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  <p:sldMasterId id="2147483664" r:id="rId2"/>
    <p:sldMasterId id="2147484114" r:id="rId3"/>
    <p:sldMasterId id="2147484127" r:id="rId4"/>
    <p:sldMasterId id="2147484139" r:id="rId5"/>
    <p:sldMasterId id="2147484151" r:id="rId6"/>
    <p:sldMasterId id="2147484163" r:id="rId7"/>
    <p:sldMasterId id="2147484175" r:id="rId8"/>
    <p:sldMasterId id="2147484187" r:id="rId9"/>
    <p:sldMasterId id="2147484199" r:id="rId10"/>
    <p:sldMasterId id="2147484212" r:id="rId11"/>
    <p:sldMasterId id="2147484225" r:id="rId12"/>
  </p:sldMasterIdLst>
  <p:notesMasterIdLst>
    <p:notesMasterId r:id="rId56"/>
  </p:notesMasterIdLst>
  <p:handoutMasterIdLst>
    <p:handoutMasterId r:id="rId57"/>
  </p:handoutMasterIdLst>
  <p:sldIdLst>
    <p:sldId id="256" r:id="rId13"/>
    <p:sldId id="332" r:id="rId14"/>
    <p:sldId id="429" r:id="rId15"/>
    <p:sldId id="263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265" r:id="rId30"/>
    <p:sldId id="396" r:id="rId31"/>
    <p:sldId id="386" r:id="rId32"/>
    <p:sldId id="403" r:id="rId33"/>
    <p:sldId id="411" r:id="rId34"/>
    <p:sldId id="395" r:id="rId35"/>
    <p:sldId id="406" r:id="rId36"/>
    <p:sldId id="407" r:id="rId37"/>
    <p:sldId id="409" r:id="rId38"/>
    <p:sldId id="412" r:id="rId39"/>
    <p:sldId id="408" r:id="rId40"/>
    <p:sldId id="392" r:id="rId41"/>
    <p:sldId id="410" r:id="rId42"/>
    <p:sldId id="413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</p:sldIdLst>
  <p:sldSz cx="12192000" cy="6858000"/>
  <p:notesSz cx="7315200" cy="9601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13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271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406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542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5677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2813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9948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083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3399"/>
    <a:srgbClr val="FF0000"/>
    <a:srgbClr val="6699FF"/>
    <a:srgbClr val="3399FF"/>
    <a:srgbClr val="FF0066"/>
    <a:srgbClr val="0066FF"/>
    <a:srgbClr val="00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098" autoAdjust="0"/>
    <p:restoredTop sz="97955" autoAdjust="0"/>
  </p:normalViewPr>
  <p:slideViewPr>
    <p:cSldViewPr snapToObjects="1">
      <p:cViewPr varScale="1">
        <p:scale>
          <a:sx n="74" d="100"/>
          <a:sy n="74" d="100"/>
        </p:scale>
        <p:origin x="81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-2190" y="-108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w-ew01\TBU_MGMT\EW\IP%20Management\Becker%20I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Trefferliste!$D$43:$G$43</c:f>
              <c:strCache>
                <c:ptCount val="4"/>
                <c:pt idx="0">
                  <c:v># application</c:v>
                </c:pt>
                <c:pt idx="1">
                  <c:v># patents</c:v>
                </c:pt>
                <c:pt idx="2">
                  <c:v># active patents</c:v>
                </c:pt>
                <c:pt idx="3">
                  <c:v># active applications</c:v>
                </c:pt>
              </c:strCache>
            </c:strRef>
          </c:cat>
          <c:val>
            <c:numRef>
              <c:f>Trefferliste!$D$44:$G$44</c:f>
              <c:numCache>
                <c:formatCode>General</c:formatCode>
                <c:ptCount val="4"/>
                <c:pt idx="0">
                  <c:v>3</c:v>
                </c:pt>
                <c:pt idx="1">
                  <c:v>26</c:v>
                </c:pt>
                <c:pt idx="2">
                  <c:v>12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555432"/>
        <c:axId val="282527944"/>
      </c:barChart>
      <c:catAx>
        <c:axId val="281555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2527944"/>
        <c:crosses val="autoZero"/>
        <c:auto val="1"/>
        <c:lblAlgn val="ctr"/>
        <c:lblOffset val="100"/>
        <c:noMultiLvlLbl val="0"/>
      </c:catAx>
      <c:valAx>
        <c:axId val="282527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55543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19050">
      <a:gradFill>
        <a:gsLst>
          <a:gs pos="0">
            <a:srgbClr val="003399"/>
          </a:gs>
          <a:gs pos="50000">
            <a:srgbClr val="00CC99">
              <a:tint val="44500"/>
              <a:satMod val="160000"/>
            </a:srgbClr>
          </a:gs>
          <a:gs pos="100000">
            <a:srgbClr val="00CC99">
              <a:tint val="23500"/>
              <a:satMod val="160000"/>
            </a:srgbClr>
          </a:gs>
        </a:gsLst>
        <a:lin ang="5400000" scaled="0"/>
      </a:gradFill>
    </a:ln>
    <a:effectLst>
      <a:innerShdw blurRad="63500" dist="50800" dir="2700000">
        <a:prstClr val="black">
          <a:alpha val="50000"/>
        </a:prstClr>
      </a:innerShdw>
    </a:effectLst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A6F5D-BF92-4ED8-BF61-7654716350E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C2A561-B73A-461B-B015-ECA9AFD5C85D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QA / </a:t>
          </a:r>
          <a:r>
            <a:rPr lang="de-DE" dirty="0" err="1" smtClean="0"/>
            <a:t>Airworthiness</a:t>
          </a:r>
          <a:endParaRPr lang="de-DE" dirty="0"/>
        </a:p>
      </dgm:t>
    </dgm:pt>
    <dgm:pt modelId="{CA115914-CDE8-4E17-B977-7811D886C551}" type="parTrans" cxnId="{166AD8C3-5F72-497B-8251-3CD33CB5981E}">
      <dgm:prSet/>
      <dgm:spPr/>
      <dgm:t>
        <a:bodyPr/>
        <a:lstStyle/>
        <a:p>
          <a:endParaRPr lang="de-DE"/>
        </a:p>
      </dgm:t>
    </dgm:pt>
    <dgm:pt modelId="{AC9FF8A9-E7D0-4A35-8CE5-6B735F5F5B7F}" type="sibTrans" cxnId="{166AD8C3-5F72-497B-8251-3CD33CB5981E}">
      <dgm:prSet/>
      <dgm:spPr/>
      <dgm:t>
        <a:bodyPr/>
        <a:lstStyle/>
        <a:p>
          <a:endParaRPr lang="de-DE"/>
        </a:p>
      </dgm:t>
    </dgm:pt>
    <dgm:pt modelId="{7BDD9210-F1FB-4366-BD37-78AD222043B9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R&amp;D</a:t>
          </a:r>
          <a:endParaRPr lang="de-DE" dirty="0"/>
        </a:p>
      </dgm:t>
    </dgm:pt>
    <dgm:pt modelId="{05A97A68-8B44-4741-A539-F9C318DBA6A2}" type="parTrans" cxnId="{59DCA5F8-873C-456D-83FF-9FBB1847E22F}">
      <dgm:prSet/>
      <dgm:spPr/>
      <dgm:t>
        <a:bodyPr/>
        <a:lstStyle/>
        <a:p>
          <a:endParaRPr lang="de-DE"/>
        </a:p>
      </dgm:t>
    </dgm:pt>
    <dgm:pt modelId="{C5FFC779-669A-4292-AABF-FE1568DE1326}" type="sibTrans" cxnId="{59DCA5F8-873C-456D-83FF-9FBB1847E22F}">
      <dgm:prSet/>
      <dgm:spPr/>
      <dgm:t>
        <a:bodyPr/>
        <a:lstStyle/>
        <a:p>
          <a:endParaRPr lang="de-DE"/>
        </a:p>
      </dgm:t>
    </dgm:pt>
    <dgm:pt modelId="{8E0C5641-0458-4AF1-8BFA-87D25518755F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R&amp;D</a:t>
          </a:r>
          <a:endParaRPr lang="de-DE" dirty="0"/>
        </a:p>
      </dgm:t>
    </dgm:pt>
    <dgm:pt modelId="{8FEEEF5E-6525-4D69-A3A3-85B493DFCC7B}" type="parTrans" cxnId="{E57B7D5B-1C33-4F32-837C-01E62EAADF41}">
      <dgm:prSet/>
      <dgm:spPr/>
      <dgm:t>
        <a:bodyPr/>
        <a:lstStyle/>
        <a:p>
          <a:endParaRPr lang="de-DE"/>
        </a:p>
      </dgm:t>
    </dgm:pt>
    <dgm:pt modelId="{E36F9388-A3EF-47F8-9231-30DD102C3EE5}" type="sibTrans" cxnId="{E57B7D5B-1C33-4F32-837C-01E62EAADF41}">
      <dgm:prSet/>
      <dgm:spPr/>
      <dgm:t>
        <a:bodyPr/>
        <a:lstStyle/>
        <a:p>
          <a:endParaRPr lang="de-DE"/>
        </a:p>
      </dgm:t>
    </dgm:pt>
    <dgm:pt modelId="{FF1A286D-E999-4F89-9C62-6FD6BE442FB2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SAR</a:t>
          </a:r>
          <a:endParaRPr lang="de-DE" dirty="0"/>
        </a:p>
      </dgm:t>
    </dgm:pt>
    <dgm:pt modelId="{3032E026-45B8-4A8B-9D43-88B6301B6D63}" type="parTrans" cxnId="{867CDD83-C274-4BA8-B4E4-A80F4686FF6A}">
      <dgm:prSet/>
      <dgm:spPr/>
      <dgm:t>
        <a:bodyPr/>
        <a:lstStyle/>
        <a:p>
          <a:endParaRPr lang="de-DE"/>
        </a:p>
      </dgm:t>
    </dgm:pt>
    <dgm:pt modelId="{7AED86E8-BC0B-4F68-85E7-7AEEE48ACE23}" type="sibTrans" cxnId="{867CDD83-C274-4BA8-B4E4-A80F4686FF6A}">
      <dgm:prSet/>
      <dgm:spPr/>
      <dgm:t>
        <a:bodyPr/>
        <a:lstStyle/>
        <a:p>
          <a:endParaRPr lang="de-DE"/>
        </a:p>
      </dgm:t>
    </dgm:pt>
    <dgm:pt modelId="{641885A2-4F3D-4C80-B1E9-BBC3D234911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CNS</a:t>
          </a:r>
          <a:endParaRPr lang="de-DE" dirty="0"/>
        </a:p>
      </dgm:t>
    </dgm:pt>
    <dgm:pt modelId="{5AC00E68-2B71-4ACE-916E-76DA70C31997}" type="parTrans" cxnId="{F60CBE48-BD52-4172-BE40-F67865697F37}">
      <dgm:prSet/>
      <dgm:spPr/>
      <dgm:t>
        <a:bodyPr/>
        <a:lstStyle/>
        <a:p>
          <a:endParaRPr lang="de-DE"/>
        </a:p>
      </dgm:t>
    </dgm:pt>
    <dgm:pt modelId="{E123C2FD-74D6-4C69-BE0B-469E7DBB70A7}" type="sibTrans" cxnId="{F60CBE48-BD52-4172-BE40-F67865697F37}">
      <dgm:prSet/>
      <dgm:spPr/>
      <dgm:t>
        <a:bodyPr/>
        <a:lstStyle/>
        <a:p>
          <a:endParaRPr lang="de-DE"/>
        </a:p>
      </dgm:t>
    </dgm:pt>
    <dgm:pt modelId="{0B53334D-14D7-4E9E-9494-68B9BBCEBA3D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ATM</a:t>
          </a:r>
          <a:endParaRPr lang="de-DE" dirty="0"/>
        </a:p>
      </dgm:t>
    </dgm:pt>
    <dgm:pt modelId="{B019A0B2-B9F8-4B4D-9EDA-B212F55A4E3D}" type="parTrans" cxnId="{90508473-7A35-43CF-BEA4-00F084D58190}">
      <dgm:prSet/>
      <dgm:spPr/>
      <dgm:t>
        <a:bodyPr/>
        <a:lstStyle/>
        <a:p>
          <a:endParaRPr lang="de-DE"/>
        </a:p>
      </dgm:t>
    </dgm:pt>
    <dgm:pt modelId="{AB3A53F3-08BC-4A0E-A899-F3790F341E9C}" type="sibTrans" cxnId="{90508473-7A35-43CF-BEA4-00F084D58190}">
      <dgm:prSet/>
      <dgm:spPr/>
      <dgm:t>
        <a:bodyPr/>
        <a:lstStyle/>
        <a:p>
          <a:endParaRPr lang="de-DE"/>
        </a:p>
      </dgm:t>
    </dgm:pt>
    <dgm:pt modelId="{201DFACE-3F13-4B94-A20E-8F4C33AF157C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ICS</a:t>
          </a:r>
          <a:endParaRPr lang="de-DE" dirty="0"/>
        </a:p>
      </dgm:t>
    </dgm:pt>
    <dgm:pt modelId="{C4CACD64-EA84-4819-8BE8-404AC7848E45}" type="parTrans" cxnId="{CB488CF8-0D8D-4875-880C-E25280AE09A1}">
      <dgm:prSet/>
      <dgm:spPr/>
      <dgm:t>
        <a:bodyPr/>
        <a:lstStyle/>
        <a:p>
          <a:endParaRPr lang="de-DE"/>
        </a:p>
      </dgm:t>
    </dgm:pt>
    <dgm:pt modelId="{D96C9EEB-38BF-4520-9ABA-651BC9805E71}" type="sibTrans" cxnId="{CB488CF8-0D8D-4875-880C-E25280AE09A1}">
      <dgm:prSet/>
      <dgm:spPr/>
      <dgm:t>
        <a:bodyPr/>
        <a:lstStyle/>
        <a:p>
          <a:endParaRPr lang="de-DE"/>
        </a:p>
      </dgm:t>
    </dgm:pt>
    <dgm:pt modelId="{59E1B66A-380E-43D2-B8ED-AB186C309BE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Documentation</a:t>
          </a:r>
          <a:endParaRPr lang="de-DE" dirty="0"/>
        </a:p>
      </dgm:t>
    </dgm:pt>
    <dgm:pt modelId="{B61D382A-33CB-4115-8B33-03AC9A14AD18}" type="parTrans" cxnId="{664CFEBC-EC5A-461F-9F94-3779968218C8}">
      <dgm:prSet/>
      <dgm:spPr/>
      <dgm:t>
        <a:bodyPr/>
        <a:lstStyle/>
        <a:p>
          <a:endParaRPr lang="de-DE"/>
        </a:p>
      </dgm:t>
    </dgm:pt>
    <dgm:pt modelId="{AA915B83-6A05-425E-B902-71B242B40A0D}" type="sibTrans" cxnId="{664CFEBC-EC5A-461F-9F94-3779968218C8}">
      <dgm:prSet/>
      <dgm:spPr/>
      <dgm:t>
        <a:bodyPr/>
        <a:lstStyle/>
        <a:p>
          <a:endParaRPr lang="de-DE"/>
        </a:p>
      </dgm:t>
    </dgm:pt>
    <dgm:pt modelId="{1B0D937C-4DF4-4FDF-BB22-67C7B5250880}" type="pres">
      <dgm:prSet presAssocID="{FACA6F5D-BF92-4ED8-BF61-7654716350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5A745C-5E7A-4566-8D04-7D41696791EC}" type="pres">
      <dgm:prSet presAssocID="{1BC2A561-B73A-461B-B015-ECA9AFD5C85D}" presName="centerShape" presStyleLbl="node0" presStyleIdx="0" presStyleCnt="1" custLinFactNeighborX="689" custLinFactNeighborY="7466"/>
      <dgm:spPr/>
      <dgm:t>
        <a:bodyPr/>
        <a:lstStyle/>
        <a:p>
          <a:endParaRPr lang="de-DE"/>
        </a:p>
      </dgm:t>
    </dgm:pt>
    <dgm:pt modelId="{FC4F9A5E-BC4B-4490-B986-4A3F27FB8179}" type="pres">
      <dgm:prSet presAssocID="{05A97A68-8B44-4741-A539-F9C318DBA6A2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AD8B819-DF0E-4C38-BE29-997B1E4549BE}" type="pres">
      <dgm:prSet presAssocID="{7BDD9210-F1FB-4366-BD37-78AD222043B9}" presName="node" presStyleLbl="node1" presStyleIdx="0" presStyleCnt="3" custScaleX="90703" custRadScaleRad="126855" custRadScaleInc="-134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FF901D9-EAC9-4EF4-B143-32569248BE9E}" type="pres">
      <dgm:prSet presAssocID="{8FEEEF5E-6525-4D69-A3A3-85B493DFCC7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C098714-1019-4157-8B72-F4054ACB9D07}" type="pres">
      <dgm:prSet presAssocID="{8E0C5641-0458-4AF1-8BFA-87D25518755F}" presName="node" presStyleLbl="node1" presStyleIdx="1" presStyleCnt="3" custScaleX="9144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0F6DFD-4C4D-4260-B986-AAB8E4390A41}" type="pres">
      <dgm:prSet presAssocID="{B61D382A-33CB-4115-8B33-03AC9A14AD1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DA41994-3666-4163-BD26-A4692A499D63}" type="pres">
      <dgm:prSet presAssocID="{59E1B66A-380E-43D2-B8ED-AB186C309BE4}" presName="node" presStyleLbl="node1" presStyleIdx="2" presStyleCnt="3" custRadScaleRad="119489" custRadScaleInc="7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DCA5F8-873C-456D-83FF-9FBB1847E22F}" srcId="{1BC2A561-B73A-461B-B015-ECA9AFD5C85D}" destId="{7BDD9210-F1FB-4366-BD37-78AD222043B9}" srcOrd="0" destOrd="0" parTransId="{05A97A68-8B44-4741-A539-F9C318DBA6A2}" sibTransId="{C5FFC779-669A-4292-AABF-FE1568DE1326}"/>
    <dgm:cxn modelId="{C096182C-C83F-49C2-8CC6-988709E3F7C9}" type="presOf" srcId="{FF1A286D-E999-4F89-9C62-6FD6BE442FB2}" destId="{CAD8B819-DF0E-4C38-BE29-997B1E4549BE}" srcOrd="0" destOrd="2" presId="urn:microsoft.com/office/officeart/2005/8/layout/radial4"/>
    <dgm:cxn modelId="{E57B7D5B-1C33-4F32-837C-01E62EAADF41}" srcId="{1BC2A561-B73A-461B-B015-ECA9AFD5C85D}" destId="{8E0C5641-0458-4AF1-8BFA-87D25518755F}" srcOrd="1" destOrd="0" parTransId="{8FEEEF5E-6525-4D69-A3A3-85B493DFCC7B}" sibTransId="{E36F9388-A3EF-47F8-9231-30DD102C3EE5}"/>
    <dgm:cxn modelId="{CB488CF8-0D8D-4875-880C-E25280AE09A1}" srcId="{7BDD9210-F1FB-4366-BD37-78AD222043B9}" destId="{201DFACE-3F13-4B94-A20E-8F4C33AF157C}" srcOrd="0" destOrd="0" parTransId="{C4CACD64-EA84-4819-8BE8-404AC7848E45}" sibTransId="{D96C9EEB-38BF-4520-9ABA-651BC9805E71}"/>
    <dgm:cxn modelId="{F60CBE48-BD52-4172-BE40-F67865697F37}" srcId="{8E0C5641-0458-4AF1-8BFA-87D25518755F}" destId="{641885A2-4F3D-4C80-B1E9-BBC3D234911E}" srcOrd="0" destOrd="0" parTransId="{5AC00E68-2B71-4ACE-916E-76DA70C31997}" sibTransId="{E123C2FD-74D6-4C69-BE0B-469E7DBB70A7}"/>
    <dgm:cxn modelId="{90508473-7A35-43CF-BEA4-00F084D58190}" srcId="{8E0C5641-0458-4AF1-8BFA-87D25518755F}" destId="{0B53334D-14D7-4E9E-9494-68B9BBCEBA3D}" srcOrd="1" destOrd="0" parTransId="{B019A0B2-B9F8-4B4D-9EDA-B212F55A4E3D}" sibTransId="{AB3A53F3-08BC-4A0E-A899-F3790F341E9C}"/>
    <dgm:cxn modelId="{DB0E13C4-48ED-42E5-94B4-AABD757F0F8C}" type="presOf" srcId="{B61D382A-33CB-4115-8B33-03AC9A14AD18}" destId="{0B0F6DFD-4C4D-4260-B986-AAB8E4390A41}" srcOrd="0" destOrd="0" presId="urn:microsoft.com/office/officeart/2005/8/layout/radial4"/>
    <dgm:cxn modelId="{166AD8C3-5F72-497B-8251-3CD33CB5981E}" srcId="{FACA6F5D-BF92-4ED8-BF61-7654716350EA}" destId="{1BC2A561-B73A-461B-B015-ECA9AFD5C85D}" srcOrd="0" destOrd="0" parTransId="{CA115914-CDE8-4E17-B977-7811D886C551}" sibTransId="{AC9FF8A9-E7D0-4A35-8CE5-6B735F5F5B7F}"/>
    <dgm:cxn modelId="{867CDD83-C274-4BA8-B4E4-A80F4686FF6A}" srcId="{7BDD9210-F1FB-4366-BD37-78AD222043B9}" destId="{FF1A286D-E999-4F89-9C62-6FD6BE442FB2}" srcOrd="1" destOrd="0" parTransId="{3032E026-45B8-4A8B-9D43-88B6301B6D63}" sibTransId="{7AED86E8-BC0B-4F68-85E7-7AEEE48ACE23}"/>
    <dgm:cxn modelId="{E2D70E04-856C-48BE-9E3F-F07D91F032C9}" type="presOf" srcId="{0B53334D-14D7-4E9E-9494-68B9BBCEBA3D}" destId="{BC098714-1019-4157-8B72-F4054ACB9D07}" srcOrd="0" destOrd="2" presId="urn:microsoft.com/office/officeart/2005/8/layout/radial4"/>
    <dgm:cxn modelId="{E7C56907-08DD-4E4C-B5B2-762C4B66B703}" type="presOf" srcId="{8FEEEF5E-6525-4D69-A3A3-85B493DFCC7B}" destId="{1FF901D9-EAC9-4EF4-B143-32569248BE9E}" srcOrd="0" destOrd="0" presId="urn:microsoft.com/office/officeart/2005/8/layout/radial4"/>
    <dgm:cxn modelId="{664CFEBC-EC5A-461F-9F94-3779968218C8}" srcId="{1BC2A561-B73A-461B-B015-ECA9AFD5C85D}" destId="{59E1B66A-380E-43D2-B8ED-AB186C309BE4}" srcOrd="2" destOrd="0" parTransId="{B61D382A-33CB-4115-8B33-03AC9A14AD18}" sibTransId="{AA915B83-6A05-425E-B902-71B242B40A0D}"/>
    <dgm:cxn modelId="{152193E8-37E7-42E8-BC2C-E907A65B92B7}" type="presOf" srcId="{FACA6F5D-BF92-4ED8-BF61-7654716350EA}" destId="{1B0D937C-4DF4-4FDF-BB22-67C7B5250880}" srcOrd="0" destOrd="0" presId="urn:microsoft.com/office/officeart/2005/8/layout/radial4"/>
    <dgm:cxn modelId="{6CB4FC25-706C-4643-8575-0327D1D8EBB9}" type="presOf" srcId="{05A97A68-8B44-4741-A539-F9C318DBA6A2}" destId="{FC4F9A5E-BC4B-4490-B986-4A3F27FB8179}" srcOrd="0" destOrd="0" presId="urn:microsoft.com/office/officeart/2005/8/layout/radial4"/>
    <dgm:cxn modelId="{0E4884A6-0FD1-4C8B-93B0-2636395AD83C}" type="presOf" srcId="{201DFACE-3F13-4B94-A20E-8F4C33AF157C}" destId="{CAD8B819-DF0E-4C38-BE29-997B1E4549BE}" srcOrd="0" destOrd="1" presId="urn:microsoft.com/office/officeart/2005/8/layout/radial4"/>
    <dgm:cxn modelId="{5519469B-9E33-4524-B6D0-ECC590948C14}" type="presOf" srcId="{8E0C5641-0458-4AF1-8BFA-87D25518755F}" destId="{BC098714-1019-4157-8B72-F4054ACB9D07}" srcOrd="0" destOrd="0" presId="urn:microsoft.com/office/officeart/2005/8/layout/radial4"/>
    <dgm:cxn modelId="{11D4A9DF-C8B0-4F89-9125-DB846883E8AC}" type="presOf" srcId="{1BC2A561-B73A-461B-B015-ECA9AFD5C85D}" destId="{BF5A745C-5E7A-4566-8D04-7D41696791EC}" srcOrd="0" destOrd="0" presId="urn:microsoft.com/office/officeart/2005/8/layout/radial4"/>
    <dgm:cxn modelId="{CACF150B-868A-41ED-B03B-316DDAF1CFDA}" type="presOf" srcId="{59E1B66A-380E-43D2-B8ED-AB186C309BE4}" destId="{EDA41994-3666-4163-BD26-A4692A499D63}" srcOrd="0" destOrd="0" presId="urn:microsoft.com/office/officeart/2005/8/layout/radial4"/>
    <dgm:cxn modelId="{BA8B7504-33ED-43F1-9787-23C5DD5A1D72}" type="presOf" srcId="{7BDD9210-F1FB-4366-BD37-78AD222043B9}" destId="{CAD8B819-DF0E-4C38-BE29-997B1E4549BE}" srcOrd="0" destOrd="0" presId="urn:microsoft.com/office/officeart/2005/8/layout/radial4"/>
    <dgm:cxn modelId="{CCFFBFDB-D66C-4BAF-9030-AD64D7DFB756}" type="presOf" srcId="{641885A2-4F3D-4C80-B1E9-BBC3D234911E}" destId="{BC098714-1019-4157-8B72-F4054ACB9D07}" srcOrd="0" destOrd="1" presId="urn:microsoft.com/office/officeart/2005/8/layout/radial4"/>
    <dgm:cxn modelId="{1B9A7164-DB52-417F-BD98-DBBB1F9B66EF}" type="presParOf" srcId="{1B0D937C-4DF4-4FDF-BB22-67C7B5250880}" destId="{BF5A745C-5E7A-4566-8D04-7D41696791EC}" srcOrd="0" destOrd="0" presId="urn:microsoft.com/office/officeart/2005/8/layout/radial4"/>
    <dgm:cxn modelId="{02CA2B10-1C8C-4511-8643-634636DC484C}" type="presParOf" srcId="{1B0D937C-4DF4-4FDF-BB22-67C7B5250880}" destId="{FC4F9A5E-BC4B-4490-B986-4A3F27FB8179}" srcOrd="1" destOrd="0" presId="urn:microsoft.com/office/officeart/2005/8/layout/radial4"/>
    <dgm:cxn modelId="{84EE91D7-C6CB-4AA5-A901-F136677542C2}" type="presParOf" srcId="{1B0D937C-4DF4-4FDF-BB22-67C7B5250880}" destId="{CAD8B819-DF0E-4C38-BE29-997B1E4549BE}" srcOrd="2" destOrd="0" presId="urn:microsoft.com/office/officeart/2005/8/layout/radial4"/>
    <dgm:cxn modelId="{A309CA7C-9BF9-4178-9608-68A3D409D3BB}" type="presParOf" srcId="{1B0D937C-4DF4-4FDF-BB22-67C7B5250880}" destId="{1FF901D9-EAC9-4EF4-B143-32569248BE9E}" srcOrd="3" destOrd="0" presId="urn:microsoft.com/office/officeart/2005/8/layout/radial4"/>
    <dgm:cxn modelId="{89340758-C56B-4B38-B955-126BAA6C6E43}" type="presParOf" srcId="{1B0D937C-4DF4-4FDF-BB22-67C7B5250880}" destId="{BC098714-1019-4157-8B72-F4054ACB9D07}" srcOrd="4" destOrd="0" presId="urn:microsoft.com/office/officeart/2005/8/layout/radial4"/>
    <dgm:cxn modelId="{60C14FD3-9608-42C2-B2F0-46B1B20D9D13}" type="presParOf" srcId="{1B0D937C-4DF4-4FDF-BB22-67C7B5250880}" destId="{0B0F6DFD-4C4D-4260-B986-AAB8E4390A41}" srcOrd="5" destOrd="0" presId="urn:microsoft.com/office/officeart/2005/8/layout/radial4"/>
    <dgm:cxn modelId="{8F46EE5A-3A06-4BF7-88DE-F3114420804E}" type="presParOf" srcId="{1B0D937C-4DF4-4FDF-BB22-67C7B5250880}" destId="{EDA41994-3666-4163-BD26-A4692A499D6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4E0B0E-7279-4073-A229-17C7060A0102}" type="doc">
      <dgm:prSet loTypeId="urn:microsoft.com/office/officeart/2005/8/layout/radial5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e-DE"/>
        </a:p>
      </dgm:t>
    </dgm:pt>
    <dgm:pt modelId="{6C7DC006-6B45-49E6-8B6B-35A095E40501}">
      <dgm:prSet phldrT="[Text]"/>
      <dgm:spPr/>
      <dgm:t>
        <a:bodyPr/>
        <a:lstStyle/>
        <a:p>
          <a:r>
            <a:rPr lang="de-DE" dirty="0" smtClean="0"/>
            <a:t>Technologies &amp; Expertise</a:t>
          </a:r>
          <a:endParaRPr lang="de-DE" dirty="0"/>
        </a:p>
      </dgm:t>
    </dgm:pt>
    <dgm:pt modelId="{5EBB5B72-656F-4EE1-9D77-ABD1CE8B33D8}" type="parTrans" cxnId="{894CB61A-61E6-479D-A3E5-C83AF93686FF}">
      <dgm:prSet/>
      <dgm:spPr/>
      <dgm:t>
        <a:bodyPr/>
        <a:lstStyle/>
        <a:p>
          <a:endParaRPr lang="de-DE"/>
        </a:p>
      </dgm:t>
    </dgm:pt>
    <dgm:pt modelId="{36DDE39A-0069-4907-B850-30D3A8A1428E}" type="sibTrans" cxnId="{894CB61A-61E6-479D-A3E5-C83AF93686FF}">
      <dgm:prSet/>
      <dgm:spPr/>
      <dgm:t>
        <a:bodyPr/>
        <a:lstStyle/>
        <a:p>
          <a:endParaRPr lang="de-DE"/>
        </a:p>
      </dgm:t>
    </dgm:pt>
    <dgm:pt modelId="{E15A43DE-7167-4A35-9438-F76AAF5CEE98}">
      <dgm:prSet phldrT="[Text]"/>
      <dgm:spPr/>
      <dgm:t>
        <a:bodyPr/>
        <a:lstStyle/>
        <a:p>
          <a:r>
            <a:rPr lang="de-DE" dirty="0" smtClean="0"/>
            <a:t>HMI / Panels</a:t>
          </a:r>
          <a:endParaRPr lang="de-DE" dirty="0"/>
        </a:p>
      </dgm:t>
    </dgm:pt>
    <dgm:pt modelId="{9695FF2A-D0BC-46E7-B46C-A431A7F04FF7}" type="parTrans" cxnId="{A3FDB2B6-4F79-4D71-8886-1C5B9630A1E6}">
      <dgm:prSet/>
      <dgm:spPr/>
      <dgm:t>
        <a:bodyPr/>
        <a:lstStyle/>
        <a:p>
          <a:endParaRPr lang="de-DE"/>
        </a:p>
      </dgm:t>
    </dgm:pt>
    <dgm:pt modelId="{18ACF135-04EB-48AD-BEDF-436FDBBC382C}" type="sibTrans" cxnId="{A3FDB2B6-4F79-4D71-8886-1C5B9630A1E6}">
      <dgm:prSet/>
      <dgm:spPr/>
      <dgm:t>
        <a:bodyPr/>
        <a:lstStyle/>
        <a:p>
          <a:endParaRPr lang="de-DE"/>
        </a:p>
      </dgm:t>
    </dgm:pt>
    <dgm:pt modelId="{B9159506-7EFB-467F-96EA-172C969F144D}">
      <dgm:prSet phldrT="[Text]"/>
      <dgm:spPr/>
      <dgm:t>
        <a:bodyPr/>
        <a:lstStyle/>
        <a:p>
          <a:r>
            <a:rPr lang="de-DE" dirty="0" smtClean="0"/>
            <a:t>RF</a:t>
          </a:r>
          <a:endParaRPr lang="de-DE" dirty="0"/>
        </a:p>
      </dgm:t>
    </dgm:pt>
    <dgm:pt modelId="{74700320-A236-4FC6-AF96-5757D7F75DD8}" type="parTrans" cxnId="{3BBDB548-58E3-484E-B183-07E840499CB7}">
      <dgm:prSet/>
      <dgm:spPr/>
      <dgm:t>
        <a:bodyPr/>
        <a:lstStyle/>
        <a:p>
          <a:endParaRPr lang="de-DE"/>
        </a:p>
      </dgm:t>
    </dgm:pt>
    <dgm:pt modelId="{D5F786BC-FEC9-4FB0-8A4D-95F4862E1CE2}" type="sibTrans" cxnId="{3BBDB548-58E3-484E-B183-07E840499CB7}">
      <dgm:prSet/>
      <dgm:spPr/>
      <dgm:t>
        <a:bodyPr/>
        <a:lstStyle/>
        <a:p>
          <a:endParaRPr lang="de-DE"/>
        </a:p>
      </dgm:t>
    </dgm:pt>
    <dgm:pt modelId="{94E3DE22-22C6-4DF6-AE3D-712B37CDE0AE}">
      <dgm:prSet phldrT="[Text]"/>
      <dgm:spPr/>
      <dgm:t>
        <a:bodyPr/>
        <a:lstStyle/>
        <a:p>
          <a:r>
            <a:rPr lang="de-DE" dirty="0" smtClean="0"/>
            <a:t>Embedded Software</a:t>
          </a:r>
        </a:p>
        <a:p>
          <a:r>
            <a:rPr lang="de-DE" dirty="0" smtClean="0"/>
            <a:t>DO-178</a:t>
          </a:r>
          <a:endParaRPr lang="de-DE" dirty="0"/>
        </a:p>
      </dgm:t>
    </dgm:pt>
    <dgm:pt modelId="{67B79357-C41F-438D-80B6-DD371889DE2A}" type="parTrans" cxnId="{641712D6-BB69-4869-90B5-E8399F7A9598}">
      <dgm:prSet/>
      <dgm:spPr/>
      <dgm:t>
        <a:bodyPr/>
        <a:lstStyle/>
        <a:p>
          <a:endParaRPr lang="de-DE"/>
        </a:p>
      </dgm:t>
    </dgm:pt>
    <dgm:pt modelId="{CB8EA4F1-B86A-47EB-BABC-9EE6EB898612}" type="sibTrans" cxnId="{641712D6-BB69-4869-90B5-E8399F7A9598}">
      <dgm:prSet/>
      <dgm:spPr/>
      <dgm:t>
        <a:bodyPr/>
        <a:lstStyle/>
        <a:p>
          <a:endParaRPr lang="de-DE"/>
        </a:p>
      </dgm:t>
    </dgm:pt>
    <dgm:pt modelId="{6FEB4051-4378-439D-93F1-D327531B5644}">
      <dgm:prSet phldrT="[Text]"/>
      <dgm:spPr/>
      <dgm:t>
        <a:bodyPr/>
        <a:lstStyle/>
        <a:p>
          <a:r>
            <a:rPr lang="de-DE" dirty="0" err="1" smtClean="0"/>
            <a:t>Mechanical</a:t>
          </a:r>
          <a:r>
            <a:rPr lang="de-DE" dirty="0" smtClean="0"/>
            <a:t> Design</a:t>
          </a:r>
          <a:endParaRPr lang="de-DE" dirty="0"/>
        </a:p>
      </dgm:t>
    </dgm:pt>
    <dgm:pt modelId="{5E6DB0B1-DD36-4E34-A2A0-482C306B2988}" type="parTrans" cxnId="{25811A3D-4155-47A8-879E-D5CFE94346DE}">
      <dgm:prSet/>
      <dgm:spPr/>
      <dgm:t>
        <a:bodyPr/>
        <a:lstStyle/>
        <a:p>
          <a:endParaRPr lang="de-DE"/>
        </a:p>
      </dgm:t>
    </dgm:pt>
    <dgm:pt modelId="{3BE05367-2858-4373-8F5C-B496E87AD2DF}" type="sibTrans" cxnId="{25811A3D-4155-47A8-879E-D5CFE94346DE}">
      <dgm:prSet/>
      <dgm:spPr/>
      <dgm:t>
        <a:bodyPr/>
        <a:lstStyle/>
        <a:p>
          <a:endParaRPr lang="de-DE"/>
        </a:p>
      </dgm:t>
    </dgm:pt>
    <dgm:pt modelId="{D3D2761F-9704-4646-B302-7958D0636D15}">
      <dgm:prSet phldrT="[Text]"/>
      <dgm:spPr/>
      <dgm:t>
        <a:bodyPr/>
        <a:lstStyle/>
        <a:p>
          <a:r>
            <a:rPr lang="de-DE" dirty="0" smtClean="0"/>
            <a:t>Digital Hardware</a:t>
          </a:r>
          <a:endParaRPr lang="de-DE" dirty="0"/>
        </a:p>
      </dgm:t>
    </dgm:pt>
    <dgm:pt modelId="{DA6EAD9A-665A-407E-B742-15C8D150ED28}" type="parTrans" cxnId="{28E0862C-14BB-4F64-ABC2-5B22D5CB730E}">
      <dgm:prSet/>
      <dgm:spPr/>
      <dgm:t>
        <a:bodyPr/>
        <a:lstStyle/>
        <a:p>
          <a:endParaRPr lang="de-DE"/>
        </a:p>
      </dgm:t>
    </dgm:pt>
    <dgm:pt modelId="{0DD521CC-B03A-40B7-93D9-C6F8E7524F9D}" type="sibTrans" cxnId="{28E0862C-14BB-4F64-ABC2-5B22D5CB730E}">
      <dgm:prSet/>
      <dgm:spPr/>
      <dgm:t>
        <a:bodyPr/>
        <a:lstStyle/>
        <a:p>
          <a:endParaRPr lang="de-DE"/>
        </a:p>
      </dgm:t>
    </dgm:pt>
    <dgm:pt modelId="{7F05B3C5-A83A-4531-B694-5DC37178E5F2}">
      <dgm:prSet phldrT="[Text]"/>
      <dgm:spPr/>
      <dgm:t>
        <a:bodyPr/>
        <a:lstStyle/>
        <a:p>
          <a:r>
            <a:rPr lang="de-DE" dirty="0" err="1" smtClean="0"/>
            <a:t>Env</a:t>
          </a:r>
          <a:r>
            <a:rPr lang="de-DE" dirty="0" smtClean="0"/>
            <a:t>. </a:t>
          </a:r>
          <a:r>
            <a:rPr lang="de-DE" dirty="0" err="1" smtClean="0"/>
            <a:t>Qualification</a:t>
          </a:r>
          <a:endParaRPr lang="de-DE" dirty="0"/>
        </a:p>
      </dgm:t>
    </dgm:pt>
    <dgm:pt modelId="{46FD3789-7AC4-47F1-B1A8-B6C1634F609C}" type="parTrans" cxnId="{4EA8E561-6635-423E-B62E-1CF2976A6C7A}">
      <dgm:prSet/>
      <dgm:spPr/>
      <dgm:t>
        <a:bodyPr/>
        <a:lstStyle/>
        <a:p>
          <a:endParaRPr lang="de-DE"/>
        </a:p>
      </dgm:t>
    </dgm:pt>
    <dgm:pt modelId="{2A7F0EE9-A265-4023-A996-71C0E8AB1836}" type="sibTrans" cxnId="{4EA8E561-6635-423E-B62E-1CF2976A6C7A}">
      <dgm:prSet/>
      <dgm:spPr/>
      <dgm:t>
        <a:bodyPr/>
        <a:lstStyle/>
        <a:p>
          <a:endParaRPr lang="de-DE"/>
        </a:p>
      </dgm:t>
    </dgm:pt>
    <dgm:pt modelId="{E75ADBDB-8559-4F6B-8134-9C3560C779AE}">
      <dgm:prSet phldrT="[Text]"/>
      <dgm:spPr/>
      <dgm:t>
        <a:bodyPr/>
        <a:lstStyle/>
        <a:p>
          <a:r>
            <a:rPr lang="de-DE" dirty="0" smtClean="0"/>
            <a:t>DO-160</a:t>
          </a:r>
          <a:endParaRPr lang="de-DE" dirty="0"/>
        </a:p>
      </dgm:t>
    </dgm:pt>
    <dgm:pt modelId="{BD2CD350-7DA5-4223-800B-308E1C56CD96}" type="parTrans" cxnId="{9DCE85E3-F55D-47CD-BC6B-11847ACECE3F}">
      <dgm:prSet/>
      <dgm:spPr/>
      <dgm:t>
        <a:bodyPr/>
        <a:lstStyle/>
        <a:p>
          <a:endParaRPr lang="de-DE"/>
        </a:p>
      </dgm:t>
    </dgm:pt>
    <dgm:pt modelId="{262D947D-FAB9-477F-81AC-48DFFD57E9B9}" type="sibTrans" cxnId="{9DCE85E3-F55D-47CD-BC6B-11847ACECE3F}">
      <dgm:prSet/>
      <dgm:spPr/>
      <dgm:t>
        <a:bodyPr/>
        <a:lstStyle/>
        <a:p>
          <a:endParaRPr lang="de-DE"/>
        </a:p>
      </dgm:t>
    </dgm:pt>
    <dgm:pt modelId="{4E3B4C3B-5323-4FE0-851B-14A5F043A042}">
      <dgm:prSet phldrT="[Text]"/>
      <dgm:spPr/>
      <dgm:t>
        <a:bodyPr/>
        <a:lstStyle/>
        <a:p>
          <a:r>
            <a:rPr lang="de-DE" dirty="0" err="1" smtClean="0"/>
            <a:t>Configuration</a:t>
          </a:r>
          <a:r>
            <a:rPr lang="de-DE" dirty="0" smtClean="0"/>
            <a:t> Software </a:t>
          </a:r>
        </a:p>
        <a:p>
          <a:r>
            <a:rPr lang="de-DE" dirty="0" smtClean="0"/>
            <a:t>DO-178</a:t>
          </a:r>
          <a:endParaRPr lang="de-DE" dirty="0"/>
        </a:p>
      </dgm:t>
    </dgm:pt>
    <dgm:pt modelId="{7FA41400-CB4E-494F-90E5-0DBE0CF94F1A}" type="parTrans" cxnId="{FF027848-8E60-4DB6-8A21-E8EEA033EB71}">
      <dgm:prSet/>
      <dgm:spPr/>
      <dgm:t>
        <a:bodyPr/>
        <a:lstStyle/>
        <a:p>
          <a:endParaRPr lang="de-DE"/>
        </a:p>
      </dgm:t>
    </dgm:pt>
    <dgm:pt modelId="{317D1CC2-00AE-44C4-A713-4C0D83D750A9}" type="sibTrans" cxnId="{FF027848-8E60-4DB6-8A21-E8EEA033EB71}">
      <dgm:prSet/>
      <dgm:spPr/>
      <dgm:t>
        <a:bodyPr/>
        <a:lstStyle/>
        <a:p>
          <a:endParaRPr lang="de-DE"/>
        </a:p>
      </dgm:t>
    </dgm:pt>
    <dgm:pt modelId="{3863D77A-9628-42F3-9978-87FF265461CC}">
      <dgm:prSet phldrT="[Text]"/>
      <dgm:spPr/>
      <dgm:t>
        <a:bodyPr/>
        <a:lstStyle/>
        <a:p>
          <a:r>
            <a:rPr lang="de-DE" dirty="0" smtClean="0"/>
            <a:t>Analog Hardware</a:t>
          </a:r>
          <a:endParaRPr lang="de-DE" dirty="0"/>
        </a:p>
      </dgm:t>
    </dgm:pt>
    <dgm:pt modelId="{851925E8-46AA-44B4-ABCB-6C345E25D8B1}" type="parTrans" cxnId="{13084CFF-38B8-49D6-A165-EE25A48A32B9}">
      <dgm:prSet/>
      <dgm:spPr/>
      <dgm:t>
        <a:bodyPr/>
        <a:lstStyle/>
        <a:p>
          <a:endParaRPr lang="de-DE"/>
        </a:p>
      </dgm:t>
    </dgm:pt>
    <dgm:pt modelId="{096772FE-C4E2-4757-A443-8F729E0CF670}" type="sibTrans" cxnId="{13084CFF-38B8-49D6-A165-EE25A48A32B9}">
      <dgm:prSet/>
      <dgm:spPr/>
      <dgm:t>
        <a:bodyPr/>
        <a:lstStyle/>
        <a:p>
          <a:endParaRPr lang="de-DE"/>
        </a:p>
      </dgm:t>
    </dgm:pt>
    <dgm:pt modelId="{B4EEA8CC-AF07-4E2D-8B9D-A857BC4C2FBE}">
      <dgm:prSet phldrT="[Text]"/>
      <dgm:spPr/>
      <dgm:t>
        <a:bodyPr/>
        <a:lstStyle/>
        <a:p>
          <a:r>
            <a:rPr lang="de-DE" smtClean="0"/>
            <a:t>DO-254</a:t>
          </a:r>
          <a:endParaRPr lang="de-DE" dirty="0"/>
        </a:p>
      </dgm:t>
    </dgm:pt>
    <dgm:pt modelId="{0D913681-4078-44A4-828C-2B22C97892E3}" type="parTrans" cxnId="{4A1F9F3E-D470-4A84-9BD5-9FBACC842A60}">
      <dgm:prSet/>
      <dgm:spPr/>
      <dgm:t>
        <a:bodyPr/>
        <a:lstStyle/>
        <a:p>
          <a:endParaRPr lang="de-DE"/>
        </a:p>
      </dgm:t>
    </dgm:pt>
    <dgm:pt modelId="{356FBF81-364B-4359-AB34-4BDE0848EFBE}" type="sibTrans" cxnId="{4A1F9F3E-D470-4A84-9BD5-9FBACC842A60}">
      <dgm:prSet/>
      <dgm:spPr/>
      <dgm:t>
        <a:bodyPr/>
        <a:lstStyle/>
        <a:p>
          <a:endParaRPr lang="de-DE"/>
        </a:p>
      </dgm:t>
    </dgm:pt>
    <dgm:pt modelId="{EA03988F-5224-422D-9AE7-3B0CF2761C28}">
      <dgm:prSet phldrT="[Text]"/>
      <dgm:spPr/>
      <dgm:t>
        <a:bodyPr/>
        <a:lstStyle/>
        <a:p>
          <a:r>
            <a:rPr lang="de-DE" dirty="0" smtClean="0"/>
            <a:t>System Engineering</a:t>
          </a:r>
          <a:endParaRPr lang="de-DE" dirty="0"/>
        </a:p>
      </dgm:t>
    </dgm:pt>
    <dgm:pt modelId="{54D9477B-A0B4-4158-9896-9A10D6F9E750}" type="parTrans" cxnId="{F3F0A335-C5E0-4939-B716-538FCC80E50A}">
      <dgm:prSet/>
      <dgm:spPr/>
      <dgm:t>
        <a:bodyPr/>
        <a:lstStyle/>
        <a:p>
          <a:endParaRPr lang="de-DE"/>
        </a:p>
      </dgm:t>
    </dgm:pt>
    <dgm:pt modelId="{EE28948D-4933-4D74-90F8-E68075C57721}" type="sibTrans" cxnId="{F3F0A335-C5E0-4939-B716-538FCC80E50A}">
      <dgm:prSet/>
      <dgm:spPr/>
      <dgm:t>
        <a:bodyPr/>
        <a:lstStyle/>
        <a:p>
          <a:endParaRPr lang="de-DE"/>
        </a:p>
      </dgm:t>
    </dgm:pt>
    <dgm:pt modelId="{0CBE7A94-8F6C-4108-A110-58B3AF8A2EE0}" type="pres">
      <dgm:prSet presAssocID="{AD4E0B0E-7279-4073-A229-17C7060A01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A36CDF0-C231-4829-85BF-B1B6D77A467A}" type="pres">
      <dgm:prSet presAssocID="{6C7DC006-6B45-49E6-8B6B-35A095E40501}" presName="centerShape" presStyleLbl="node0" presStyleIdx="0" presStyleCnt="1"/>
      <dgm:spPr/>
      <dgm:t>
        <a:bodyPr/>
        <a:lstStyle/>
        <a:p>
          <a:endParaRPr lang="de-DE"/>
        </a:p>
      </dgm:t>
    </dgm:pt>
    <dgm:pt modelId="{6C28DF87-48D3-45C7-A698-546F242DDB5C}" type="pres">
      <dgm:prSet presAssocID="{9695FF2A-D0BC-46E7-B46C-A431A7F04FF7}" presName="parTrans" presStyleLbl="sibTrans2D1" presStyleIdx="0" presStyleCnt="9"/>
      <dgm:spPr/>
      <dgm:t>
        <a:bodyPr/>
        <a:lstStyle/>
        <a:p>
          <a:endParaRPr lang="de-DE"/>
        </a:p>
      </dgm:t>
    </dgm:pt>
    <dgm:pt modelId="{056EC5B6-5401-4786-B750-AF81A2B6F2E7}" type="pres">
      <dgm:prSet presAssocID="{9695FF2A-D0BC-46E7-B46C-A431A7F04FF7}" presName="connectorText" presStyleLbl="sibTrans2D1" presStyleIdx="0" presStyleCnt="9"/>
      <dgm:spPr/>
      <dgm:t>
        <a:bodyPr/>
        <a:lstStyle/>
        <a:p>
          <a:endParaRPr lang="de-DE"/>
        </a:p>
      </dgm:t>
    </dgm:pt>
    <dgm:pt modelId="{2D1511A5-B954-4B6E-A9AA-269E7F55C27D}" type="pres">
      <dgm:prSet presAssocID="{E15A43DE-7167-4A35-9438-F76AAF5CEE98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9DA6EF6-41B9-46E7-84CD-39D3A6DAAD17}" type="pres">
      <dgm:prSet presAssocID="{74700320-A236-4FC6-AF96-5757D7F75DD8}" presName="parTrans" presStyleLbl="sibTrans2D1" presStyleIdx="1" presStyleCnt="9"/>
      <dgm:spPr/>
      <dgm:t>
        <a:bodyPr/>
        <a:lstStyle/>
        <a:p>
          <a:endParaRPr lang="de-DE"/>
        </a:p>
      </dgm:t>
    </dgm:pt>
    <dgm:pt modelId="{A8FE13D0-5A0A-49CC-84F6-B9B73ED7239A}" type="pres">
      <dgm:prSet presAssocID="{74700320-A236-4FC6-AF96-5757D7F75DD8}" presName="connectorText" presStyleLbl="sibTrans2D1" presStyleIdx="1" presStyleCnt="9"/>
      <dgm:spPr/>
      <dgm:t>
        <a:bodyPr/>
        <a:lstStyle/>
        <a:p>
          <a:endParaRPr lang="de-DE"/>
        </a:p>
      </dgm:t>
    </dgm:pt>
    <dgm:pt modelId="{70928F0D-E2A9-4254-99A1-0E752ACED057}" type="pres">
      <dgm:prSet presAssocID="{B9159506-7EFB-467F-96EA-172C969F144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2DF7170-4DDC-42A3-96DF-9F8D042FC52D}" type="pres">
      <dgm:prSet presAssocID="{67B79357-C41F-438D-80B6-DD371889DE2A}" presName="parTrans" presStyleLbl="sibTrans2D1" presStyleIdx="2" presStyleCnt="9"/>
      <dgm:spPr/>
      <dgm:t>
        <a:bodyPr/>
        <a:lstStyle/>
        <a:p>
          <a:endParaRPr lang="de-DE"/>
        </a:p>
      </dgm:t>
    </dgm:pt>
    <dgm:pt modelId="{ACBC6E6A-C02A-42AB-A591-137337677D04}" type="pres">
      <dgm:prSet presAssocID="{67B79357-C41F-438D-80B6-DD371889DE2A}" presName="connectorText" presStyleLbl="sibTrans2D1" presStyleIdx="2" presStyleCnt="9"/>
      <dgm:spPr/>
      <dgm:t>
        <a:bodyPr/>
        <a:lstStyle/>
        <a:p>
          <a:endParaRPr lang="de-DE"/>
        </a:p>
      </dgm:t>
    </dgm:pt>
    <dgm:pt modelId="{8B62F4FD-73B7-4817-8EB0-9477C76151AA}" type="pres">
      <dgm:prSet presAssocID="{94E3DE22-22C6-4DF6-AE3D-712B37CDE0A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97E52B-4B29-4550-B260-A2BE5F2CEDC0}" type="pres">
      <dgm:prSet presAssocID="{7FA41400-CB4E-494F-90E5-0DBE0CF94F1A}" presName="parTrans" presStyleLbl="sibTrans2D1" presStyleIdx="3" presStyleCnt="9"/>
      <dgm:spPr/>
      <dgm:t>
        <a:bodyPr/>
        <a:lstStyle/>
        <a:p>
          <a:endParaRPr lang="de-DE"/>
        </a:p>
      </dgm:t>
    </dgm:pt>
    <dgm:pt modelId="{B8B51D8E-6728-41BF-AC93-6694C92482CC}" type="pres">
      <dgm:prSet presAssocID="{7FA41400-CB4E-494F-90E5-0DBE0CF94F1A}" presName="connectorText" presStyleLbl="sibTrans2D1" presStyleIdx="3" presStyleCnt="9"/>
      <dgm:spPr/>
      <dgm:t>
        <a:bodyPr/>
        <a:lstStyle/>
        <a:p>
          <a:endParaRPr lang="de-DE"/>
        </a:p>
      </dgm:t>
    </dgm:pt>
    <dgm:pt modelId="{F8E13D09-8644-41F7-B159-A6BC71EFE604}" type="pres">
      <dgm:prSet presAssocID="{4E3B4C3B-5323-4FE0-851B-14A5F043A04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558618-64C8-410F-82D9-560ECEF1CCCC}" type="pres">
      <dgm:prSet presAssocID="{DA6EAD9A-665A-407E-B742-15C8D150ED28}" presName="parTrans" presStyleLbl="sibTrans2D1" presStyleIdx="4" presStyleCnt="9"/>
      <dgm:spPr/>
      <dgm:t>
        <a:bodyPr/>
        <a:lstStyle/>
        <a:p>
          <a:endParaRPr lang="de-DE"/>
        </a:p>
      </dgm:t>
    </dgm:pt>
    <dgm:pt modelId="{3A372EB5-5C36-419D-A51F-6C1D196FC88E}" type="pres">
      <dgm:prSet presAssocID="{DA6EAD9A-665A-407E-B742-15C8D150ED28}" presName="connectorText" presStyleLbl="sibTrans2D1" presStyleIdx="4" presStyleCnt="9"/>
      <dgm:spPr/>
      <dgm:t>
        <a:bodyPr/>
        <a:lstStyle/>
        <a:p>
          <a:endParaRPr lang="de-DE"/>
        </a:p>
      </dgm:t>
    </dgm:pt>
    <dgm:pt modelId="{E25F2932-A37D-45E4-9BBC-F7B17C8A2A95}" type="pres">
      <dgm:prSet presAssocID="{D3D2761F-9704-4646-B302-7958D0636D1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F974C51-3462-45AA-B169-5590CE59BF06}" type="pres">
      <dgm:prSet presAssocID="{851925E8-46AA-44B4-ABCB-6C345E25D8B1}" presName="parTrans" presStyleLbl="sibTrans2D1" presStyleIdx="5" presStyleCnt="9"/>
      <dgm:spPr/>
      <dgm:t>
        <a:bodyPr/>
        <a:lstStyle/>
        <a:p>
          <a:endParaRPr lang="de-DE"/>
        </a:p>
      </dgm:t>
    </dgm:pt>
    <dgm:pt modelId="{0AD39F07-9FEE-4ABC-A516-092ABF268B60}" type="pres">
      <dgm:prSet presAssocID="{851925E8-46AA-44B4-ABCB-6C345E25D8B1}" presName="connectorText" presStyleLbl="sibTrans2D1" presStyleIdx="5" presStyleCnt="9"/>
      <dgm:spPr/>
      <dgm:t>
        <a:bodyPr/>
        <a:lstStyle/>
        <a:p>
          <a:endParaRPr lang="de-DE"/>
        </a:p>
      </dgm:t>
    </dgm:pt>
    <dgm:pt modelId="{6A80541B-921D-4263-86B8-D073735DF62D}" type="pres">
      <dgm:prSet presAssocID="{3863D77A-9628-42F3-9978-87FF265461C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D06E830-71FC-49A6-9876-BD3B3D1F2095}" type="pres">
      <dgm:prSet presAssocID="{5E6DB0B1-DD36-4E34-A2A0-482C306B2988}" presName="parTrans" presStyleLbl="sibTrans2D1" presStyleIdx="6" presStyleCnt="9"/>
      <dgm:spPr/>
      <dgm:t>
        <a:bodyPr/>
        <a:lstStyle/>
        <a:p>
          <a:endParaRPr lang="de-DE"/>
        </a:p>
      </dgm:t>
    </dgm:pt>
    <dgm:pt modelId="{4D9AAA35-2455-4706-B1C3-039383473340}" type="pres">
      <dgm:prSet presAssocID="{5E6DB0B1-DD36-4E34-A2A0-482C306B2988}" presName="connectorText" presStyleLbl="sibTrans2D1" presStyleIdx="6" presStyleCnt="9"/>
      <dgm:spPr/>
      <dgm:t>
        <a:bodyPr/>
        <a:lstStyle/>
        <a:p>
          <a:endParaRPr lang="de-DE"/>
        </a:p>
      </dgm:t>
    </dgm:pt>
    <dgm:pt modelId="{68402E0E-D906-4EEC-92CE-B1D457D41F41}" type="pres">
      <dgm:prSet presAssocID="{6FEB4051-4378-439D-93F1-D327531B564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8D5D30-CA38-431F-8CC8-51FBA5C185AF}" type="pres">
      <dgm:prSet presAssocID="{46FD3789-7AC4-47F1-B1A8-B6C1634F609C}" presName="parTrans" presStyleLbl="sibTrans2D1" presStyleIdx="7" presStyleCnt="9"/>
      <dgm:spPr/>
      <dgm:t>
        <a:bodyPr/>
        <a:lstStyle/>
        <a:p>
          <a:endParaRPr lang="de-DE"/>
        </a:p>
      </dgm:t>
    </dgm:pt>
    <dgm:pt modelId="{87EBEFFC-5D29-426B-B870-F43A2E8F3141}" type="pres">
      <dgm:prSet presAssocID="{46FD3789-7AC4-47F1-B1A8-B6C1634F609C}" presName="connectorText" presStyleLbl="sibTrans2D1" presStyleIdx="7" presStyleCnt="9"/>
      <dgm:spPr/>
      <dgm:t>
        <a:bodyPr/>
        <a:lstStyle/>
        <a:p>
          <a:endParaRPr lang="de-DE"/>
        </a:p>
      </dgm:t>
    </dgm:pt>
    <dgm:pt modelId="{00D3BF35-D926-4508-9E58-18D702FBE06B}" type="pres">
      <dgm:prSet presAssocID="{7F05B3C5-A83A-4531-B694-5DC37178E5F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B284EDD-81EA-415B-BD38-ABB775800C18}" type="pres">
      <dgm:prSet presAssocID="{54D9477B-A0B4-4158-9896-9A10D6F9E750}" presName="parTrans" presStyleLbl="sibTrans2D1" presStyleIdx="8" presStyleCnt="9"/>
      <dgm:spPr/>
      <dgm:t>
        <a:bodyPr/>
        <a:lstStyle/>
        <a:p>
          <a:endParaRPr lang="en-US"/>
        </a:p>
      </dgm:t>
    </dgm:pt>
    <dgm:pt modelId="{FFA7D311-6A7B-46E2-AD14-E0F5C62E2CFB}" type="pres">
      <dgm:prSet presAssocID="{54D9477B-A0B4-4158-9896-9A10D6F9E750}" presName="connectorText" presStyleLbl="sibTrans2D1" presStyleIdx="8" presStyleCnt="9"/>
      <dgm:spPr/>
      <dgm:t>
        <a:bodyPr/>
        <a:lstStyle/>
        <a:p>
          <a:endParaRPr lang="en-US"/>
        </a:p>
      </dgm:t>
    </dgm:pt>
    <dgm:pt modelId="{B62125DA-F739-4253-80A4-534A76C2CFE8}" type="pres">
      <dgm:prSet presAssocID="{EA03988F-5224-422D-9AE7-3B0CF2761C2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DCE85E3-F55D-47CD-BC6B-11847ACECE3F}" srcId="{7F05B3C5-A83A-4531-B694-5DC37178E5F2}" destId="{E75ADBDB-8559-4F6B-8134-9C3560C779AE}" srcOrd="0" destOrd="0" parTransId="{BD2CD350-7DA5-4223-800B-308E1C56CD96}" sibTransId="{262D947D-FAB9-477F-81AC-48DFFD57E9B9}"/>
    <dgm:cxn modelId="{A6A5FB04-57C3-45B3-9400-6E3F5CCF5D06}" type="presOf" srcId="{46FD3789-7AC4-47F1-B1A8-B6C1634F609C}" destId="{C48D5D30-CA38-431F-8CC8-51FBA5C185AF}" srcOrd="0" destOrd="0" presId="urn:microsoft.com/office/officeart/2005/8/layout/radial5"/>
    <dgm:cxn modelId="{40A0F0BB-D802-40F4-B75F-E7411D989C03}" type="presOf" srcId="{E75ADBDB-8559-4F6B-8134-9C3560C779AE}" destId="{00D3BF35-D926-4508-9E58-18D702FBE06B}" srcOrd="0" destOrd="1" presId="urn:microsoft.com/office/officeart/2005/8/layout/radial5"/>
    <dgm:cxn modelId="{F3F0A335-C5E0-4939-B716-538FCC80E50A}" srcId="{6C7DC006-6B45-49E6-8B6B-35A095E40501}" destId="{EA03988F-5224-422D-9AE7-3B0CF2761C28}" srcOrd="8" destOrd="0" parTransId="{54D9477B-A0B4-4158-9896-9A10D6F9E750}" sibTransId="{EE28948D-4933-4D74-90F8-E68075C57721}"/>
    <dgm:cxn modelId="{1170E40D-B634-46EF-9299-EE03F20AAE2F}" type="presOf" srcId="{DA6EAD9A-665A-407E-B742-15C8D150ED28}" destId="{A2558618-64C8-410F-82D9-560ECEF1CCCC}" srcOrd="0" destOrd="0" presId="urn:microsoft.com/office/officeart/2005/8/layout/radial5"/>
    <dgm:cxn modelId="{7D046A0B-E2E9-4081-A29D-6343A34D68CE}" type="presOf" srcId="{4E3B4C3B-5323-4FE0-851B-14A5F043A042}" destId="{F8E13D09-8644-41F7-B159-A6BC71EFE604}" srcOrd="0" destOrd="0" presId="urn:microsoft.com/office/officeart/2005/8/layout/radial5"/>
    <dgm:cxn modelId="{0909DCB0-7194-4FC1-9660-2339D4E881AC}" type="presOf" srcId="{7F05B3C5-A83A-4531-B694-5DC37178E5F2}" destId="{00D3BF35-D926-4508-9E58-18D702FBE06B}" srcOrd="0" destOrd="0" presId="urn:microsoft.com/office/officeart/2005/8/layout/radial5"/>
    <dgm:cxn modelId="{507E441E-FB41-45F3-B3A2-24A5579BAE43}" type="presOf" srcId="{6C7DC006-6B45-49E6-8B6B-35A095E40501}" destId="{AA36CDF0-C231-4829-85BF-B1B6D77A467A}" srcOrd="0" destOrd="0" presId="urn:microsoft.com/office/officeart/2005/8/layout/radial5"/>
    <dgm:cxn modelId="{9D3BE6AF-AF12-486F-8FDD-7D4D8A982767}" type="presOf" srcId="{7FA41400-CB4E-494F-90E5-0DBE0CF94F1A}" destId="{ED97E52B-4B29-4550-B260-A2BE5F2CEDC0}" srcOrd="0" destOrd="0" presId="urn:microsoft.com/office/officeart/2005/8/layout/radial5"/>
    <dgm:cxn modelId="{111A68B6-6DF1-4448-A2CA-4B26B63848C7}" type="presOf" srcId="{DA6EAD9A-665A-407E-B742-15C8D150ED28}" destId="{3A372EB5-5C36-419D-A51F-6C1D196FC88E}" srcOrd="1" destOrd="0" presId="urn:microsoft.com/office/officeart/2005/8/layout/radial5"/>
    <dgm:cxn modelId="{A1CD8EAB-E2D9-4960-A069-955124AE5FFB}" type="presOf" srcId="{E15A43DE-7167-4A35-9438-F76AAF5CEE98}" destId="{2D1511A5-B954-4B6E-A9AA-269E7F55C27D}" srcOrd="0" destOrd="0" presId="urn:microsoft.com/office/officeart/2005/8/layout/radial5"/>
    <dgm:cxn modelId="{69C8C680-F510-4845-A5B1-8CE8CB5D1FC5}" type="presOf" srcId="{54D9477B-A0B4-4158-9896-9A10D6F9E750}" destId="{FFA7D311-6A7B-46E2-AD14-E0F5C62E2CFB}" srcOrd="1" destOrd="0" presId="urn:microsoft.com/office/officeart/2005/8/layout/radial5"/>
    <dgm:cxn modelId="{28E0862C-14BB-4F64-ABC2-5B22D5CB730E}" srcId="{6C7DC006-6B45-49E6-8B6B-35A095E40501}" destId="{D3D2761F-9704-4646-B302-7958D0636D15}" srcOrd="4" destOrd="0" parTransId="{DA6EAD9A-665A-407E-B742-15C8D150ED28}" sibTransId="{0DD521CC-B03A-40B7-93D9-C6F8E7524F9D}"/>
    <dgm:cxn modelId="{9F08C5B9-C365-4FC7-BD9C-9FCCFACCAA3B}" type="presOf" srcId="{851925E8-46AA-44B4-ABCB-6C345E25D8B1}" destId="{0AD39F07-9FEE-4ABC-A516-092ABF268B60}" srcOrd="1" destOrd="0" presId="urn:microsoft.com/office/officeart/2005/8/layout/radial5"/>
    <dgm:cxn modelId="{0518F605-7B35-4FC4-BF00-F133E0CA6192}" type="presOf" srcId="{74700320-A236-4FC6-AF96-5757D7F75DD8}" destId="{99DA6EF6-41B9-46E7-84CD-39D3A6DAAD17}" srcOrd="0" destOrd="0" presId="urn:microsoft.com/office/officeart/2005/8/layout/radial5"/>
    <dgm:cxn modelId="{641712D6-BB69-4869-90B5-E8399F7A9598}" srcId="{6C7DC006-6B45-49E6-8B6B-35A095E40501}" destId="{94E3DE22-22C6-4DF6-AE3D-712B37CDE0AE}" srcOrd="2" destOrd="0" parTransId="{67B79357-C41F-438D-80B6-DD371889DE2A}" sibTransId="{CB8EA4F1-B86A-47EB-BABC-9EE6EB898612}"/>
    <dgm:cxn modelId="{F2BFD9C9-F6D7-453C-A44B-6C63520D4634}" type="presOf" srcId="{5E6DB0B1-DD36-4E34-A2A0-482C306B2988}" destId="{4D9AAA35-2455-4706-B1C3-039383473340}" srcOrd="1" destOrd="0" presId="urn:microsoft.com/office/officeart/2005/8/layout/radial5"/>
    <dgm:cxn modelId="{D9AD03D3-A3DF-42EF-B5C1-66CC58D853B1}" type="presOf" srcId="{EA03988F-5224-422D-9AE7-3B0CF2761C28}" destId="{B62125DA-F739-4253-80A4-534A76C2CFE8}" srcOrd="0" destOrd="0" presId="urn:microsoft.com/office/officeart/2005/8/layout/radial5"/>
    <dgm:cxn modelId="{6C0B0691-1811-4B63-8398-EC742D289A53}" type="presOf" srcId="{3863D77A-9628-42F3-9978-87FF265461CC}" destId="{6A80541B-921D-4263-86B8-D073735DF62D}" srcOrd="0" destOrd="0" presId="urn:microsoft.com/office/officeart/2005/8/layout/radial5"/>
    <dgm:cxn modelId="{D5400F61-DEA6-4858-B320-3AFF73A7C723}" type="presOf" srcId="{67B79357-C41F-438D-80B6-DD371889DE2A}" destId="{B2DF7170-4DDC-42A3-96DF-9F8D042FC52D}" srcOrd="0" destOrd="0" presId="urn:microsoft.com/office/officeart/2005/8/layout/radial5"/>
    <dgm:cxn modelId="{4A1F9F3E-D470-4A84-9BD5-9FBACC842A60}" srcId="{D3D2761F-9704-4646-B302-7958D0636D15}" destId="{B4EEA8CC-AF07-4E2D-8B9D-A857BC4C2FBE}" srcOrd="0" destOrd="0" parTransId="{0D913681-4078-44A4-828C-2B22C97892E3}" sibTransId="{356FBF81-364B-4359-AB34-4BDE0848EFBE}"/>
    <dgm:cxn modelId="{4EA8E561-6635-423E-B62E-1CF2976A6C7A}" srcId="{6C7DC006-6B45-49E6-8B6B-35A095E40501}" destId="{7F05B3C5-A83A-4531-B694-5DC37178E5F2}" srcOrd="7" destOrd="0" parTransId="{46FD3789-7AC4-47F1-B1A8-B6C1634F609C}" sibTransId="{2A7F0EE9-A265-4023-A996-71C0E8AB1836}"/>
    <dgm:cxn modelId="{C5B72A0B-7B5F-4EA8-A54C-79C7F864E041}" type="presOf" srcId="{9695FF2A-D0BC-46E7-B46C-A431A7F04FF7}" destId="{6C28DF87-48D3-45C7-A698-546F242DDB5C}" srcOrd="0" destOrd="0" presId="urn:microsoft.com/office/officeart/2005/8/layout/radial5"/>
    <dgm:cxn modelId="{DF0720C9-78BD-4E08-8FB4-797456DC6521}" type="presOf" srcId="{B4EEA8CC-AF07-4E2D-8B9D-A857BC4C2FBE}" destId="{E25F2932-A37D-45E4-9BBC-F7B17C8A2A95}" srcOrd="0" destOrd="1" presId="urn:microsoft.com/office/officeart/2005/8/layout/radial5"/>
    <dgm:cxn modelId="{A3FDB2B6-4F79-4D71-8886-1C5B9630A1E6}" srcId="{6C7DC006-6B45-49E6-8B6B-35A095E40501}" destId="{E15A43DE-7167-4A35-9438-F76AAF5CEE98}" srcOrd="0" destOrd="0" parTransId="{9695FF2A-D0BC-46E7-B46C-A431A7F04FF7}" sibTransId="{18ACF135-04EB-48AD-BEDF-436FDBBC382C}"/>
    <dgm:cxn modelId="{3D467321-C68E-4582-9573-87B182AED331}" type="presOf" srcId="{9695FF2A-D0BC-46E7-B46C-A431A7F04FF7}" destId="{056EC5B6-5401-4786-B750-AF81A2B6F2E7}" srcOrd="1" destOrd="0" presId="urn:microsoft.com/office/officeart/2005/8/layout/radial5"/>
    <dgm:cxn modelId="{37495F14-C26A-41A7-A634-2E4B03D49105}" type="presOf" srcId="{94E3DE22-22C6-4DF6-AE3D-712B37CDE0AE}" destId="{8B62F4FD-73B7-4817-8EB0-9477C76151AA}" srcOrd="0" destOrd="0" presId="urn:microsoft.com/office/officeart/2005/8/layout/radial5"/>
    <dgm:cxn modelId="{9B474306-F618-4F9E-A5FA-DDBB1DA0CB7F}" type="presOf" srcId="{6FEB4051-4378-439D-93F1-D327531B5644}" destId="{68402E0E-D906-4EEC-92CE-B1D457D41F41}" srcOrd="0" destOrd="0" presId="urn:microsoft.com/office/officeart/2005/8/layout/radial5"/>
    <dgm:cxn modelId="{FF027848-8E60-4DB6-8A21-E8EEA033EB71}" srcId="{6C7DC006-6B45-49E6-8B6B-35A095E40501}" destId="{4E3B4C3B-5323-4FE0-851B-14A5F043A042}" srcOrd="3" destOrd="0" parTransId="{7FA41400-CB4E-494F-90E5-0DBE0CF94F1A}" sibTransId="{317D1CC2-00AE-44C4-A713-4C0D83D750A9}"/>
    <dgm:cxn modelId="{25811A3D-4155-47A8-879E-D5CFE94346DE}" srcId="{6C7DC006-6B45-49E6-8B6B-35A095E40501}" destId="{6FEB4051-4378-439D-93F1-D327531B5644}" srcOrd="6" destOrd="0" parTransId="{5E6DB0B1-DD36-4E34-A2A0-482C306B2988}" sibTransId="{3BE05367-2858-4373-8F5C-B496E87AD2DF}"/>
    <dgm:cxn modelId="{5BC39069-CAC5-4C57-955B-2ECC07CFE2E2}" type="presOf" srcId="{AD4E0B0E-7279-4073-A229-17C7060A0102}" destId="{0CBE7A94-8F6C-4108-A110-58B3AF8A2EE0}" srcOrd="0" destOrd="0" presId="urn:microsoft.com/office/officeart/2005/8/layout/radial5"/>
    <dgm:cxn modelId="{342F4C44-FB28-4AEC-B14D-D84DAF41CBE0}" type="presOf" srcId="{5E6DB0B1-DD36-4E34-A2A0-482C306B2988}" destId="{2D06E830-71FC-49A6-9876-BD3B3D1F2095}" srcOrd="0" destOrd="0" presId="urn:microsoft.com/office/officeart/2005/8/layout/radial5"/>
    <dgm:cxn modelId="{46106B7F-D479-421C-B89B-3ADEE968849F}" type="presOf" srcId="{851925E8-46AA-44B4-ABCB-6C345E25D8B1}" destId="{7F974C51-3462-45AA-B169-5590CE59BF06}" srcOrd="0" destOrd="0" presId="urn:microsoft.com/office/officeart/2005/8/layout/radial5"/>
    <dgm:cxn modelId="{3E2A85B0-8C1B-4AF9-AE7C-4C455F0428F9}" type="presOf" srcId="{46FD3789-7AC4-47F1-B1A8-B6C1634F609C}" destId="{87EBEFFC-5D29-426B-B870-F43A2E8F3141}" srcOrd="1" destOrd="0" presId="urn:microsoft.com/office/officeart/2005/8/layout/radial5"/>
    <dgm:cxn modelId="{AF81155E-DA36-4E67-9AC3-BC9D7CAA8765}" type="presOf" srcId="{D3D2761F-9704-4646-B302-7958D0636D15}" destId="{E25F2932-A37D-45E4-9BBC-F7B17C8A2A95}" srcOrd="0" destOrd="0" presId="urn:microsoft.com/office/officeart/2005/8/layout/radial5"/>
    <dgm:cxn modelId="{E2FD8262-508A-4A23-A16E-7B7A35D24E44}" type="presOf" srcId="{54D9477B-A0B4-4158-9896-9A10D6F9E750}" destId="{FB284EDD-81EA-415B-BD38-ABB775800C18}" srcOrd="0" destOrd="0" presId="urn:microsoft.com/office/officeart/2005/8/layout/radial5"/>
    <dgm:cxn modelId="{3BBDB548-58E3-484E-B183-07E840499CB7}" srcId="{6C7DC006-6B45-49E6-8B6B-35A095E40501}" destId="{B9159506-7EFB-467F-96EA-172C969F144D}" srcOrd="1" destOrd="0" parTransId="{74700320-A236-4FC6-AF96-5757D7F75DD8}" sibTransId="{D5F786BC-FEC9-4FB0-8A4D-95F4862E1CE2}"/>
    <dgm:cxn modelId="{0FF9CA97-79AA-415D-9BDD-C5AF65B37149}" type="presOf" srcId="{67B79357-C41F-438D-80B6-DD371889DE2A}" destId="{ACBC6E6A-C02A-42AB-A591-137337677D04}" srcOrd="1" destOrd="0" presId="urn:microsoft.com/office/officeart/2005/8/layout/radial5"/>
    <dgm:cxn modelId="{13084CFF-38B8-49D6-A165-EE25A48A32B9}" srcId="{6C7DC006-6B45-49E6-8B6B-35A095E40501}" destId="{3863D77A-9628-42F3-9978-87FF265461CC}" srcOrd="5" destOrd="0" parTransId="{851925E8-46AA-44B4-ABCB-6C345E25D8B1}" sibTransId="{096772FE-C4E2-4757-A443-8F729E0CF670}"/>
    <dgm:cxn modelId="{894CB61A-61E6-479D-A3E5-C83AF93686FF}" srcId="{AD4E0B0E-7279-4073-A229-17C7060A0102}" destId="{6C7DC006-6B45-49E6-8B6B-35A095E40501}" srcOrd="0" destOrd="0" parTransId="{5EBB5B72-656F-4EE1-9D77-ABD1CE8B33D8}" sibTransId="{36DDE39A-0069-4907-B850-30D3A8A1428E}"/>
    <dgm:cxn modelId="{4D9B5D32-6297-4084-BF88-26E583DCF0E8}" type="presOf" srcId="{74700320-A236-4FC6-AF96-5757D7F75DD8}" destId="{A8FE13D0-5A0A-49CC-84F6-B9B73ED7239A}" srcOrd="1" destOrd="0" presId="urn:microsoft.com/office/officeart/2005/8/layout/radial5"/>
    <dgm:cxn modelId="{0E5668AC-6DB4-48CF-AD3D-AE2C2F7907A1}" type="presOf" srcId="{7FA41400-CB4E-494F-90E5-0DBE0CF94F1A}" destId="{B8B51D8E-6728-41BF-AC93-6694C92482CC}" srcOrd="1" destOrd="0" presId="urn:microsoft.com/office/officeart/2005/8/layout/radial5"/>
    <dgm:cxn modelId="{FB4F9F68-0125-46C8-99B8-4064D7CFC536}" type="presOf" srcId="{B9159506-7EFB-467F-96EA-172C969F144D}" destId="{70928F0D-E2A9-4254-99A1-0E752ACED057}" srcOrd="0" destOrd="0" presId="urn:microsoft.com/office/officeart/2005/8/layout/radial5"/>
    <dgm:cxn modelId="{EDFF4CDF-C8E0-4FDC-8D01-1138B0ECA88B}" type="presParOf" srcId="{0CBE7A94-8F6C-4108-A110-58B3AF8A2EE0}" destId="{AA36CDF0-C231-4829-85BF-B1B6D77A467A}" srcOrd="0" destOrd="0" presId="urn:microsoft.com/office/officeart/2005/8/layout/radial5"/>
    <dgm:cxn modelId="{0EAE8E02-A26D-47A9-BD4C-43A4D9AC5C8C}" type="presParOf" srcId="{0CBE7A94-8F6C-4108-A110-58B3AF8A2EE0}" destId="{6C28DF87-48D3-45C7-A698-546F242DDB5C}" srcOrd="1" destOrd="0" presId="urn:microsoft.com/office/officeart/2005/8/layout/radial5"/>
    <dgm:cxn modelId="{BDB9EE44-B044-4C88-8512-31310E4D3C80}" type="presParOf" srcId="{6C28DF87-48D3-45C7-A698-546F242DDB5C}" destId="{056EC5B6-5401-4786-B750-AF81A2B6F2E7}" srcOrd="0" destOrd="0" presId="urn:microsoft.com/office/officeart/2005/8/layout/radial5"/>
    <dgm:cxn modelId="{43BB590E-39BD-464A-9190-F29C64CDD5BF}" type="presParOf" srcId="{0CBE7A94-8F6C-4108-A110-58B3AF8A2EE0}" destId="{2D1511A5-B954-4B6E-A9AA-269E7F55C27D}" srcOrd="2" destOrd="0" presId="urn:microsoft.com/office/officeart/2005/8/layout/radial5"/>
    <dgm:cxn modelId="{1DA5E022-4436-434E-BA54-9B92A432A3D6}" type="presParOf" srcId="{0CBE7A94-8F6C-4108-A110-58B3AF8A2EE0}" destId="{99DA6EF6-41B9-46E7-84CD-39D3A6DAAD17}" srcOrd="3" destOrd="0" presId="urn:microsoft.com/office/officeart/2005/8/layout/radial5"/>
    <dgm:cxn modelId="{E951F603-F9BD-4182-A193-6132BECBCFC8}" type="presParOf" srcId="{99DA6EF6-41B9-46E7-84CD-39D3A6DAAD17}" destId="{A8FE13D0-5A0A-49CC-84F6-B9B73ED7239A}" srcOrd="0" destOrd="0" presId="urn:microsoft.com/office/officeart/2005/8/layout/radial5"/>
    <dgm:cxn modelId="{2A4F6794-7B2E-432C-95D8-905A4991610D}" type="presParOf" srcId="{0CBE7A94-8F6C-4108-A110-58B3AF8A2EE0}" destId="{70928F0D-E2A9-4254-99A1-0E752ACED057}" srcOrd="4" destOrd="0" presId="urn:microsoft.com/office/officeart/2005/8/layout/radial5"/>
    <dgm:cxn modelId="{83787151-89B2-4C65-9A99-FAA114ED7453}" type="presParOf" srcId="{0CBE7A94-8F6C-4108-A110-58B3AF8A2EE0}" destId="{B2DF7170-4DDC-42A3-96DF-9F8D042FC52D}" srcOrd="5" destOrd="0" presId="urn:microsoft.com/office/officeart/2005/8/layout/radial5"/>
    <dgm:cxn modelId="{E3BFAC7F-9A04-4B1D-9D72-7C72B9B20705}" type="presParOf" srcId="{B2DF7170-4DDC-42A3-96DF-9F8D042FC52D}" destId="{ACBC6E6A-C02A-42AB-A591-137337677D04}" srcOrd="0" destOrd="0" presId="urn:microsoft.com/office/officeart/2005/8/layout/radial5"/>
    <dgm:cxn modelId="{CF5289A4-E0AD-4580-9219-2AEDB16C7694}" type="presParOf" srcId="{0CBE7A94-8F6C-4108-A110-58B3AF8A2EE0}" destId="{8B62F4FD-73B7-4817-8EB0-9477C76151AA}" srcOrd="6" destOrd="0" presId="urn:microsoft.com/office/officeart/2005/8/layout/radial5"/>
    <dgm:cxn modelId="{BB67C584-2DEB-4769-A69F-4B84BF54FA0B}" type="presParOf" srcId="{0CBE7A94-8F6C-4108-A110-58B3AF8A2EE0}" destId="{ED97E52B-4B29-4550-B260-A2BE5F2CEDC0}" srcOrd="7" destOrd="0" presId="urn:microsoft.com/office/officeart/2005/8/layout/radial5"/>
    <dgm:cxn modelId="{299AA5FA-DEEF-4E56-A2AB-A9180B1B1F26}" type="presParOf" srcId="{ED97E52B-4B29-4550-B260-A2BE5F2CEDC0}" destId="{B8B51D8E-6728-41BF-AC93-6694C92482CC}" srcOrd="0" destOrd="0" presId="urn:microsoft.com/office/officeart/2005/8/layout/radial5"/>
    <dgm:cxn modelId="{98981EB8-1CA0-462B-9635-C8DC357FBF10}" type="presParOf" srcId="{0CBE7A94-8F6C-4108-A110-58B3AF8A2EE0}" destId="{F8E13D09-8644-41F7-B159-A6BC71EFE604}" srcOrd="8" destOrd="0" presId="urn:microsoft.com/office/officeart/2005/8/layout/radial5"/>
    <dgm:cxn modelId="{68859E23-94B0-4EA0-AF6D-C933F0E6E63F}" type="presParOf" srcId="{0CBE7A94-8F6C-4108-A110-58B3AF8A2EE0}" destId="{A2558618-64C8-410F-82D9-560ECEF1CCCC}" srcOrd="9" destOrd="0" presId="urn:microsoft.com/office/officeart/2005/8/layout/radial5"/>
    <dgm:cxn modelId="{8DF6E30C-7B52-479C-86D1-DAC7693DA322}" type="presParOf" srcId="{A2558618-64C8-410F-82D9-560ECEF1CCCC}" destId="{3A372EB5-5C36-419D-A51F-6C1D196FC88E}" srcOrd="0" destOrd="0" presId="urn:microsoft.com/office/officeart/2005/8/layout/radial5"/>
    <dgm:cxn modelId="{0FB142E1-5CE8-4A54-92F6-14B29DF8F019}" type="presParOf" srcId="{0CBE7A94-8F6C-4108-A110-58B3AF8A2EE0}" destId="{E25F2932-A37D-45E4-9BBC-F7B17C8A2A95}" srcOrd="10" destOrd="0" presId="urn:microsoft.com/office/officeart/2005/8/layout/radial5"/>
    <dgm:cxn modelId="{E8FAB0DB-ED0D-4A5B-911E-611258179218}" type="presParOf" srcId="{0CBE7A94-8F6C-4108-A110-58B3AF8A2EE0}" destId="{7F974C51-3462-45AA-B169-5590CE59BF06}" srcOrd="11" destOrd="0" presId="urn:microsoft.com/office/officeart/2005/8/layout/radial5"/>
    <dgm:cxn modelId="{4A9715FA-7F50-47EE-A0DE-D595E4296939}" type="presParOf" srcId="{7F974C51-3462-45AA-B169-5590CE59BF06}" destId="{0AD39F07-9FEE-4ABC-A516-092ABF268B60}" srcOrd="0" destOrd="0" presId="urn:microsoft.com/office/officeart/2005/8/layout/radial5"/>
    <dgm:cxn modelId="{FDA4D313-82B6-49F1-A2D8-F073D425BB1E}" type="presParOf" srcId="{0CBE7A94-8F6C-4108-A110-58B3AF8A2EE0}" destId="{6A80541B-921D-4263-86B8-D073735DF62D}" srcOrd="12" destOrd="0" presId="urn:microsoft.com/office/officeart/2005/8/layout/radial5"/>
    <dgm:cxn modelId="{E0AEB6E9-4497-46EC-9CC3-D0E34368F735}" type="presParOf" srcId="{0CBE7A94-8F6C-4108-A110-58B3AF8A2EE0}" destId="{2D06E830-71FC-49A6-9876-BD3B3D1F2095}" srcOrd="13" destOrd="0" presId="urn:microsoft.com/office/officeart/2005/8/layout/radial5"/>
    <dgm:cxn modelId="{C8C0F282-993B-45E0-83A2-8A7D664CDDF9}" type="presParOf" srcId="{2D06E830-71FC-49A6-9876-BD3B3D1F2095}" destId="{4D9AAA35-2455-4706-B1C3-039383473340}" srcOrd="0" destOrd="0" presId="urn:microsoft.com/office/officeart/2005/8/layout/radial5"/>
    <dgm:cxn modelId="{E61F172F-D09A-4B74-AEDD-49D450559A18}" type="presParOf" srcId="{0CBE7A94-8F6C-4108-A110-58B3AF8A2EE0}" destId="{68402E0E-D906-4EEC-92CE-B1D457D41F41}" srcOrd="14" destOrd="0" presId="urn:microsoft.com/office/officeart/2005/8/layout/radial5"/>
    <dgm:cxn modelId="{A9FB5314-EC6F-40F7-A43F-157CA2B34E28}" type="presParOf" srcId="{0CBE7A94-8F6C-4108-A110-58B3AF8A2EE0}" destId="{C48D5D30-CA38-431F-8CC8-51FBA5C185AF}" srcOrd="15" destOrd="0" presId="urn:microsoft.com/office/officeart/2005/8/layout/radial5"/>
    <dgm:cxn modelId="{6FF1B2D3-DA14-40C5-988D-DBD91F33C19D}" type="presParOf" srcId="{C48D5D30-CA38-431F-8CC8-51FBA5C185AF}" destId="{87EBEFFC-5D29-426B-B870-F43A2E8F3141}" srcOrd="0" destOrd="0" presId="urn:microsoft.com/office/officeart/2005/8/layout/radial5"/>
    <dgm:cxn modelId="{B0F0187C-BBB2-4E35-B7CC-255953F1FD2D}" type="presParOf" srcId="{0CBE7A94-8F6C-4108-A110-58B3AF8A2EE0}" destId="{00D3BF35-D926-4508-9E58-18D702FBE06B}" srcOrd="16" destOrd="0" presId="urn:microsoft.com/office/officeart/2005/8/layout/radial5"/>
    <dgm:cxn modelId="{7C495C9A-D424-4371-9A06-49AAEFB0C6C0}" type="presParOf" srcId="{0CBE7A94-8F6C-4108-A110-58B3AF8A2EE0}" destId="{FB284EDD-81EA-415B-BD38-ABB775800C18}" srcOrd="17" destOrd="0" presId="urn:microsoft.com/office/officeart/2005/8/layout/radial5"/>
    <dgm:cxn modelId="{43604CAD-A202-401D-BA48-40B3A39032BD}" type="presParOf" srcId="{FB284EDD-81EA-415B-BD38-ABB775800C18}" destId="{FFA7D311-6A7B-46E2-AD14-E0F5C62E2CFB}" srcOrd="0" destOrd="0" presId="urn:microsoft.com/office/officeart/2005/8/layout/radial5"/>
    <dgm:cxn modelId="{0C476977-5F4F-4A2E-ACAA-A4F2E9B66BA5}" type="presParOf" srcId="{0CBE7A94-8F6C-4108-A110-58B3AF8A2EE0}" destId="{B62125DA-F739-4253-80A4-534A76C2CFE8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D89765-FF68-4281-BB8C-13E5159805A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C6E4A94-3351-47F8-8F39-145238E2741F}">
      <dgm:prSet phldrT="[Text]" custT="1"/>
      <dgm:spPr/>
      <dgm:t>
        <a:bodyPr/>
        <a:lstStyle/>
        <a:p>
          <a:endParaRPr lang="de-DE" sz="1600" dirty="0" smtClean="0"/>
        </a:p>
        <a:p>
          <a:r>
            <a:rPr lang="de-DE" sz="1600" dirty="0" smtClean="0"/>
            <a:t>91 </a:t>
          </a:r>
          <a:r>
            <a:rPr lang="de-DE" sz="1600" dirty="0" err="1" smtClean="0"/>
            <a:t>types</a:t>
          </a:r>
          <a:r>
            <a:rPr lang="de-DE" sz="1600" dirty="0" smtClean="0"/>
            <a:t> </a:t>
          </a:r>
          <a:r>
            <a:rPr lang="de-DE" sz="1600" dirty="0" err="1" smtClean="0"/>
            <a:t>of</a:t>
          </a:r>
          <a:r>
            <a:rPr lang="de-DE" sz="1600" dirty="0" smtClean="0"/>
            <a:t> sub-</a:t>
          </a:r>
          <a:r>
            <a:rPr lang="de-DE" sz="1600" dirty="0" err="1" smtClean="0"/>
            <a:t>assemblies</a:t>
          </a:r>
          <a:r>
            <a:rPr lang="de-DE" sz="1600" dirty="0" smtClean="0"/>
            <a:t> </a:t>
          </a:r>
          <a:r>
            <a:rPr lang="de-DE" sz="1600" dirty="0" err="1" smtClean="0"/>
            <a:t>produced</a:t>
          </a:r>
          <a:r>
            <a:rPr lang="de-DE" sz="1600" dirty="0" smtClean="0"/>
            <a:t> [2015]</a:t>
          </a:r>
          <a:endParaRPr lang="de-DE" sz="1600" dirty="0"/>
        </a:p>
      </dgm:t>
    </dgm:pt>
    <dgm:pt modelId="{44D61771-50AC-4B12-A416-4CD3DC92DD1F}" type="parTrans" cxnId="{E0A76F9D-FBA1-47EF-9681-C53C90BDB947}">
      <dgm:prSet/>
      <dgm:spPr/>
      <dgm:t>
        <a:bodyPr/>
        <a:lstStyle/>
        <a:p>
          <a:endParaRPr lang="de-DE"/>
        </a:p>
      </dgm:t>
    </dgm:pt>
    <dgm:pt modelId="{E2D38289-B304-4E57-9793-040FF8DB773B}" type="sibTrans" cxnId="{E0A76F9D-FBA1-47EF-9681-C53C90BDB947}">
      <dgm:prSet/>
      <dgm:spPr/>
      <dgm:t>
        <a:bodyPr/>
        <a:lstStyle/>
        <a:p>
          <a:endParaRPr lang="de-DE"/>
        </a:p>
      </dgm:t>
    </dgm:pt>
    <dgm:pt modelId="{0C4A387D-352A-4F42-ABDE-C595A4335F05}">
      <dgm:prSet phldrT="[Text]" custT="1"/>
      <dgm:spPr/>
      <dgm:t>
        <a:bodyPr/>
        <a:lstStyle/>
        <a:p>
          <a:r>
            <a:rPr lang="de-DE" sz="1600" dirty="0" smtClean="0"/>
            <a:t>120 </a:t>
          </a:r>
          <a:r>
            <a:rPr lang="de-DE" sz="1600" dirty="0" err="1" smtClean="0"/>
            <a:t>types</a:t>
          </a:r>
          <a:r>
            <a:rPr lang="de-DE" sz="1600" dirty="0" smtClean="0"/>
            <a:t> </a:t>
          </a:r>
          <a:r>
            <a:rPr lang="de-DE" sz="1600" dirty="0" err="1" smtClean="0"/>
            <a:t>of</a:t>
          </a:r>
          <a:r>
            <a:rPr lang="de-DE" sz="1600" dirty="0" smtClean="0"/>
            <a:t> </a:t>
          </a:r>
          <a:r>
            <a:rPr lang="de-DE" sz="1600" dirty="0" err="1" smtClean="0"/>
            <a:t>devices</a:t>
          </a:r>
          <a:r>
            <a:rPr lang="de-DE" sz="1600" dirty="0" smtClean="0"/>
            <a:t> </a:t>
          </a:r>
          <a:r>
            <a:rPr lang="de-DE" sz="1600" dirty="0" err="1" smtClean="0"/>
            <a:t>produced</a:t>
          </a:r>
          <a:r>
            <a:rPr lang="de-DE" sz="1600" dirty="0" smtClean="0"/>
            <a:t> [2015]</a:t>
          </a:r>
          <a:endParaRPr lang="de-DE" sz="1600" dirty="0"/>
        </a:p>
      </dgm:t>
    </dgm:pt>
    <dgm:pt modelId="{C5D7097C-0822-41AF-8B03-C3472FFDD189}" type="parTrans" cxnId="{AAD12E38-C572-4F76-8986-5C9D58827550}">
      <dgm:prSet/>
      <dgm:spPr/>
      <dgm:t>
        <a:bodyPr/>
        <a:lstStyle/>
        <a:p>
          <a:endParaRPr lang="de-DE"/>
        </a:p>
      </dgm:t>
    </dgm:pt>
    <dgm:pt modelId="{5D2F99EB-EADC-41BB-92A5-717E7657397E}" type="sibTrans" cxnId="{AAD12E38-C572-4F76-8986-5C9D58827550}">
      <dgm:prSet/>
      <dgm:spPr/>
      <dgm:t>
        <a:bodyPr/>
        <a:lstStyle/>
        <a:p>
          <a:endParaRPr lang="de-DE"/>
        </a:p>
      </dgm:t>
    </dgm:pt>
    <dgm:pt modelId="{30E48637-928A-47E3-8B79-21EB8F3F6012}">
      <dgm:prSet phldrT="[Text]" custT="1"/>
      <dgm:spPr/>
      <dgm:t>
        <a:bodyPr/>
        <a:lstStyle/>
        <a:p>
          <a:r>
            <a:rPr lang="de-DE" sz="2400" baseline="-25000" dirty="0" smtClean="0">
              <a:solidFill>
                <a:srgbClr val="003399"/>
              </a:solidFill>
            </a:rPr>
            <a:t>~ 500 different </a:t>
          </a:r>
          <a:r>
            <a:rPr lang="de-DE" sz="2400" baseline="-25000" dirty="0" err="1" smtClean="0">
              <a:solidFill>
                <a:srgbClr val="003399"/>
              </a:solidFill>
            </a:rPr>
            <a:t>products</a:t>
          </a:r>
          <a:r>
            <a:rPr lang="de-DE" sz="2400" baseline="-25000" dirty="0" smtClean="0">
              <a:solidFill>
                <a:srgbClr val="003399"/>
              </a:solidFill>
            </a:rPr>
            <a:t> / </a:t>
          </a:r>
          <a:r>
            <a:rPr lang="de-DE" sz="2400" baseline="-25000" dirty="0" err="1" smtClean="0">
              <a:solidFill>
                <a:srgbClr val="003399"/>
              </a:solidFill>
            </a:rPr>
            <a:t>variants</a:t>
          </a:r>
          <a:r>
            <a:rPr lang="de-DE" sz="2400" baseline="-25000" dirty="0" smtClean="0">
              <a:solidFill>
                <a:srgbClr val="003399"/>
              </a:solidFill>
            </a:rPr>
            <a:t> </a:t>
          </a:r>
          <a:r>
            <a:rPr lang="de-DE" sz="2400" baseline="-25000" dirty="0" err="1" smtClean="0">
              <a:solidFill>
                <a:srgbClr val="003399"/>
              </a:solidFill>
            </a:rPr>
            <a:t>active</a:t>
          </a:r>
          <a:endParaRPr lang="de-DE" sz="2400" baseline="-25000" dirty="0">
            <a:solidFill>
              <a:srgbClr val="003399"/>
            </a:solidFill>
          </a:endParaRPr>
        </a:p>
      </dgm:t>
    </dgm:pt>
    <dgm:pt modelId="{38A444C5-4DC0-4A49-A49F-0B2E3A1B0595}" type="parTrans" cxnId="{29BDA873-D84D-4395-921C-32FF2C9CDC15}">
      <dgm:prSet/>
      <dgm:spPr/>
      <dgm:t>
        <a:bodyPr/>
        <a:lstStyle/>
        <a:p>
          <a:endParaRPr lang="de-DE"/>
        </a:p>
      </dgm:t>
    </dgm:pt>
    <dgm:pt modelId="{64D6C226-FB0A-42F1-BFFE-EB542A1B444B}" type="sibTrans" cxnId="{29BDA873-D84D-4395-921C-32FF2C9CDC15}">
      <dgm:prSet/>
      <dgm:spPr/>
      <dgm:t>
        <a:bodyPr/>
        <a:lstStyle/>
        <a:p>
          <a:endParaRPr lang="de-DE"/>
        </a:p>
      </dgm:t>
    </dgm:pt>
    <dgm:pt modelId="{3F807DD2-70D8-474F-8FF0-22D1E7AC9984}" type="pres">
      <dgm:prSet presAssocID="{CBD89765-FF68-4281-BB8C-13E5159805AC}" presName="arrowDiagram" presStyleCnt="0">
        <dgm:presLayoutVars>
          <dgm:chMax val="5"/>
          <dgm:dir/>
          <dgm:resizeHandles val="exact"/>
        </dgm:presLayoutVars>
      </dgm:prSet>
      <dgm:spPr/>
    </dgm:pt>
    <dgm:pt modelId="{CA0D97A9-1ECE-4C48-92DA-396BEDDA7DAA}" type="pres">
      <dgm:prSet presAssocID="{CBD89765-FF68-4281-BB8C-13E5159805AC}" presName="arrow" presStyleLbl="bgShp" presStyleIdx="0" presStyleCnt="1" custScaleX="161451"/>
      <dgm:spPr>
        <a:solidFill>
          <a:schemeClr val="bg2">
            <a:lumMod val="40000"/>
            <a:lumOff val="60000"/>
          </a:schemeClr>
        </a:solidFill>
        <a:effectLst>
          <a:outerShdw blurRad="50800" dist="50800" dir="5400000" algn="ctr" rotWithShape="0">
            <a:srgbClr val="003399"/>
          </a:outerShdw>
        </a:effectLst>
      </dgm:spPr>
    </dgm:pt>
    <dgm:pt modelId="{AB1CB547-7E33-4786-A416-B545B479F747}" type="pres">
      <dgm:prSet presAssocID="{CBD89765-FF68-4281-BB8C-13E5159805AC}" presName="arrowDiagram3" presStyleCnt="0"/>
      <dgm:spPr/>
    </dgm:pt>
    <dgm:pt modelId="{BAD2B3A0-6863-4B5B-95A5-34E0D9D5A884}" type="pres">
      <dgm:prSet presAssocID="{6C6E4A94-3351-47F8-8F39-145238E2741F}" presName="bullet3a" presStyleLbl="node1" presStyleIdx="0" presStyleCnt="3" custLinFactX="-167074" custLinFactY="-100000" custLinFactNeighborX="-200000" custLinFactNeighborY="-115545"/>
      <dgm:spPr/>
    </dgm:pt>
    <dgm:pt modelId="{25476B51-C821-4ED4-9A67-38DCD30677F2}" type="pres">
      <dgm:prSet presAssocID="{6C6E4A94-3351-47F8-8F39-145238E2741F}" presName="textBox3a" presStyleLbl="revTx" presStyleIdx="0" presStyleCnt="3" custScaleX="221060" custScaleY="100000" custLinFactNeighborX="-62789" custLinFactNeighborY="2815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4CB915-61A2-4402-A67A-737FFF86E572}" type="pres">
      <dgm:prSet presAssocID="{0C4A387D-352A-4F42-ABDE-C595A4335F05}" presName="bullet3b" presStyleLbl="node1" presStyleIdx="1" presStyleCnt="3" custLinFactX="174080" custLinFactY="-23825" custLinFactNeighborX="200000" custLinFactNeighborY="-100000"/>
      <dgm:spPr/>
    </dgm:pt>
    <dgm:pt modelId="{BF99AFF2-4FAB-4800-9370-8929E1D537B6}" type="pres">
      <dgm:prSet presAssocID="{0C4A387D-352A-4F42-ABDE-C595A4335F05}" presName="textBox3b" presStyleLbl="revTx" presStyleIdx="1" presStyleCnt="3" custScaleX="153216" custScaleY="62196" custLinFactNeighborX="25299" custLinFactNeighborY="114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5B7941-52C1-4C2F-B4D8-60527E03A8BB}" type="pres">
      <dgm:prSet presAssocID="{30E48637-928A-47E3-8B79-21EB8F3F6012}" presName="bullet3c" presStyleLbl="node1" presStyleIdx="2" presStyleCnt="3" custLinFactX="200000" custLinFactNeighborX="261091" custLinFactNeighborY="-28742"/>
      <dgm:spPr/>
    </dgm:pt>
    <dgm:pt modelId="{172C2FFE-B8DB-4258-AB08-2A9BD9657A80}" type="pres">
      <dgm:prSet presAssocID="{30E48637-928A-47E3-8B79-21EB8F3F6012}" presName="textBox3c" presStyleLbl="revTx" presStyleIdx="2" presStyleCnt="3" custScaleX="172109" custScaleY="73161" custLinFactNeighborX="94232" custLinFactNeighborY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0A76F9D-FBA1-47EF-9681-C53C90BDB947}" srcId="{CBD89765-FF68-4281-BB8C-13E5159805AC}" destId="{6C6E4A94-3351-47F8-8F39-145238E2741F}" srcOrd="0" destOrd="0" parTransId="{44D61771-50AC-4B12-A416-4CD3DC92DD1F}" sibTransId="{E2D38289-B304-4E57-9793-040FF8DB773B}"/>
    <dgm:cxn modelId="{ACEC0EB3-66E1-466A-852D-E2BB5293E139}" type="presOf" srcId="{CBD89765-FF68-4281-BB8C-13E5159805AC}" destId="{3F807DD2-70D8-474F-8FF0-22D1E7AC9984}" srcOrd="0" destOrd="0" presId="urn:microsoft.com/office/officeart/2005/8/layout/arrow2"/>
    <dgm:cxn modelId="{936A9EC2-9EDC-45D5-A5FF-8DBE8BE13ACF}" type="presOf" srcId="{30E48637-928A-47E3-8B79-21EB8F3F6012}" destId="{172C2FFE-B8DB-4258-AB08-2A9BD9657A80}" srcOrd="0" destOrd="0" presId="urn:microsoft.com/office/officeart/2005/8/layout/arrow2"/>
    <dgm:cxn modelId="{5B697D72-918F-4195-986B-CE31FA973C67}" type="presOf" srcId="{0C4A387D-352A-4F42-ABDE-C595A4335F05}" destId="{BF99AFF2-4FAB-4800-9370-8929E1D537B6}" srcOrd="0" destOrd="0" presId="urn:microsoft.com/office/officeart/2005/8/layout/arrow2"/>
    <dgm:cxn modelId="{201343AD-DC45-4C16-A9CD-11ED354BE2A2}" type="presOf" srcId="{6C6E4A94-3351-47F8-8F39-145238E2741F}" destId="{25476B51-C821-4ED4-9A67-38DCD30677F2}" srcOrd="0" destOrd="0" presId="urn:microsoft.com/office/officeart/2005/8/layout/arrow2"/>
    <dgm:cxn modelId="{29BDA873-D84D-4395-921C-32FF2C9CDC15}" srcId="{CBD89765-FF68-4281-BB8C-13E5159805AC}" destId="{30E48637-928A-47E3-8B79-21EB8F3F6012}" srcOrd="2" destOrd="0" parTransId="{38A444C5-4DC0-4A49-A49F-0B2E3A1B0595}" sibTransId="{64D6C226-FB0A-42F1-BFFE-EB542A1B444B}"/>
    <dgm:cxn modelId="{AAD12E38-C572-4F76-8986-5C9D58827550}" srcId="{CBD89765-FF68-4281-BB8C-13E5159805AC}" destId="{0C4A387D-352A-4F42-ABDE-C595A4335F05}" srcOrd="1" destOrd="0" parTransId="{C5D7097C-0822-41AF-8B03-C3472FFDD189}" sibTransId="{5D2F99EB-EADC-41BB-92A5-717E7657397E}"/>
    <dgm:cxn modelId="{D02DB6F6-7AE3-48DE-A619-7137F4EFC596}" type="presParOf" srcId="{3F807DD2-70D8-474F-8FF0-22D1E7AC9984}" destId="{CA0D97A9-1ECE-4C48-92DA-396BEDDA7DAA}" srcOrd="0" destOrd="0" presId="urn:microsoft.com/office/officeart/2005/8/layout/arrow2"/>
    <dgm:cxn modelId="{FE69EBD5-970C-4D19-95E7-05507F87585E}" type="presParOf" srcId="{3F807DD2-70D8-474F-8FF0-22D1E7AC9984}" destId="{AB1CB547-7E33-4786-A416-B545B479F747}" srcOrd="1" destOrd="0" presId="urn:microsoft.com/office/officeart/2005/8/layout/arrow2"/>
    <dgm:cxn modelId="{9A8B4D81-D88F-4AD6-9D8C-79F34F283BAD}" type="presParOf" srcId="{AB1CB547-7E33-4786-A416-B545B479F747}" destId="{BAD2B3A0-6863-4B5B-95A5-34E0D9D5A884}" srcOrd="0" destOrd="0" presId="urn:microsoft.com/office/officeart/2005/8/layout/arrow2"/>
    <dgm:cxn modelId="{097EC157-501E-4F9F-B887-601E4FEFDF1D}" type="presParOf" srcId="{AB1CB547-7E33-4786-A416-B545B479F747}" destId="{25476B51-C821-4ED4-9A67-38DCD30677F2}" srcOrd="1" destOrd="0" presId="urn:microsoft.com/office/officeart/2005/8/layout/arrow2"/>
    <dgm:cxn modelId="{E6E7FE54-5DBE-484E-874E-047358969B9E}" type="presParOf" srcId="{AB1CB547-7E33-4786-A416-B545B479F747}" destId="{094CB915-61A2-4402-A67A-737FFF86E572}" srcOrd="2" destOrd="0" presId="urn:microsoft.com/office/officeart/2005/8/layout/arrow2"/>
    <dgm:cxn modelId="{BE3B0631-7D35-43FE-A83E-247B3D7415F8}" type="presParOf" srcId="{AB1CB547-7E33-4786-A416-B545B479F747}" destId="{BF99AFF2-4FAB-4800-9370-8929E1D537B6}" srcOrd="3" destOrd="0" presId="urn:microsoft.com/office/officeart/2005/8/layout/arrow2"/>
    <dgm:cxn modelId="{85422AF7-46D5-42F4-96A1-63AFF119147A}" type="presParOf" srcId="{AB1CB547-7E33-4786-A416-B545B479F747}" destId="{D85B7941-52C1-4C2F-B4D8-60527E03A8BB}" srcOrd="4" destOrd="0" presId="urn:microsoft.com/office/officeart/2005/8/layout/arrow2"/>
    <dgm:cxn modelId="{DE6B3935-A256-4138-ACB9-CD934F2253C9}" type="presParOf" srcId="{AB1CB547-7E33-4786-A416-B545B479F747}" destId="{172C2FFE-B8DB-4258-AB08-2A9BD9657A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B5BDF-B1C5-481E-B871-087F3653221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5FBBA55-AA10-4F8B-862E-90C66B626308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Order Processing</a:t>
          </a:r>
          <a:endParaRPr lang="de-DE" dirty="0"/>
        </a:p>
      </dgm:t>
    </dgm:pt>
    <dgm:pt modelId="{EEF7029B-A0D1-4663-A7F0-F7E3C091E3EC}" type="parTrans" cxnId="{E7C08770-0441-4956-9607-7DF56078B5EA}">
      <dgm:prSet/>
      <dgm:spPr/>
      <dgm:t>
        <a:bodyPr/>
        <a:lstStyle/>
        <a:p>
          <a:endParaRPr lang="de-DE"/>
        </a:p>
      </dgm:t>
    </dgm:pt>
    <dgm:pt modelId="{B6C4E36F-F7DA-4837-B8CD-B59ECB9A2808}" type="sibTrans" cxnId="{E7C08770-0441-4956-9607-7DF56078B5EA}">
      <dgm:prSet/>
      <dgm:spPr/>
      <dgm:t>
        <a:bodyPr/>
        <a:lstStyle/>
        <a:p>
          <a:endParaRPr lang="de-DE"/>
        </a:p>
      </dgm:t>
    </dgm:pt>
    <dgm:pt modelId="{3431928F-5BBD-4E77-A84A-463457F63DBC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PP (IFAX) </a:t>
          </a:r>
          <a:r>
            <a:rPr lang="de-DE" dirty="0" err="1" smtClean="0"/>
            <a:t>Procurement</a:t>
          </a:r>
          <a:endParaRPr lang="de-DE" dirty="0"/>
        </a:p>
      </dgm:t>
    </dgm:pt>
    <dgm:pt modelId="{C5E5419B-3E8E-403E-A74A-83EB93BF8403}" type="parTrans" cxnId="{1C22BBF5-5813-4F02-9EA7-38F09AF8273A}">
      <dgm:prSet/>
      <dgm:spPr/>
      <dgm:t>
        <a:bodyPr/>
        <a:lstStyle/>
        <a:p>
          <a:endParaRPr lang="de-DE"/>
        </a:p>
      </dgm:t>
    </dgm:pt>
    <dgm:pt modelId="{D5C10B68-103A-43DB-A47D-369BCFA248E9}" type="sibTrans" cxnId="{1C22BBF5-5813-4F02-9EA7-38F09AF8273A}">
      <dgm:prSet/>
      <dgm:spPr/>
      <dgm:t>
        <a:bodyPr/>
        <a:lstStyle/>
        <a:p>
          <a:endParaRPr lang="de-DE"/>
        </a:p>
      </dgm:t>
    </dgm:pt>
    <dgm:pt modelId="{990DD766-7AAA-48C7-B4B8-504FB94D361E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Integration</a:t>
          </a:r>
          <a:endParaRPr lang="de-DE" dirty="0"/>
        </a:p>
      </dgm:t>
    </dgm:pt>
    <dgm:pt modelId="{C21385D9-1B32-4E8A-9E1E-35D2FD6AADF5}" type="parTrans" cxnId="{FD51182A-5644-4140-8A3C-C32B776C1004}">
      <dgm:prSet/>
      <dgm:spPr/>
      <dgm:t>
        <a:bodyPr/>
        <a:lstStyle/>
        <a:p>
          <a:endParaRPr lang="de-DE"/>
        </a:p>
      </dgm:t>
    </dgm:pt>
    <dgm:pt modelId="{0DD7C00F-318B-4002-8F8E-42FDE329E3F7}" type="sibTrans" cxnId="{FD51182A-5644-4140-8A3C-C32B776C1004}">
      <dgm:prSet/>
      <dgm:spPr/>
      <dgm:t>
        <a:bodyPr/>
        <a:lstStyle/>
        <a:p>
          <a:endParaRPr lang="de-DE"/>
        </a:p>
      </dgm:t>
    </dgm:pt>
    <dgm:pt modelId="{616CAA66-C613-415E-B1D1-C3CD215184EB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PCB </a:t>
          </a:r>
          <a:r>
            <a:rPr lang="de-DE" dirty="0" err="1" smtClean="0"/>
            <a:t>Assembly</a:t>
          </a:r>
          <a:endParaRPr lang="de-DE" dirty="0"/>
        </a:p>
      </dgm:t>
    </dgm:pt>
    <dgm:pt modelId="{40554EE3-DC5E-4C52-8EF2-B5FECC6772C4}" type="parTrans" cxnId="{1CE7E555-C3D8-4AEB-BF81-115C74DAF10D}">
      <dgm:prSet/>
      <dgm:spPr/>
      <dgm:t>
        <a:bodyPr/>
        <a:lstStyle/>
        <a:p>
          <a:endParaRPr lang="de-DE"/>
        </a:p>
      </dgm:t>
    </dgm:pt>
    <dgm:pt modelId="{ECD35EF1-5E3D-4E33-AB11-7ED8293CC2D1}" type="sibTrans" cxnId="{1CE7E555-C3D8-4AEB-BF81-115C74DAF10D}">
      <dgm:prSet/>
      <dgm:spPr/>
      <dgm:t>
        <a:bodyPr/>
        <a:lstStyle/>
        <a:p>
          <a:endParaRPr lang="de-DE"/>
        </a:p>
      </dgm:t>
    </dgm:pt>
    <dgm:pt modelId="{DCE0AAB9-A900-45B6-AB99-5D0D43824401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Calibration</a:t>
          </a:r>
          <a:endParaRPr lang="de-DE" dirty="0"/>
        </a:p>
      </dgm:t>
    </dgm:pt>
    <dgm:pt modelId="{C672FEEF-FE99-47D3-9799-A15232D23472}" type="parTrans" cxnId="{3EC01026-9C5C-4C6B-BACF-D5198B1F2155}">
      <dgm:prSet/>
      <dgm:spPr/>
      <dgm:t>
        <a:bodyPr/>
        <a:lstStyle/>
        <a:p>
          <a:endParaRPr lang="de-DE"/>
        </a:p>
      </dgm:t>
    </dgm:pt>
    <dgm:pt modelId="{08D56387-639D-4580-81A9-66E0620EC2BC}" type="sibTrans" cxnId="{3EC01026-9C5C-4C6B-BACF-D5198B1F2155}">
      <dgm:prSet/>
      <dgm:spPr/>
      <dgm:t>
        <a:bodyPr/>
        <a:lstStyle/>
        <a:p>
          <a:endParaRPr lang="de-DE"/>
        </a:p>
      </dgm:t>
    </dgm:pt>
    <dgm:pt modelId="{5F7C0967-402C-404B-94C3-F0032DD4E55E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Test</a:t>
          </a:r>
          <a:endParaRPr lang="de-DE" dirty="0"/>
        </a:p>
      </dgm:t>
    </dgm:pt>
    <dgm:pt modelId="{05995139-BB37-451F-84A8-A9FDA55EC24D}" type="parTrans" cxnId="{740A738B-3516-4780-A673-98782A71D793}">
      <dgm:prSet/>
      <dgm:spPr/>
      <dgm:t>
        <a:bodyPr/>
        <a:lstStyle/>
        <a:p>
          <a:endParaRPr lang="de-DE"/>
        </a:p>
      </dgm:t>
    </dgm:pt>
    <dgm:pt modelId="{D4D3E094-0F79-425A-BF87-9B86AB89C7D5}" type="sibTrans" cxnId="{740A738B-3516-4780-A673-98782A71D793}">
      <dgm:prSet/>
      <dgm:spPr/>
      <dgm:t>
        <a:bodyPr/>
        <a:lstStyle/>
        <a:p>
          <a:endParaRPr lang="de-DE"/>
        </a:p>
      </dgm:t>
    </dgm:pt>
    <dgm:pt modelId="{F2142EF8-C999-4F78-A299-FB6A0E09A236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Delivery</a:t>
          </a:r>
          <a:endParaRPr lang="de-DE" dirty="0"/>
        </a:p>
      </dgm:t>
    </dgm:pt>
    <dgm:pt modelId="{DE55A8A5-43A0-4E63-AFD2-E6BEA59AB10C}" type="parTrans" cxnId="{C7CA954D-A404-4DFA-AFF1-05F70D1070E4}">
      <dgm:prSet/>
      <dgm:spPr/>
      <dgm:t>
        <a:bodyPr/>
        <a:lstStyle/>
        <a:p>
          <a:endParaRPr lang="de-DE"/>
        </a:p>
      </dgm:t>
    </dgm:pt>
    <dgm:pt modelId="{4E582C1A-961F-4859-8686-358134C69949}" type="sibTrans" cxnId="{C7CA954D-A404-4DFA-AFF1-05F70D1070E4}">
      <dgm:prSet/>
      <dgm:spPr/>
      <dgm:t>
        <a:bodyPr/>
        <a:lstStyle/>
        <a:p>
          <a:endParaRPr lang="de-DE"/>
        </a:p>
      </dgm:t>
    </dgm:pt>
    <dgm:pt modelId="{47852AC1-965E-4AAA-9716-B8C7A7CE9123}" type="pres">
      <dgm:prSet presAssocID="{190B5BDF-B1C5-481E-B871-087F36532213}" presName="Name0" presStyleCnt="0">
        <dgm:presLayoutVars>
          <dgm:dir/>
          <dgm:resizeHandles val="exact"/>
        </dgm:presLayoutVars>
      </dgm:prSet>
      <dgm:spPr/>
    </dgm:pt>
    <dgm:pt modelId="{E3661B6C-EDDC-4FF6-B807-4688E99A7BF4}" type="pres">
      <dgm:prSet presAssocID="{15FBBA55-AA10-4F8B-862E-90C66B626308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E8557FF-BDB4-459C-BEA3-61436D230717}" type="pres">
      <dgm:prSet presAssocID="{B6C4E36F-F7DA-4837-B8CD-B59ECB9A2808}" presName="parSpace" presStyleCnt="0"/>
      <dgm:spPr/>
    </dgm:pt>
    <dgm:pt modelId="{C410BFDF-BBD6-4B31-8D73-2625B4B38E27}" type="pres">
      <dgm:prSet presAssocID="{3431928F-5BBD-4E77-A84A-463457F63DBC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FCD866-ADE9-4524-B1FD-B646E8C24E81}" type="pres">
      <dgm:prSet presAssocID="{D5C10B68-103A-43DB-A47D-369BCFA248E9}" presName="parSpace" presStyleCnt="0"/>
      <dgm:spPr/>
    </dgm:pt>
    <dgm:pt modelId="{1909C6AA-EE28-4357-9524-917F39D0872F}" type="pres">
      <dgm:prSet presAssocID="{616CAA66-C613-415E-B1D1-C3CD215184EB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A7177B-D05C-46BE-9DE5-8B3230AEA08E}" type="pres">
      <dgm:prSet presAssocID="{ECD35EF1-5E3D-4E33-AB11-7ED8293CC2D1}" presName="parSpace" presStyleCnt="0"/>
      <dgm:spPr/>
    </dgm:pt>
    <dgm:pt modelId="{B624492D-820A-4733-9D79-A140A8B2B476}" type="pres">
      <dgm:prSet presAssocID="{990DD766-7AAA-48C7-B4B8-504FB94D361E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7C583BD-6AF4-49A2-8BB7-3C819DA91095}" type="pres">
      <dgm:prSet presAssocID="{0DD7C00F-318B-4002-8F8E-42FDE329E3F7}" presName="parSpace" presStyleCnt="0"/>
      <dgm:spPr/>
    </dgm:pt>
    <dgm:pt modelId="{8D516C4B-916C-4001-8C76-9DF3BEC2F8FD}" type="pres">
      <dgm:prSet presAssocID="{DCE0AAB9-A900-45B6-AB99-5D0D43824401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164629-64C9-4180-9525-DE51942EA895}" type="pres">
      <dgm:prSet presAssocID="{08D56387-639D-4580-81A9-66E0620EC2BC}" presName="parSpace" presStyleCnt="0"/>
      <dgm:spPr/>
    </dgm:pt>
    <dgm:pt modelId="{D5D27490-A898-4380-8FB6-3188C863CE74}" type="pres">
      <dgm:prSet presAssocID="{5F7C0967-402C-404B-94C3-F0032DD4E55E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F401CC-3B39-4110-9407-3631571892B9}" type="pres">
      <dgm:prSet presAssocID="{D4D3E094-0F79-425A-BF87-9B86AB89C7D5}" presName="parSpace" presStyleCnt="0"/>
      <dgm:spPr/>
    </dgm:pt>
    <dgm:pt modelId="{90F59912-17D4-4F08-AEE1-00081B4D09D0}" type="pres">
      <dgm:prSet presAssocID="{F2142EF8-C999-4F78-A299-FB6A0E09A236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7C08770-0441-4956-9607-7DF56078B5EA}" srcId="{190B5BDF-B1C5-481E-B871-087F36532213}" destId="{15FBBA55-AA10-4F8B-862E-90C66B626308}" srcOrd="0" destOrd="0" parTransId="{EEF7029B-A0D1-4663-A7F0-F7E3C091E3EC}" sibTransId="{B6C4E36F-F7DA-4837-B8CD-B59ECB9A2808}"/>
    <dgm:cxn modelId="{740A738B-3516-4780-A673-98782A71D793}" srcId="{190B5BDF-B1C5-481E-B871-087F36532213}" destId="{5F7C0967-402C-404B-94C3-F0032DD4E55E}" srcOrd="5" destOrd="0" parTransId="{05995139-BB37-451F-84A8-A9FDA55EC24D}" sibTransId="{D4D3E094-0F79-425A-BF87-9B86AB89C7D5}"/>
    <dgm:cxn modelId="{FD51182A-5644-4140-8A3C-C32B776C1004}" srcId="{190B5BDF-B1C5-481E-B871-087F36532213}" destId="{990DD766-7AAA-48C7-B4B8-504FB94D361E}" srcOrd="3" destOrd="0" parTransId="{C21385D9-1B32-4E8A-9E1E-35D2FD6AADF5}" sibTransId="{0DD7C00F-318B-4002-8F8E-42FDE329E3F7}"/>
    <dgm:cxn modelId="{DD5BA5C9-3A6E-442D-8EA0-AEF1F8CC6D33}" type="presOf" srcId="{990DD766-7AAA-48C7-B4B8-504FB94D361E}" destId="{B624492D-820A-4733-9D79-A140A8B2B476}" srcOrd="0" destOrd="0" presId="urn:microsoft.com/office/officeart/2005/8/layout/hChevron3"/>
    <dgm:cxn modelId="{1474AA35-C117-4018-8874-12703097BF68}" type="presOf" srcId="{3431928F-5BBD-4E77-A84A-463457F63DBC}" destId="{C410BFDF-BBD6-4B31-8D73-2625B4B38E27}" srcOrd="0" destOrd="0" presId="urn:microsoft.com/office/officeart/2005/8/layout/hChevron3"/>
    <dgm:cxn modelId="{3EC01026-9C5C-4C6B-BACF-D5198B1F2155}" srcId="{190B5BDF-B1C5-481E-B871-087F36532213}" destId="{DCE0AAB9-A900-45B6-AB99-5D0D43824401}" srcOrd="4" destOrd="0" parTransId="{C672FEEF-FE99-47D3-9799-A15232D23472}" sibTransId="{08D56387-639D-4580-81A9-66E0620EC2BC}"/>
    <dgm:cxn modelId="{D5A0180F-50A2-4160-B369-175334572EF5}" type="presOf" srcId="{F2142EF8-C999-4F78-A299-FB6A0E09A236}" destId="{90F59912-17D4-4F08-AEE1-00081B4D09D0}" srcOrd="0" destOrd="0" presId="urn:microsoft.com/office/officeart/2005/8/layout/hChevron3"/>
    <dgm:cxn modelId="{1CE7E555-C3D8-4AEB-BF81-115C74DAF10D}" srcId="{190B5BDF-B1C5-481E-B871-087F36532213}" destId="{616CAA66-C613-415E-B1D1-C3CD215184EB}" srcOrd="2" destOrd="0" parTransId="{40554EE3-DC5E-4C52-8EF2-B5FECC6772C4}" sibTransId="{ECD35EF1-5E3D-4E33-AB11-7ED8293CC2D1}"/>
    <dgm:cxn modelId="{C7CA954D-A404-4DFA-AFF1-05F70D1070E4}" srcId="{190B5BDF-B1C5-481E-B871-087F36532213}" destId="{F2142EF8-C999-4F78-A299-FB6A0E09A236}" srcOrd="6" destOrd="0" parTransId="{DE55A8A5-43A0-4E63-AFD2-E6BEA59AB10C}" sibTransId="{4E582C1A-961F-4859-8686-358134C69949}"/>
    <dgm:cxn modelId="{670A8B67-EDD0-4A4E-891A-2D581DBCA8BB}" type="presOf" srcId="{616CAA66-C613-415E-B1D1-C3CD215184EB}" destId="{1909C6AA-EE28-4357-9524-917F39D0872F}" srcOrd="0" destOrd="0" presId="urn:microsoft.com/office/officeart/2005/8/layout/hChevron3"/>
    <dgm:cxn modelId="{5062A32F-CB8C-4989-B54A-5B36F7BD3414}" type="presOf" srcId="{DCE0AAB9-A900-45B6-AB99-5D0D43824401}" destId="{8D516C4B-916C-4001-8C76-9DF3BEC2F8FD}" srcOrd="0" destOrd="0" presId="urn:microsoft.com/office/officeart/2005/8/layout/hChevron3"/>
    <dgm:cxn modelId="{12DF3320-FB81-498A-9C86-B916E36D7E61}" type="presOf" srcId="{190B5BDF-B1C5-481E-B871-087F36532213}" destId="{47852AC1-965E-4AAA-9716-B8C7A7CE9123}" srcOrd="0" destOrd="0" presId="urn:microsoft.com/office/officeart/2005/8/layout/hChevron3"/>
    <dgm:cxn modelId="{2A8199F6-E99D-42ED-93E8-BB7AF9F71309}" type="presOf" srcId="{15FBBA55-AA10-4F8B-862E-90C66B626308}" destId="{E3661B6C-EDDC-4FF6-B807-4688E99A7BF4}" srcOrd="0" destOrd="0" presId="urn:microsoft.com/office/officeart/2005/8/layout/hChevron3"/>
    <dgm:cxn modelId="{2FBAEFED-9B50-4FDF-9A27-16B057441197}" type="presOf" srcId="{5F7C0967-402C-404B-94C3-F0032DD4E55E}" destId="{D5D27490-A898-4380-8FB6-3188C863CE74}" srcOrd="0" destOrd="0" presId="urn:microsoft.com/office/officeart/2005/8/layout/hChevron3"/>
    <dgm:cxn modelId="{1C22BBF5-5813-4F02-9EA7-38F09AF8273A}" srcId="{190B5BDF-B1C5-481E-B871-087F36532213}" destId="{3431928F-5BBD-4E77-A84A-463457F63DBC}" srcOrd="1" destOrd="0" parTransId="{C5E5419B-3E8E-403E-A74A-83EB93BF8403}" sibTransId="{D5C10B68-103A-43DB-A47D-369BCFA248E9}"/>
    <dgm:cxn modelId="{CF3E40B2-1F61-4212-8CDB-D2A4599500A2}" type="presParOf" srcId="{47852AC1-965E-4AAA-9716-B8C7A7CE9123}" destId="{E3661B6C-EDDC-4FF6-B807-4688E99A7BF4}" srcOrd="0" destOrd="0" presId="urn:microsoft.com/office/officeart/2005/8/layout/hChevron3"/>
    <dgm:cxn modelId="{742A50C7-6FA7-4343-8E9D-48EAFCCDD395}" type="presParOf" srcId="{47852AC1-965E-4AAA-9716-B8C7A7CE9123}" destId="{7E8557FF-BDB4-459C-BEA3-61436D230717}" srcOrd="1" destOrd="0" presId="urn:microsoft.com/office/officeart/2005/8/layout/hChevron3"/>
    <dgm:cxn modelId="{2C8A7192-56BC-4724-A75E-A95BF338C627}" type="presParOf" srcId="{47852AC1-965E-4AAA-9716-B8C7A7CE9123}" destId="{C410BFDF-BBD6-4B31-8D73-2625B4B38E27}" srcOrd="2" destOrd="0" presId="urn:microsoft.com/office/officeart/2005/8/layout/hChevron3"/>
    <dgm:cxn modelId="{2863D7E4-E59F-4D90-AA62-BC698BF39D0F}" type="presParOf" srcId="{47852AC1-965E-4AAA-9716-B8C7A7CE9123}" destId="{71FCD866-ADE9-4524-B1FD-B646E8C24E81}" srcOrd="3" destOrd="0" presId="urn:microsoft.com/office/officeart/2005/8/layout/hChevron3"/>
    <dgm:cxn modelId="{D611B861-C41B-4BAB-927B-8C80C4403A8A}" type="presParOf" srcId="{47852AC1-965E-4AAA-9716-B8C7A7CE9123}" destId="{1909C6AA-EE28-4357-9524-917F39D0872F}" srcOrd="4" destOrd="0" presId="urn:microsoft.com/office/officeart/2005/8/layout/hChevron3"/>
    <dgm:cxn modelId="{2BE1E7FE-AB89-41BF-8CBD-BFCCCA88E9C8}" type="presParOf" srcId="{47852AC1-965E-4AAA-9716-B8C7A7CE9123}" destId="{ECA7177B-D05C-46BE-9DE5-8B3230AEA08E}" srcOrd="5" destOrd="0" presId="urn:microsoft.com/office/officeart/2005/8/layout/hChevron3"/>
    <dgm:cxn modelId="{69E54B4F-DB4A-4F62-9EE9-5DA136B24621}" type="presParOf" srcId="{47852AC1-965E-4AAA-9716-B8C7A7CE9123}" destId="{B624492D-820A-4733-9D79-A140A8B2B476}" srcOrd="6" destOrd="0" presId="urn:microsoft.com/office/officeart/2005/8/layout/hChevron3"/>
    <dgm:cxn modelId="{F90E71E9-EBFB-4ABC-B47D-471A5CADE7A3}" type="presParOf" srcId="{47852AC1-965E-4AAA-9716-B8C7A7CE9123}" destId="{A7C583BD-6AF4-49A2-8BB7-3C819DA91095}" srcOrd="7" destOrd="0" presId="urn:microsoft.com/office/officeart/2005/8/layout/hChevron3"/>
    <dgm:cxn modelId="{CDB763D2-210C-4D4C-B14C-505C45DBC532}" type="presParOf" srcId="{47852AC1-965E-4AAA-9716-B8C7A7CE9123}" destId="{8D516C4B-916C-4001-8C76-9DF3BEC2F8FD}" srcOrd="8" destOrd="0" presId="urn:microsoft.com/office/officeart/2005/8/layout/hChevron3"/>
    <dgm:cxn modelId="{F6C597B6-AB38-4546-8E61-1F46F9D3F210}" type="presParOf" srcId="{47852AC1-965E-4AAA-9716-B8C7A7CE9123}" destId="{A4164629-64C9-4180-9525-DE51942EA895}" srcOrd="9" destOrd="0" presId="urn:microsoft.com/office/officeart/2005/8/layout/hChevron3"/>
    <dgm:cxn modelId="{CA62F92B-1390-4D07-8CCD-80D2B5D8ED4A}" type="presParOf" srcId="{47852AC1-965E-4AAA-9716-B8C7A7CE9123}" destId="{D5D27490-A898-4380-8FB6-3188C863CE74}" srcOrd="10" destOrd="0" presId="urn:microsoft.com/office/officeart/2005/8/layout/hChevron3"/>
    <dgm:cxn modelId="{D64C347A-A64B-4897-9AB9-2E12190CFB30}" type="presParOf" srcId="{47852AC1-965E-4AAA-9716-B8C7A7CE9123}" destId="{56F401CC-3B39-4110-9407-3631571892B9}" srcOrd="11" destOrd="0" presId="urn:microsoft.com/office/officeart/2005/8/layout/hChevron3"/>
    <dgm:cxn modelId="{86FC4B04-034F-4E8C-8A01-5DAA265AF235}" type="presParOf" srcId="{47852AC1-965E-4AAA-9716-B8C7A7CE9123}" destId="{90F59912-17D4-4F08-AEE1-00081B4D09D0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61B6C-EDDC-4FF6-B807-4688E99A7BF4}">
      <dsp:nvSpPr>
        <dsp:cNvPr id="0" name=""/>
        <dsp:cNvSpPr/>
      </dsp:nvSpPr>
      <dsp:spPr>
        <a:xfrm>
          <a:off x="1281" y="994561"/>
          <a:ext cx="1507913" cy="603165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Order Processing</a:t>
          </a:r>
          <a:endParaRPr lang="de-DE" sz="1100" kern="1200" dirty="0"/>
        </a:p>
      </dsp:txBody>
      <dsp:txXfrm>
        <a:off x="1281" y="994561"/>
        <a:ext cx="1357122" cy="603165"/>
      </dsp:txXfrm>
    </dsp:sp>
    <dsp:sp modelId="{C410BFDF-BBD6-4B31-8D73-2625B4B38E27}">
      <dsp:nvSpPr>
        <dsp:cNvPr id="0" name=""/>
        <dsp:cNvSpPr/>
      </dsp:nvSpPr>
      <dsp:spPr>
        <a:xfrm>
          <a:off x="1207612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PP (IFAX) </a:t>
          </a:r>
          <a:r>
            <a:rPr lang="de-DE" sz="1100" kern="1200" dirty="0" err="1" smtClean="0"/>
            <a:t>Procurement</a:t>
          </a:r>
          <a:endParaRPr lang="de-DE" sz="1100" kern="1200" dirty="0"/>
        </a:p>
      </dsp:txBody>
      <dsp:txXfrm>
        <a:off x="1509195" y="994561"/>
        <a:ext cx="904748" cy="603165"/>
      </dsp:txXfrm>
    </dsp:sp>
    <dsp:sp modelId="{1909C6AA-EE28-4357-9524-917F39D0872F}">
      <dsp:nvSpPr>
        <dsp:cNvPr id="0" name=""/>
        <dsp:cNvSpPr/>
      </dsp:nvSpPr>
      <dsp:spPr>
        <a:xfrm>
          <a:off x="2413943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PCB </a:t>
          </a:r>
          <a:r>
            <a:rPr lang="de-DE" sz="1100" kern="1200" dirty="0" err="1" smtClean="0"/>
            <a:t>Assembly</a:t>
          </a:r>
          <a:endParaRPr lang="de-DE" sz="1100" kern="1200" dirty="0"/>
        </a:p>
      </dsp:txBody>
      <dsp:txXfrm>
        <a:off x="2715526" y="994561"/>
        <a:ext cx="904748" cy="603165"/>
      </dsp:txXfrm>
    </dsp:sp>
    <dsp:sp modelId="{B624492D-820A-4733-9D79-A140A8B2B476}">
      <dsp:nvSpPr>
        <dsp:cNvPr id="0" name=""/>
        <dsp:cNvSpPr/>
      </dsp:nvSpPr>
      <dsp:spPr>
        <a:xfrm>
          <a:off x="3620275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Integration</a:t>
          </a:r>
          <a:endParaRPr lang="de-DE" sz="1100" kern="1200" dirty="0"/>
        </a:p>
      </dsp:txBody>
      <dsp:txXfrm>
        <a:off x="3921858" y="994561"/>
        <a:ext cx="904748" cy="603165"/>
      </dsp:txXfrm>
    </dsp:sp>
    <dsp:sp modelId="{8D516C4B-916C-4001-8C76-9DF3BEC2F8FD}">
      <dsp:nvSpPr>
        <dsp:cNvPr id="0" name=""/>
        <dsp:cNvSpPr/>
      </dsp:nvSpPr>
      <dsp:spPr>
        <a:xfrm>
          <a:off x="4826606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Calibration</a:t>
          </a:r>
          <a:endParaRPr lang="de-DE" sz="1100" kern="1200" dirty="0"/>
        </a:p>
      </dsp:txBody>
      <dsp:txXfrm>
        <a:off x="5128189" y="994561"/>
        <a:ext cx="904748" cy="603165"/>
      </dsp:txXfrm>
    </dsp:sp>
    <dsp:sp modelId="{D5D27490-A898-4380-8FB6-3188C863CE74}">
      <dsp:nvSpPr>
        <dsp:cNvPr id="0" name=""/>
        <dsp:cNvSpPr/>
      </dsp:nvSpPr>
      <dsp:spPr>
        <a:xfrm>
          <a:off x="6032937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Test</a:t>
          </a:r>
          <a:endParaRPr lang="de-DE" sz="1100" kern="1200" dirty="0"/>
        </a:p>
      </dsp:txBody>
      <dsp:txXfrm>
        <a:off x="6334520" y="994561"/>
        <a:ext cx="904748" cy="603165"/>
      </dsp:txXfrm>
    </dsp:sp>
    <dsp:sp modelId="{90F59912-17D4-4F08-AEE1-00081B4D09D0}">
      <dsp:nvSpPr>
        <dsp:cNvPr id="0" name=""/>
        <dsp:cNvSpPr/>
      </dsp:nvSpPr>
      <dsp:spPr>
        <a:xfrm>
          <a:off x="7239268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Delivery</a:t>
          </a:r>
          <a:endParaRPr lang="de-DE" sz="1100" kern="1200" dirty="0"/>
        </a:p>
      </dsp:txBody>
      <dsp:txXfrm>
        <a:off x="7540851" y="994561"/>
        <a:ext cx="904748" cy="603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3171775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t" anchorCtr="0" compatLnSpc="1">
            <a:prstTxWarp prst="textNoShape">
              <a:avLst/>
            </a:prstTxWarp>
          </a:bodyPr>
          <a:lstStyle>
            <a:lvl1pPr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31" y="5"/>
            <a:ext cx="3171772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t" anchorCtr="0" compatLnSpc="1">
            <a:prstTxWarp prst="textNoShape">
              <a:avLst/>
            </a:prstTxWarp>
          </a:bodyPr>
          <a:lstStyle>
            <a:lvl1pPr algn="r"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123152"/>
            <a:ext cx="3171775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b" anchorCtr="0" compatLnSpc="1">
            <a:prstTxWarp prst="textNoShape">
              <a:avLst/>
            </a:prstTxWarp>
          </a:bodyPr>
          <a:lstStyle>
            <a:lvl1pPr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31" y="9123152"/>
            <a:ext cx="3171772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b" anchorCtr="0" compatLnSpc="1">
            <a:prstTxWarp prst="textNoShape">
              <a:avLst/>
            </a:prstTxWarp>
          </a:bodyPr>
          <a:lstStyle>
            <a:lvl1pPr algn="r"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fld id="{A4207987-A236-4897-BA7E-0D34CF1154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0326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165231" cy="5123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4697" y="3"/>
            <a:ext cx="3163595" cy="5123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3075" y="733425"/>
            <a:ext cx="6389688" cy="359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103" y="4548172"/>
            <a:ext cx="5327728" cy="43322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099327"/>
            <a:ext cx="3165231" cy="5137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4697" y="9099327"/>
            <a:ext cx="3163595" cy="5137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fld id="{A23F7542-991B-43CE-9A14-1AF853B344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170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1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2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4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5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5677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3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8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3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XPDR: ATC</a:t>
            </a:r>
            <a:r>
              <a:rPr lang="de-DE" baseline="0" dirty="0" smtClean="0"/>
              <a:t> 3401: 1997, ATC4401: 2001</a:t>
            </a:r>
          </a:p>
          <a:p>
            <a:r>
              <a:rPr lang="de-DE" dirty="0" smtClean="0"/>
              <a:t>NAV: NR 200: 1966</a:t>
            </a:r>
          </a:p>
          <a:p>
            <a:r>
              <a:rPr lang="de-DE" dirty="0" smtClean="0"/>
              <a:t>Marker: MBR 1: 1969</a:t>
            </a:r>
          </a:p>
          <a:p>
            <a:r>
              <a:rPr lang="de-DE" dirty="0" smtClean="0"/>
              <a:t>COM: AR2011 / 25A:1981,</a:t>
            </a:r>
            <a:r>
              <a:rPr lang="de-DE" baseline="0" dirty="0" smtClean="0"/>
              <a:t> AR 400: 1968, AR3201: 1983 &amp;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endParaRPr lang="de-DE" baseline="0" dirty="0" smtClean="0"/>
          </a:p>
          <a:p>
            <a:r>
              <a:rPr lang="de-DE" baseline="0" dirty="0" smtClean="0"/>
              <a:t>ICS: AL3: 1960, MSU/SSU: 2004</a:t>
            </a:r>
          </a:p>
          <a:p>
            <a:endParaRPr lang="de-DE" dirty="0" smtClean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23F7542-991B-43CE-9A14-1AF853B3447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90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7284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728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A23F75-7D19-4DF6-A92E-93F6D1C7C0EE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13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0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9332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9333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5AC58C-FACE-401E-9889-5813FC3FFFE6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14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4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5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1600" y="379413"/>
            <a:ext cx="7535863" cy="4238625"/>
          </a:xfrm>
          <a:ln/>
        </p:spPr>
      </p:sp>
      <p:sp>
        <p:nvSpPr>
          <p:cNvPr id="155650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5651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dirty="0">
                <a:solidFill>
                  <a:srgbClr val="000000"/>
                </a:solidFill>
                <a:latin typeface="Tahoma" charset="0"/>
              </a:rPr>
              <a:t>2/</a:t>
            </a:r>
          </a:p>
        </p:txBody>
      </p:sp>
      <p:sp>
        <p:nvSpPr>
          <p:cNvPr id="155652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950B2-BAD6-604B-8F9F-3A658EA81F3D}" type="slidenum">
              <a:rPr lang="en-GB" sz="1000">
                <a:solidFill>
                  <a:srgbClr val="000000"/>
                </a:solidFill>
                <a:latin typeface="Tahoma" charset="0"/>
              </a:rPr>
              <a:pPr/>
              <a:t>16</a:t>
            </a:fld>
            <a:endParaRPr lang="en-GB" sz="1000" dirty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40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1600" y="379413"/>
            <a:ext cx="7535863" cy="4238625"/>
          </a:xfrm>
          <a:ln/>
        </p:spPr>
      </p:sp>
      <p:sp>
        <p:nvSpPr>
          <p:cNvPr id="155650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5651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dirty="0">
                <a:solidFill>
                  <a:srgbClr val="000000"/>
                </a:solidFill>
                <a:latin typeface="Tahoma" charset="0"/>
              </a:rPr>
              <a:t>2/</a:t>
            </a:r>
          </a:p>
        </p:txBody>
      </p:sp>
      <p:sp>
        <p:nvSpPr>
          <p:cNvPr id="155652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950B2-BAD6-604B-8F9F-3A658EA81F3D}" type="slidenum">
              <a:rPr lang="en-GB" sz="1000">
                <a:solidFill>
                  <a:srgbClr val="000000"/>
                </a:solidFill>
                <a:latin typeface="Tahoma" charset="0"/>
              </a:rPr>
              <a:pPr/>
              <a:t>17</a:t>
            </a:fld>
            <a:endParaRPr lang="en-GB" sz="1000" dirty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2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3188" y="379413"/>
            <a:ext cx="7531101" cy="4235450"/>
          </a:xfrm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>
              <a:latin typeface="Times New Roman" pitchFamily="18" charset="0"/>
            </a:endParaRPr>
          </a:p>
        </p:txBody>
      </p:sp>
      <p:sp>
        <p:nvSpPr>
          <p:cNvPr id="68612" name="Fußzeilenplatzhalt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altLang="de-DE" smtClean="0"/>
              <a:t>2/</a:t>
            </a:r>
          </a:p>
        </p:txBody>
      </p:sp>
      <p:sp>
        <p:nvSpPr>
          <p:cNvPr id="68613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B7F2F-AABA-4057-A2B2-3869E5834B3B}" type="slidenum">
              <a:rPr lang="en-GB" altLang="de-DE" smtClean="0"/>
              <a:pPr/>
              <a:t>18</a:t>
            </a:fld>
            <a:endParaRPr lang="en-GB" altLang="de-DE" smtClean="0"/>
          </a:p>
        </p:txBody>
      </p:sp>
    </p:spTree>
    <p:extLst>
      <p:ext uri="{BB962C8B-B14F-4D97-AF65-F5344CB8AC3E}">
        <p14:creationId xmlns:p14="http://schemas.microsoft.com/office/powerpoint/2010/main" val="428879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3188" y="379413"/>
            <a:ext cx="7531101" cy="4235450"/>
          </a:xfrm>
          <a:ln/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>
              <a:latin typeface="Times New Roman" pitchFamily="18" charset="0"/>
            </a:endParaRPr>
          </a:p>
        </p:txBody>
      </p:sp>
      <p:sp>
        <p:nvSpPr>
          <p:cNvPr id="66564" name="Fußzeilenplatzhalt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altLang="de-DE" smtClean="0"/>
              <a:t>2/</a:t>
            </a:r>
          </a:p>
        </p:txBody>
      </p:sp>
      <p:sp>
        <p:nvSpPr>
          <p:cNvPr id="6656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2EC19-ACDF-4754-B501-9B15C216A85D}" type="slidenum">
              <a:rPr lang="en-GB" altLang="de-DE" smtClean="0"/>
              <a:pPr/>
              <a:t>4</a:t>
            </a:fld>
            <a:endParaRPr lang="en-GB" altLang="de-DE" smtClean="0"/>
          </a:p>
        </p:txBody>
      </p:sp>
    </p:spTree>
    <p:extLst>
      <p:ext uri="{BB962C8B-B14F-4D97-AF65-F5344CB8AC3E}">
        <p14:creationId xmlns:p14="http://schemas.microsoft.com/office/powerpoint/2010/main" val="222597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64516" name="Kopfzeilenplatzhalt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7" name="Datumsplatzhalt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8" name="Fußzeilenplatzhalt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9" name="Foliennummernplatzhalt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DE54C-8659-408E-A27C-3D043A5FE01B}" type="slidenum">
              <a:rPr lang="en-GB" altLang="de-DE" smtClean="0">
                <a:solidFill>
                  <a:srgbClr val="000000"/>
                </a:solidFill>
              </a:rPr>
              <a:pPr/>
              <a:t>5</a:t>
            </a:fld>
            <a:endParaRPr lang="en-GB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3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de-DE" sz="1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2/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E3BC8CB7-7B94-45D1-9A80-A874A1B3DBE2}" type="slidenum">
              <a:rPr lang="en-GB" altLang="de-DE" sz="1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Wingdings" panose="05000000000000000000" pitchFamily="2" charset="2"/>
                <a:buNone/>
              </a:pPr>
              <a:t>6</a:t>
            </a:fld>
            <a:endParaRPr lang="en-GB" altLang="de-DE" sz="10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785813"/>
            <a:ext cx="6981825" cy="3927475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75" y="4971191"/>
            <a:ext cx="5430632" cy="470980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3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1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de-DE" sz="1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2/</a:t>
            </a: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6F90E950-B3EC-4B77-8840-8AA20EFC4AC2}" type="slidenum">
              <a:rPr lang="en-GB" altLang="de-DE" sz="1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Wingdings" panose="05000000000000000000" pitchFamily="2" charset="2"/>
                <a:buNone/>
              </a:pPr>
              <a:t>10</a:t>
            </a:fld>
            <a:endParaRPr lang="en-GB" altLang="de-DE" sz="10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785813"/>
            <a:ext cx="6981825" cy="3927475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75" y="4971191"/>
            <a:ext cx="5430632" cy="470980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7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A18073-A40B-4217-AA34-5CC1778AF3CD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11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93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6260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6261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77B6C6-8588-45C2-8A81-FBEA3A4F7F6F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12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4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12E51-15B0-4ACF-83DC-413885A59AC0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E18A-0B10-4F0E-901F-B5B084EA5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2820-099E-4F24-85DA-5CFDDE0B1BC5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F6F5C-7AA7-4840-BB60-1D3F47497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6748" indent="0">
              <a:buNone/>
              <a:defRPr sz="2749"/>
            </a:lvl2pPr>
            <a:lvl3pPr marL="913495" indent="0">
              <a:buNone/>
              <a:defRPr sz="2400"/>
            </a:lvl3pPr>
            <a:lvl4pPr marL="1370244" indent="0">
              <a:buNone/>
              <a:defRPr sz="1950"/>
            </a:lvl4pPr>
            <a:lvl5pPr marL="1826994" indent="0">
              <a:buNone/>
              <a:defRPr sz="1950"/>
            </a:lvl5pPr>
            <a:lvl6pPr marL="2283742" indent="0">
              <a:buNone/>
              <a:defRPr sz="1950"/>
            </a:lvl6pPr>
            <a:lvl7pPr marL="2740488" indent="0">
              <a:buNone/>
              <a:defRPr sz="1950"/>
            </a:lvl7pPr>
            <a:lvl8pPr marL="3197237" indent="0">
              <a:buNone/>
              <a:defRPr sz="1950"/>
            </a:lvl8pPr>
            <a:lvl9pPr marL="3653986" indent="0">
              <a:buNone/>
              <a:defRPr sz="195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50"/>
            </a:lvl1pPr>
            <a:lvl2pPr marL="456748" indent="0">
              <a:buNone/>
              <a:defRPr sz="1150"/>
            </a:lvl2pPr>
            <a:lvl3pPr marL="913495" indent="0">
              <a:buNone/>
              <a:defRPr sz="1000"/>
            </a:lvl3pPr>
            <a:lvl4pPr marL="1370244" indent="0">
              <a:buNone/>
              <a:defRPr sz="900"/>
            </a:lvl4pPr>
            <a:lvl5pPr marL="1826994" indent="0">
              <a:buNone/>
              <a:defRPr sz="900"/>
            </a:lvl5pPr>
            <a:lvl6pPr marL="2283742" indent="0">
              <a:buNone/>
              <a:defRPr sz="900"/>
            </a:lvl6pPr>
            <a:lvl7pPr marL="2740488" indent="0">
              <a:buNone/>
              <a:defRPr sz="900"/>
            </a:lvl7pPr>
            <a:lvl8pPr marL="3197237" indent="0">
              <a:buNone/>
              <a:defRPr sz="900"/>
            </a:lvl8pPr>
            <a:lvl9pPr marL="3653986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1654-E187-4299-BC09-0398DEF6158A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037-77D6-40BE-AE31-764012E7C8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101395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3C02-BE18-44AB-BE70-2A193B869659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B64B-4ECB-4725-BACB-4B6F8B545D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941659"/>
      </p:ext>
    </p:extLst>
  </p:cSld>
  <p:clrMapOvr>
    <a:masterClrMapping/>
  </p:clrMapOvr>
  <p:hf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BCC-A72C-424E-BC81-1D718E958706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1470C-7F54-40B8-B475-5BA6F7A4A25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476129"/>
      </p:ext>
    </p:extLst>
  </p:cSld>
  <p:clrMapOvr>
    <a:masterClrMapping/>
  </p:clrMapOvr>
  <p:hf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5A9A-A03B-4013-8653-139AFAF764E5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51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584F-7F40-4FFD-9983-47C4B9B364B4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707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2F96-DC76-49E7-9013-98CA970EA155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9340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6BA2-0370-4E73-9282-177ECC11732C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093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EC61-8D78-4CC6-89E0-42C73D4874DC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934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F6F7E-E83A-44F5-B529-493FE3579C07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206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47F45-DC28-478F-817B-7FF4CC32BAC5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58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0F20-C93B-4156-A7EE-B72032379407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0C54-AD72-4CAE-92A3-75BEE6CE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09BE-4A27-4552-BA85-3F792EAD6DC0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5399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81BD-8636-4647-B5E9-78C89D2ED640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7114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07B2-107A-4F48-80DA-87E5BE6CCE94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2147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A64A-CE58-4DCB-AA80-3719E9B0EB64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0125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325605"/>
      </p:ext>
    </p:extLst>
  </p:cSld>
  <p:clrMapOvr>
    <a:masterClrMapping/>
  </p:clrMapOvr>
  <p:transition spd="med" advTm="8000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967" indent="0" algn="ctr">
              <a:buNone/>
              <a:defRPr/>
            </a:lvl2pPr>
            <a:lvl3pPr marL="1217932" indent="0" algn="ctr">
              <a:buNone/>
              <a:defRPr/>
            </a:lvl3pPr>
            <a:lvl4pPr marL="1826901" indent="0" algn="ctr">
              <a:buNone/>
              <a:defRPr/>
            </a:lvl4pPr>
            <a:lvl5pPr marL="2435870" indent="0" algn="ctr">
              <a:buNone/>
              <a:defRPr/>
            </a:lvl5pPr>
            <a:lvl6pPr marL="3044837" indent="0" algn="ctr">
              <a:buNone/>
              <a:defRPr/>
            </a:lvl6pPr>
            <a:lvl7pPr marL="3653802" indent="0" algn="ctr">
              <a:buNone/>
              <a:defRPr/>
            </a:lvl7pPr>
            <a:lvl8pPr marL="4262769" indent="0" algn="ctr">
              <a:buNone/>
              <a:defRPr/>
            </a:lvl8pPr>
            <a:lvl9pPr marL="487173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6A0A9-1D0B-40AF-B25A-6017E606D25E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CCA9-5C20-4BE9-9877-5291E644A6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8702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8E5F0-F92C-45E3-A181-BF52BF5E40B1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A1D8A-7C54-4D13-BA82-C93C31BB1E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0994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8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20"/>
            <a:ext cx="10363200" cy="1500187"/>
          </a:xfrm>
        </p:spPr>
        <p:txBody>
          <a:bodyPr anchor="b"/>
          <a:lstStyle>
            <a:lvl1pPr marL="0" indent="0">
              <a:buNone/>
              <a:defRPr sz="2599"/>
            </a:lvl1pPr>
            <a:lvl2pPr marL="608967" indent="0">
              <a:buNone/>
              <a:defRPr sz="2399"/>
            </a:lvl2pPr>
            <a:lvl3pPr marL="1217932" indent="0">
              <a:buNone/>
              <a:defRPr sz="2133"/>
            </a:lvl3pPr>
            <a:lvl4pPr marL="1826901" indent="0">
              <a:buNone/>
              <a:defRPr sz="1933"/>
            </a:lvl4pPr>
            <a:lvl5pPr marL="2435870" indent="0">
              <a:buNone/>
              <a:defRPr sz="1933"/>
            </a:lvl5pPr>
            <a:lvl6pPr marL="3044837" indent="0">
              <a:buNone/>
              <a:defRPr sz="1933"/>
            </a:lvl6pPr>
            <a:lvl7pPr marL="3653802" indent="0">
              <a:buNone/>
              <a:defRPr sz="1933"/>
            </a:lvl7pPr>
            <a:lvl8pPr marL="4262769" indent="0">
              <a:buNone/>
              <a:defRPr sz="1933"/>
            </a:lvl8pPr>
            <a:lvl9pPr marL="4871738" indent="0">
              <a:buNone/>
              <a:defRPr sz="1933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5084B-E5AF-4FA7-A40F-29D7F9FBE07C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250E1-FAE9-4BA1-B4B0-83312DD444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047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3666"/>
            </a:lvl1pPr>
            <a:lvl2pPr>
              <a:defRPr sz="3199"/>
            </a:lvl2pPr>
            <a:lvl3pPr>
              <a:defRPr sz="25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3666"/>
            </a:lvl1pPr>
            <a:lvl2pPr>
              <a:defRPr sz="3199"/>
            </a:lvl2pPr>
            <a:lvl3pPr>
              <a:defRPr sz="25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04800-ECA1-43AB-8B36-550BBE9707D3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C2DC-BCB9-4FF7-A64B-D0F5445CEB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373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20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8967" indent="0">
              <a:buNone/>
              <a:defRPr sz="2599" b="1"/>
            </a:lvl2pPr>
            <a:lvl3pPr marL="1217932" indent="0">
              <a:buNone/>
              <a:defRPr sz="2399" b="1"/>
            </a:lvl3pPr>
            <a:lvl4pPr marL="1826901" indent="0">
              <a:buNone/>
              <a:defRPr sz="2133" b="1"/>
            </a:lvl4pPr>
            <a:lvl5pPr marL="2435870" indent="0">
              <a:buNone/>
              <a:defRPr sz="2133" b="1"/>
            </a:lvl5pPr>
            <a:lvl6pPr marL="3044837" indent="0">
              <a:buNone/>
              <a:defRPr sz="2133" b="1"/>
            </a:lvl6pPr>
            <a:lvl7pPr marL="3653802" indent="0">
              <a:buNone/>
              <a:defRPr sz="2133" b="1"/>
            </a:lvl7pPr>
            <a:lvl8pPr marL="4262769" indent="0">
              <a:buNone/>
              <a:defRPr sz="2133" b="1"/>
            </a:lvl8pPr>
            <a:lvl9pPr marL="4871738" indent="0">
              <a:buNone/>
              <a:defRPr sz="21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5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20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8967" indent="0">
              <a:buNone/>
              <a:defRPr sz="2599" b="1"/>
            </a:lvl2pPr>
            <a:lvl3pPr marL="1217932" indent="0">
              <a:buNone/>
              <a:defRPr sz="2399" b="1"/>
            </a:lvl3pPr>
            <a:lvl4pPr marL="1826901" indent="0">
              <a:buNone/>
              <a:defRPr sz="2133" b="1"/>
            </a:lvl4pPr>
            <a:lvl5pPr marL="2435870" indent="0">
              <a:buNone/>
              <a:defRPr sz="2133" b="1"/>
            </a:lvl5pPr>
            <a:lvl6pPr marL="3044837" indent="0">
              <a:buNone/>
              <a:defRPr sz="2133" b="1"/>
            </a:lvl6pPr>
            <a:lvl7pPr marL="3653802" indent="0">
              <a:buNone/>
              <a:defRPr sz="2133" b="1"/>
            </a:lvl7pPr>
            <a:lvl8pPr marL="4262769" indent="0">
              <a:buNone/>
              <a:defRPr sz="2133" b="1"/>
            </a:lvl8pPr>
            <a:lvl9pPr marL="4871738" indent="0">
              <a:buNone/>
              <a:defRPr sz="21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5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296-C16B-4C79-86B1-D7AB8201D1EA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55FE0-A247-41A8-9D9D-CF05A1D51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87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47E2-410F-47D7-B8B2-DD231B1CA1C3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00B8-E8CA-46D5-BDB0-F814357B33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E000-8761-45CF-A2AD-B77C9B52F4E1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D0C7B-75F9-4735-8E0B-21FE65C425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812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11F3-8ECF-40CF-B51D-71B3C8BE82FA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591FF-5D86-4700-88D9-7DE279B170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657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2" y="273050"/>
            <a:ext cx="4011084" cy="1162051"/>
          </a:xfrm>
        </p:spPr>
        <p:txBody>
          <a:bodyPr/>
          <a:lstStyle>
            <a:lvl1pPr algn="l">
              <a:defRPr sz="2599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666"/>
            </a:lvl2pPr>
            <a:lvl3pPr>
              <a:defRPr sz="31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2" y="1435102"/>
            <a:ext cx="4011084" cy="4691063"/>
          </a:xfrm>
        </p:spPr>
        <p:txBody>
          <a:bodyPr/>
          <a:lstStyle>
            <a:lvl1pPr marL="0" indent="0">
              <a:buNone/>
              <a:defRPr sz="1933"/>
            </a:lvl1pPr>
            <a:lvl2pPr marL="608967" indent="0">
              <a:buNone/>
              <a:defRPr sz="1533"/>
            </a:lvl2pPr>
            <a:lvl3pPr marL="1217932" indent="0">
              <a:buNone/>
              <a:defRPr sz="1333"/>
            </a:lvl3pPr>
            <a:lvl4pPr marL="1826901" indent="0">
              <a:buNone/>
              <a:defRPr sz="1200"/>
            </a:lvl4pPr>
            <a:lvl5pPr marL="2435870" indent="0">
              <a:buNone/>
              <a:defRPr sz="1200"/>
            </a:lvl5pPr>
            <a:lvl6pPr marL="3044837" indent="0">
              <a:buNone/>
              <a:defRPr sz="1200"/>
            </a:lvl6pPr>
            <a:lvl7pPr marL="3653802" indent="0">
              <a:buNone/>
              <a:defRPr sz="1200"/>
            </a:lvl7pPr>
            <a:lvl8pPr marL="4262769" indent="0">
              <a:buNone/>
              <a:defRPr sz="1200"/>
            </a:lvl8pPr>
            <a:lvl9pPr marL="4871738" indent="0">
              <a:buNone/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343BC-5F2B-4B9D-94A8-A9C3DB608526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52756-F6EC-41CD-AFA8-7CE1089185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5191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599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8967" indent="0">
              <a:buNone/>
              <a:defRPr sz="3666"/>
            </a:lvl2pPr>
            <a:lvl3pPr marL="1217932" indent="0">
              <a:buNone/>
              <a:defRPr sz="3199"/>
            </a:lvl3pPr>
            <a:lvl4pPr marL="1826901" indent="0">
              <a:buNone/>
              <a:defRPr sz="2599"/>
            </a:lvl4pPr>
            <a:lvl5pPr marL="2435870" indent="0">
              <a:buNone/>
              <a:defRPr sz="2599"/>
            </a:lvl5pPr>
            <a:lvl6pPr marL="3044837" indent="0">
              <a:buNone/>
              <a:defRPr sz="2599"/>
            </a:lvl6pPr>
            <a:lvl7pPr marL="3653802" indent="0">
              <a:buNone/>
              <a:defRPr sz="2599"/>
            </a:lvl7pPr>
            <a:lvl8pPr marL="4262769" indent="0">
              <a:buNone/>
              <a:defRPr sz="2599"/>
            </a:lvl8pPr>
            <a:lvl9pPr marL="4871738" indent="0">
              <a:buNone/>
              <a:defRPr sz="2599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33"/>
            </a:lvl1pPr>
            <a:lvl2pPr marL="608967" indent="0">
              <a:buNone/>
              <a:defRPr sz="1533"/>
            </a:lvl2pPr>
            <a:lvl3pPr marL="1217932" indent="0">
              <a:buNone/>
              <a:defRPr sz="1333"/>
            </a:lvl3pPr>
            <a:lvl4pPr marL="1826901" indent="0">
              <a:buNone/>
              <a:defRPr sz="1200"/>
            </a:lvl4pPr>
            <a:lvl5pPr marL="2435870" indent="0">
              <a:buNone/>
              <a:defRPr sz="1200"/>
            </a:lvl5pPr>
            <a:lvl6pPr marL="3044837" indent="0">
              <a:buNone/>
              <a:defRPr sz="1200"/>
            </a:lvl6pPr>
            <a:lvl7pPr marL="3653802" indent="0">
              <a:buNone/>
              <a:defRPr sz="1200"/>
            </a:lvl7pPr>
            <a:lvl8pPr marL="4262769" indent="0">
              <a:buNone/>
              <a:defRPr sz="1200"/>
            </a:lvl8pPr>
            <a:lvl9pPr marL="4871738" indent="0">
              <a:buNone/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1D9C-EBE9-4FDA-8D07-195F8E28F6E4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C597D-1733-402C-8620-125710B846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313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460E-A605-4E8F-A835-A003AC596009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74FE-ED77-4878-9F8A-E7BF331C66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92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12" y="1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11" y="1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83FB5-A823-4FF2-B5DF-E91800A8109C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CFB56-70D3-40BE-AAC9-2CC570E8C3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7296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713071"/>
      </p:ext>
    </p:extLst>
  </p:cSld>
  <p:clrMapOvr>
    <a:masterClrMapping/>
  </p:clrMapOvr>
  <p:transition spd="med" advTm="8000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5A9A-A03B-4013-8653-139AFAF764E5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5346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584F-7F40-4FFD-9983-47C4B9B364B4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266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2F96-DC76-49E7-9013-98CA970EA155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61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14C28-3D55-4D30-9C49-DEE343D0B5F9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DF34-E16D-43E3-B96F-53206C0B45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486514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896319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56699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958691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845702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81BD-8636-4647-B5E9-78C89D2ED640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9541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07B2-107A-4F48-80DA-87E5BE6CCE94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3748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1" y="1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1" y="1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A64A-CE58-4DCB-AA80-3719E9B0EB64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773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11" y="0"/>
            <a:ext cx="111760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1430000" y="5791201"/>
            <a:ext cx="762000" cy="161925"/>
          </a:xfrm>
          <a:prstGeom prst="rect">
            <a:avLst/>
          </a:prstGeom>
          <a:ln/>
        </p:spPr>
        <p:txBody>
          <a:bodyPr/>
          <a:lstStyle>
            <a:lvl1pPr algn="r">
              <a:defRPr sz="1000"/>
            </a:lvl1pPr>
          </a:lstStyle>
          <a:p>
            <a:pPr>
              <a:defRPr/>
            </a:pPr>
            <a:fld id="{A4E33A18-7699-42D9-AF10-0F636EBB6F5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81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4DED2-D169-4E80-BD96-C804DB9CCE75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5CD6-D16D-47C3-9BE7-99B53FFFE0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02EE4-9E74-42B9-B730-14C811153B3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DF0B1-5CF5-4415-B22F-2B238B60E5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9B8A-D2FB-40BC-A921-FBE2E33945F6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90F3-4D69-45DA-A0BE-0461321511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10F1-19ED-418D-B0C1-E04AD08469DC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AF588-182E-46DE-8870-6A66F419E5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FF2BA-0B6F-4BD6-9955-BC6D64486FA7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7DA68-7972-41EA-B748-03205834D3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38CA-DD11-45CD-8263-9CA28732E030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A21F-F92C-4F89-A7FB-50F27809FB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128F0-4485-4747-97ED-F9277F61D9F6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104D-F010-42C5-8C0F-11F215C84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CB9E-530C-4DAC-B57D-1C3083173857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F263-C22A-4B7D-81BC-8679CE17B4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C0D97-9678-45A5-A308-4381DB10F565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E721E-92BE-4E85-8989-1B969537E7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E315D-CF7B-4EC8-85EC-B1FD9ABE930C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EA97E-973C-4B37-8785-D79F776BEB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 advTm="8000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80960" y="1071546"/>
            <a:ext cx="11430080" cy="4786346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0980A-6E51-4474-9A7D-5765DCB6B7F5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492D2-7B9D-45AC-ADE0-DD9647A955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AC1CA-3EF3-4CE4-B596-9DEE77817759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1E5B7-6AD6-4539-8E41-AE93C86C6079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1581-D2C8-4251-A18A-D226B04D13EF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E2D3-EDD8-4136-9B49-89A37C5CDF90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9F1D-2837-4441-ACB8-5D637CC8EBFF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082B7-B1A9-4775-AF63-9927DEDE7906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6633-15F2-48E9-BE63-D98061C89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7982-A4B3-45A6-902C-6702CF46A864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0913-1EB4-4081-A0C4-3E29EF14C0D4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2B96-4B21-492E-947B-7C5A16BEC742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2FA99-A7A6-476E-8F56-FAA015D246AD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69639-5AE9-45DE-A9B1-037DA8816F1F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D8210-E279-45E6-BF98-9149DFA13E90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93AF0-5AA9-41FD-AAE1-BA1D26CE4565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8C8ED-DEE3-4C41-8D23-3DCFD8947982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2B4F-3C74-48F1-9AF1-C69D69556FA8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35F68-45A2-42A1-8EC7-38E88B48A960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AF92-2D13-49FE-BFE2-1463FED6F51F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82B8-D7CF-45F0-A392-B33C598D2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A4C29-E063-4344-8F3F-E297BDD6268B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0A288-05DE-4A72-85CA-BD03645BFDFC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F8D1A-677C-4289-8514-0B2730F5CF9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39FED-37B8-4B9E-9CB2-C61FD4588C8B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520A-40A0-404A-ADE8-7243E41D6CF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F132-538C-4E88-BCFD-A7B2F8FBB8BE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5A70-9E2A-467D-9D91-8B417793F3BC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5EFA9-B02B-41DF-97A5-53C4795B7F6D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76E6-E0E5-4834-914F-073B91962D33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9157-1AAF-4854-9E55-81D8258F84E8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7A99-8A23-4965-9EE6-65A7DF135041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16D11-7143-4065-AA9B-E70090E66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A2921-F50B-467A-9822-69F62F1AF996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0E268-8FCC-42F0-80F0-E7C90303D45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1653A-14A7-4C45-A6E7-A0319456D36D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09C74-337E-4A02-939A-E6CD0BA78A07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9A9B3-F742-4479-B2F5-02A25BEA6A5C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69C50-175C-4316-B140-F2F57049A61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A267E-5DBF-43B6-BB44-309CD420BB9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656C-D39C-44C3-9EC1-DCD1C6231EB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5694-D314-43E6-8284-E1E344BA18B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E693-73FA-45CB-A4E5-59EFFF58982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6289-B60B-4065-ACC4-2DAD675ED2FA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EB7D-E7CA-4C82-A9F4-0FAB8ADED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C26-4B54-4BE9-BFF1-804648A533C3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9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0181-31D6-4A5E-9303-D28FFB8EE40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2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56D3B-5022-44BE-B980-80D9B34BE7CA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48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7548-CCDF-459B-84E4-5EA12583515F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45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6AD91-9EE0-4A1A-9AED-0124ADA03AF9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8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2A2D-6BA4-4900-A3B4-C0B301F41AD4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011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D68F3-61AC-4FBB-A11A-15112C32863F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59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FA706-5A18-48E9-8577-7A04F68AE24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6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F0FB-3E7D-47C1-AAB8-E017E1859FA7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5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6BF5C-D3A0-47AE-9E16-A325884ED5E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9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C996B-2A25-4030-A272-DC7A726CEB5E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C690-5D0E-40AB-94E8-9380B3011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42D4-6D2B-4E1B-AF81-23FDBDCB7C96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83361-795D-4D30-AEB7-566831483DB7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499" y="6302524"/>
            <a:ext cx="1008956" cy="1508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smtClean="0"/>
              <a:t>AUG17 BDV_01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90499" y="6273317"/>
            <a:ext cx="1008956" cy="1508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smtClean="0"/>
              <a:t>AUG17 BDV_01</a:t>
            </a:r>
            <a:endParaRPr lang="en-GB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FA06-AEE0-4D25-88BD-CCAFAFB0A8A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E1200-9B1C-47C0-B2BD-DE06B8F0CE6A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A5336-3AED-463A-AB7C-7EF2BEC9D2AA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D680B-FC6D-4D40-94D0-ADBD631F3D91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666F-BA1A-462C-8F33-F58DDF29112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3F3AF-C429-4013-AD29-35B356C3B9FD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969B-A1C9-4E70-A33E-7DE6A7D42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5456-4A7C-4B97-BA8F-563809EE4C4D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5E2D-1875-4333-8A16-15630CA4CE4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2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2E939-3A4C-4E33-931B-2EEB4E7BA882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92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4C8C-541E-455F-89AC-4B402CFE9079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2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D5C1B-41E9-4C63-B9F1-76DB2A7BA803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48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EDB8-8E5F-4A29-9999-388E06B1932A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453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CB75B-0D70-4A0B-8D83-B38564C57C3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8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A4716-1F5A-4BFD-AEDA-5FD33E7AEAC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01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B8BD-4745-4E62-A157-209814FD18D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59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65B7-B54B-41EE-A02B-0334DFB8C5D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E866-34A7-45D6-8981-24E617B7EFAA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F4B87-7F6A-42BB-A1D2-56736D345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67D2-A6A6-4A83-8746-AA38A65922A0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558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6A783-A9B2-40C9-B683-14656E7DBD8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914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48" indent="0" algn="ctr">
              <a:buNone/>
              <a:defRPr/>
            </a:lvl2pPr>
            <a:lvl3pPr marL="913495" indent="0" algn="ctr">
              <a:buNone/>
              <a:defRPr/>
            </a:lvl3pPr>
            <a:lvl4pPr marL="1370244" indent="0" algn="ctr">
              <a:buNone/>
              <a:defRPr/>
            </a:lvl4pPr>
            <a:lvl5pPr marL="1826994" indent="0" algn="ctr">
              <a:buNone/>
              <a:defRPr/>
            </a:lvl5pPr>
            <a:lvl6pPr marL="2283742" indent="0" algn="ctr">
              <a:buNone/>
              <a:defRPr/>
            </a:lvl6pPr>
            <a:lvl7pPr marL="2740488" indent="0" algn="ctr">
              <a:buNone/>
              <a:defRPr/>
            </a:lvl7pPr>
            <a:lvl8pPr marL="3197237" indent="0" algn="ctr">
              <a:buNone/>
              <a:defRPr/>
            </a:lvl8pPr>
            <a:lvl9pPr marL="3653986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DDF333-A9D2-4292-AF47-0C4FFFC3BD6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5DA69F-0B49-4EA6-8E32-FDD374BFCB7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250840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E1443-EB43-4CF3-97D9-9D1C872C454E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EC22A-EF69-48AB-ADCE-DF43D84B9B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081363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1950"/>
            </a:lvl1pPr>
            <a:lvl2pPr marL="456748" indent="0">
              <a:buNone/>
              <a:defRPr sz="1800"/>
            </a:lvl2pPr>
            <a:lvl3pPr marL="913495" indent="0">
              <a:buNone/>
              <a:defRPr sz="1600"/>
            </a:lvl3pPr>
            <a:lvl4pPr marL="1370244" indent="0">
              <a:buNone/>
              <a:defRPr sz="1450"/>
            </a:lvl4pPr>
            <a:lvl5pPr marL="1826994" indent="0">
              <a:buNone/>
              <a:defRPr sz="1450"/>
            </a:lvl5pPr>
            <a:lvl6pPr marL="2283742" indent="0">
              <a:buNone/>
              <a:defRPr sz="1450"/>
            </a:lvl6pPr>
            <a:lvl7pPr marL="2740488" indent="0">
              <a:buNone/>
              <a:defRPr sz="1450"/>
            </a:lvl7pPr>
            <a:lvl8pPr marL="3197237" indent="0">
              <a:buNone/>
              <a:defRPr sz="1450"/>
            </a:lvl8pPr>
            <a:lvl9pPr marL="3653986" indent="0">
              <a:buNone/>
              <a:defRPr sz="145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2BC5E-CD6C-4379-A410-9AABF6950465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6E3C8-A894-4153-BF4E-D40BD81780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248983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2749"/>
            </a:lvl1pPr>
            <a:lvl2pPr>
              <a:defRPr sz="240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2749"/>
            </a:lvl1pPr>
            <a:lvl2pPr>
              <a:defRPr sz="240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AE5C-3DD2-47FD-8203-E6B2C661DBB3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D317C-0653-4A92-A451-EB661579EB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692880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21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8" indent="0">
              <a:buNone/>
              <a:defRPr sz="1950" b="1"/>
            </a:lvl2pPr>
            <a:lvl3pPr marL="913495" indent="0">
              <a:buNone/>
              <a:defRPr sz="1800" b="1"/>
            </a:lvl3pPr>
            <a:lvl4pPr marL="1370244" indent="0">
              <a:buNone/>
              <a:defRPr sz="1600" b="1"/>
            </a:lvl4pPr>
            <a:lvl5pPr marL="1826994" indent="0">
              <a:buNone/>
              <a:defRPr sz="1600" b="1"/>
            </a:lvl5pPr>
            <a:lvl6pPr marL="2283742" indent="0">
              <a:buNone/>
              <a:defRPr sz="1600" b="1"/>
            </a:lvl6pPr>
            <a:lvl7pPr marL="2740488" indent="0">
              <a:buNone/>
              <a:defRPr sz="1600" b="1"/>
            </a:lvl7pPr>
            <a:lvl8pPr marL="3197237" indent="0">
              <a:buNone/>
              <a:defRPr sz="1600" b="1"/>
            </a:lvl8pPr>
            <a:lvl9pPr marL="3653986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5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21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8" indent="0">
              <a:buNone/>
              <a:defRPr sz="1950" b="1"/>
            </a:lvl2pPr>
            <a:lvl3pPr marL="913495" indent="0">
              <a:buNone/>
              <a:defRPr sz="1800" b="1"/>
            </a:lvl3pPr>
            <a:lvl4pPr marL="1370244" indent="0">
              <a:buNone/>
              <a:defRPr sz="1600" b="1"/>
            </a:lvl4pPr>
            <a:lvl5pPr marL="1826994" indent="0">
              <a:buNone/>
              <a:defRPr sz="1600" b="1"/>
            </a:lvl5pPr>
            <a:lvl6pPr marL="2283742" indent="0">
              <a:buNone/>
              <a:defRPr sz="1600" b="1"/>
            </a:lvl6pPr>
            <a:lvl7pPr marL="2740488" indent="0">
              <a:buNone/>
              <a:defRPr sz="1600" b="1"/>
            </a:lvl7pPr>
            <a:lvl8pPr marL="3197237" indent="0">
              <a:buNone/>
              <a:defRPr sz="1600" b="1"/>
            </a:lvl8pPr>
            <a:lvl9pPr marL="3653986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5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C021-8D42-432D-BB22-01AEA45947E6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5AFA-6DA5-4476-8635-015BA5D1A44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028486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4358D4-BAC2-4D3C-A2E2-902A07CB0EB4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 smtClean="0"/>
              <a:t>Company Private Data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20F416-1AE5-4B24-ABDA-3C2D255D5EDB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546694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088F-2D53-42E1-8257-C7AF4490EFE0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1BE0-63DA-4CF7-B7EF-AB127014BA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313613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1"/>
            <a:ext cx="4011084" cy="1162051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49"/>
            </a:lvl2pPr>
            <a:lvl3pPr>
              <a:defRPr sz="24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084" cy="4691063"/>
          </a:xfrm>
        </p:spPr>
        <p:txBody>
          <a:bodyPr/>
          <a:lstStyle>
            <a:lvl1pPr marL="0" indent="0">
              <a:buNone/>
              <a:defRPr sz="1450"/>
            </a:lvl1pPr>
            <a:lvl2pPr marL="456748" indent="0">
              <a:buNone/>
              <a:defRPr sz="1150"/>
            </a:lvl2pPr>
            <a:lvl3pPr marL="913495" indent="0">
              <a:buNone/>
              <a:defRPr sz="1000"/>
            </a:lvl3pPr>
            <a:lvl4pPr marL="1370244" indent="0">
              <a:buNone/>
              <a:defRPr sz="900"/>
            </a:lvl4pPr>
            <a:lvl5pPr marL="1826994" indent="0">
              <a:buNone/>
              <a:defRPr sz="900"/>
            </a:lvl5pPr>
            <a:lvl6pPr marL="2283742" indent="0">
              <a:buNone/>
              <a:defRPr sz="900"/>
            </a:lvl6pPr>
            <a:lvl7pPr marL="2740488" indent="0">
              <a:buNone/>
              <a:defRPr sz="900"/>
            </a:lvl7pPr>
            <a:lvl8pPr marL="3197237" indent="0">
              <a:buNone/>
              <a:defRPr sz="900"/>
            </a:lvl8pPr>
            <a:lvl9pPr marL="3653986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3B63-E6E4-46E1-8B46-1C10E2FFC40D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AA0CA-39EA-4145-8C90-DCA3C0935A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0766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5" descr="Foliemaster Page 1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9FD72CC-6994-47EB-B092-395A090AED10}" type="datetime1">
              <a:rPr lang="de-DE" smtClean="0"/>
              <a:pPr>
                <a:defRPr/>
              </a:pPr>
              <a:t>05.02.2018</a:t>
            </a:fld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F7BA9D9-13DF-477E-A699-A3089E6C7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6444BD04-7B60-4397-B256-E5ACBEC9E3DB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23" y="0"/>
            <a:ext cx="12183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6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47" descr="BECKER_Folgeseite_weiß_Logo rech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4" y="6001015"/>
            <a:ext cx="11430132" cy="81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0934" y="1071761"/>
            <a:ext cx="11430132" cy="478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Level 1</a:t>
            </a:r>
          </a:p>
          <a:p>
            <a:pPr lvl="1"/>
            <a:r>
              <a:rPr lang="en-US" altLang="en-US" smtClean="0"/>
              <a:t>Level 2</a:t>
            </a:r>
          </a:p>
          <a:p>
            <a:pPr lvl="2"/>
            <a:r>
              <a:rPr lang="en-US" altLang="en-US" smtClean="0"/>
              <a:t>Level 3</a:t>
            </a:r>
          </a:p>
          <a:p>
            <a:pPr lvl="3"/>
            <a:r>
              <a:rPr lang="en-US" altLang="en-US" smtClean="0"/>
              <a:t>Level 4</a:t>
            </a:r>
          </a:p>
          <a:p>
            <a:pPr lvl="4"/>
            <a:r>
              <a:rPr lang="en-US" altLang="en-US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0934" y="5858184"/>
            <a:ext cx="857101" cy="1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33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8191A7E9-1487-49B1-93F9-ED1F744FF192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269" y="5858184"/>
            <a:ext cx="10001630" cy="1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33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4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0934" y="1"/>
            <a:ext cx="11430132" cy="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7175" name="AutoShape 1045"/>
          <p:cNvSpPr>
            <a:spLocks noChangeArrowheads="1"/>
          </p:cNvSpPr>
          <p:nvPr/>
        </p:nvSpPr>
        <p:spPr bwMode="auto">
          <a:xfrm>
            <a:off x="0" y="898248"/>
            <a:ext cx="12192000" cy="75118"/>
          </a:xfrm>
          <a:custGeom>
            <a:avLst/>
            <a:gdLst>
              <a:gd name="T0" fmla="*/ 0 w 1000"/>
              <a:gd name="T1" fmla="*/ 0 h 1000"/>
              <a:gd name="T2" fmla="*/ 678 w 1000"/>
              <a:gd name="T3" fmla="*/ 0 h 1000"/>
              <a:gd name="T4" fmla="*/ 67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1788" tIns="60895" rIns="121788" bIns="60895"/>
          <a:lstStyle/>
          <a:p>
            <a:pPr eaLnBrk="0" hangingPunct="0"/>
            <a:endParaRPr lang="en-US" sz="2599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132" y="5858184"/>
            <a:ext cx="380934" cy="15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33">
                <a:solidFill>
                  <a:srgbClr val="6699FF"/>
                </a:solidFill>
                <a:latin typeface="Arial" charset="0"/>
              </a:defRPr>
            </a:lvl1pPr>
          </a:lstStyle>
          <a:p>
            <a:pPr>
              <a:defRPr/>
            </a:pPr>
            <a:fld id="{BF9C54DE-D5DA-4A4C-BC86-4780FFEF0F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177" name="Grafik 8" descr="Foliemaster Page 3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12183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9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hf hdr="0"/>
  <p:txStyles>
    <p:titleStyle>
      <a:lvl1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+mj-lt"/>
          <a:ea typeface="+mj-ea"/>
          <a:cs typeface="+mj-cs"/>
        </a:defRPr>
      </a:lvl1pPr>
      <a:lvl2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2pPr>
      <a:lvl3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3pPr>
      <a:lvl4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4pPr>
      <a:lvl5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5pPr>
      <a:lvl6pPr marL="608967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6pPr>
      <a:lvl7pPr marL="1217932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7pPr>
      <a:lvl8pPr marL="1826901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8pPr>
      <a:lvl9pPr marL="2435870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9pPr>
    </p:titleStyle>
    <p:bodyStyle>
      <a:lvl1pPr marL="475073" indent="-475073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panose="020B0604020202020204" pitchFamily="34" charset="0"/>
        <a:buChar char="●"/>
        <a:defRPr sz="2599">
          <a:solidFill>
            <a:schemeClr val="tx1"/>
          </a:solidFill>
          <a:latin typeface="+mn-lt"/>
          <a:ea typeface="+mn-ea"/>
          <a:cs typeface="+mn-cs"/>
        </a:defRPr>
      </a:lvl1pPr>
      <a:lvl2pPr marL="839049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Courier New" panose="02070309020205020404" pitchFamily="49" charset="0"/>
        <a:buChar char="o"/>
        <a:defRPr>
          <a:solidFill>
            <a:schemeClr val="tx1"/>
          </a:solidFill>
          <a:latin typeface="+mn-lt"/>
        </a:defRPr>
      </a:lvl2pPr>
      <a:lvl3pPr marL="1323644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Symbol" panose="05050102010706020507" pitchFamily="18" charset="2"/>
        <a:buChar char="-"/>
        <a:defRPr sz="2133">
          <a:solidFill>
            <a:schemeClr val="tx1"/>
          </a:solidFill>
          <a:latin typeface="+mn-lt"/>
        </a:defRPr>
      </a:lvl3pPr>
      <a:lvl4pPr marL="1781788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Symbol" panose="05050102010706020507" pitchFamily="18" charset="2"/>
        <a:buChar char="-"/>
        <a:defRPr sz="1933">
          <a:solidFill>
            <a:schemeClr val="tx1"/>
          </a:solidFill>
          <a:latin typeface="+mn-lt"/>
        </a:defRPr>
      </a:lvl4pPr>
      <a:lvl5pPr marL="2029376" indent="-231717" algn="l" defTabSz="625319" rtl="0" fontAlgn="base">
        <a:spcBef>
          <a:spcPct val="20000"/>
        </a:spcBef>
        <a:spcAft>
          <a:spcPct val="0"/>
        </a:spcAft>
        <a:buClr>
          <a:srgbClr val="6699FF"/>
        </a:buClr>
        <a:buFont typeface="Symbol" panose="05050102010706020507" pitchFamily="18" charset="2"/>
        <a:buChar char="-"/>
        <a:defRPr sz="1533">
          <a:solidFill>
            <a:schemeClr val="tx1"/>
          </a:solidFill>
          <a:latin typeface="+mn-lt"/>
        </a:defRPr>
      </a:lvl5pPr>
      <a:lvl6pPr marL="2638857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6pPr>
      <a:lvl7pPr marL="3247823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7pPr>
      <a:lvl8pPr marL="3856792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8pPr>
      <a:lvl9pPr marL="4465760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8967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2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6901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5870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4837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3802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2769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1738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99CCFF">
                <a:shade val="30000"/>
                <a:satMod val="115000"/>
              </a:srgbClr>
            </a:gs>
            <a:gs pos="50000">
              <a:srgbClr val="99CCFF">
                <a:shade val="67500"/>
                <a:satMod val="115000"/>
              </a:srgbClr>
            </a:gs>
            <a:gs pos="100000">
              <a:srgbClr val="99CCFF">
                <a:shade val="100000"/>
                <a:satMod val="115000"/>
                <a:alpha val="50000"/>
              </a:srgb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6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6444BD04-7B60-4397-B256-E5ACBEC9E3DB}" type="datetime1">
              <a:rPr lang="de-DE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6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6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22" y="0"/>
            <a:ext cx="12183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hf hdr="0"/>
  <p:txStyles>
    <p:titleStyle>
      <a:lvl1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2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4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6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8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88" indent="-357188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775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263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40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12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4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6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8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47" descr="BECKER_Folgeseite_weiß_Logo recht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3933" y="6000750"/>
            <a:ext cx="11973984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Level 1</a:t>
            </a:r>
          </a:p>
          <a:p>
            <a:pPr lvl="1"/>
            <a:r>
              <a:rPr lang="en-US" altLang="de-DE" smtClean="0"/>
              <a:t>Level 2</a:t>
            </a:r>
          </a:p>
          <a:p>
            <a:pPr lvl="2"/>
            <a:r>
              <a:rPr lang="en-US" altLang="de-DE" smtClean="0"/>
              <a:t>Level 3</a:t>
            </a:r>
          </a:p>
          <a:p>
            <a:pPr lvl="3"/>
            <a:r>
              <a:rPr lang="en-US" altLang="de-DE" smtClean="0"/>
              <a:t>Level 4</a:t>
            </a:r>
          </a:p>
          <a:p>
            <a:pPr lvl="4"/>
            <a:r>
              <a:rPr lang="en-US" altLang="de-DE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BD44DAEE-CAC7-469A-AF3F-C0AD81C483D2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2054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de-DE" smtClean="0"/>
          </a:p>
        </p:txBody>
      </p:sp>
      <p:sp>
        <p:nvSpPr>
          <p:cNvPr id="2055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415378032 h 1000"/>
              <a:gd name="T6" fmla="*/ 0 w 1000"/>
              <a:gd name="T7" fmla="*/ 415378032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>
              <a:defRPr/>
            </a:pPr>
            <a:endParaRPr lang="de-DE" sz="200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5EC0F36A-E620-4275-B53D-2B00CFC2AF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3" r:id="rId12"/>
    <p:sldLayoutId id="2147484112" r:id="rId13"/>
  </p:sldLayoutIdLst>
  <p:hf hdr="0"/>
  <p:txStyles>
    <p:titleStyle>
      <a:lvl1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23140DA5-8D40-4A2C-BD95-E7F9BC857889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Grafik 5" descr="Foliemaster Page 1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24213FD9-3F63-4BBE-81D7-B62D76641FC1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Level 1</a:t>
            </a:r>
          </a:p>
          <a:p>
            <a:pPr lvl="1"/>
            <a:r>
              <a:rPr lang="en-US" smtClean="0"/>
              <a:t>Level 2</a:t>
            </a:r>
          </a:p>
          <a:p>
            <a:pPr lvl="2"/>
            <a:r>
              <a:rPr lang="en-US" smtClean="0"/>
              <a:t>Level 3</a:t>
            </a:r>
          </a:p>
          <a:p>
            <a:pPr lvl="3"/>
            <a:r>
              <a:rPr lang="en-US" smtClean="0"/>
              <a:t>Level 4</a:t>
            </a:r>
          </a:p>
          <a:p>
            <a:pPr lvl="4"/>
            <a:r>
              <a:rPr lang="en-US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A4DE1ED1-453E-4848-BD8B-4B946F1659A1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142FD50-FB07-4C91-9C58-A452F9D5CFEE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latin typeface="Times New Roman" pitchFamily="18" charset="0"/>
            </a:endParaRPr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677" y="0"/>
            <a:ext cx="12192677" cy="6858000"/>
          </a:xfrm>
          <a:prstGeom prst="rect">
            <a:avLst/>
          </a:prstGeom>
        </p:spPr>
      </p:pic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31504" y="6273317"/>
            <a:ext cx="7824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9457895" y="627331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" y="627331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1B2AC70D-9F59-45E4-B96D-7F15673FB7B0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AE209DE-03D3-48CA-B2D3-297F3CC6300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5" descr="Foliemaster Page 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" y="0"/>
            <a:ext cx="12189884" cy="685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95" y="2861910"/>
            <a:ext cx="10973012" cy="114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738" tIns="91370" rIns="182738" bIns="913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95" y="4724002"/>
            <a:ext cx="10973012" cy="14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94" y="6245416"/>
            <a:ext cx="2845365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5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DCBF4BE-082F-4B7A-81C9-0F9E2A73FE80}" type="datetime1">
              <a:rPr lang="de-DE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937" y="6245416"/>
            <a:ext cx="3860129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143" y="6245416"/>
            <a:ext cx="2845364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5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5B0C69D-EBD6-4858-B726-06C35AC7A7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4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5pPr>
      <a:lvl6pPr marL="456748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6pPr>
      <a:lvl7pPr marL="913495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7pPr>
      <a:lvl8pPr marL="1370244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8pPr>
      <a:lvl9pPr marL="1826994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9pPr>
    </p:titleStyle>
    <p:bodyStyle>
      <a:lvl1pPr marL="342038" indent="-342038" algn="l" rtl="0" fontAlgn="base">
        <a:spcBef>
          <a:spcPct val="20000"/>
        </a:spcBef>
        <a:spcAft>
          <a:spcPct val="0"/>
        </a:spcAft>
        <a:buChar char="•"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742008" indent="-284900" algn="l" rtl="0" fontAlgn="base">
        <a:spcBef>
          <a:spcPct val="20000"/>
        </a:spcBef>
        <a:spcAft>
          <a:spcPct val="0"/>
        </a:spcAft>
        <a:buChar char="–"/>
        <a:defRPr sz="2749">
          <a:solidFill>
            <a:schemeClr val="tx1"/>
          </a:solidFill>
          <a:latin typeface="+mn-lt"/>
        </a:defRPr>
      </a:lvl2pPr>
      <a:lvl3pPr marL="1141184" indent="-22776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293" indent="-227761" algn="l" rtl="0" fontAlgn="base">
        <a:spcBef>
          <a:spcPct val="20000"/>
        </a:spcBef>
        <a:spcAft>
          <a:spcPct val="0"/>
        </a:spcAft>
        <a:buChar char="–"/>
        <a:defRPr sz="1950">
          <a:solidFill>
            <a:schemeClr val="tx1"/>
          </a:solidFill>
          <a:latin typeface="+mn-lt"/>
        </a:defRPr>
      </a:lvl4pPr>
      <a:lvl5pPr marL="2054608" indent="-227761" algn="l" rtl="0" fontAlgn="base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5pPr>
      <a:lvl6pPr marL="2512114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6pPr>
      <a:lvl7pPr marL="2968863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7pPr>
      <a:lvl8pPr marL="3425612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8pPr>
      <a:lvl9pPr marL="3882359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8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5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4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4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42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88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37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86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3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3.gif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1.jpeg"/><Relationship Id="rId7" Type="http://schemas.openxmlformats.org/officeDocument/2006/relationships/image" Target="../media/image21.jpeg"/><Relationship Id="rId12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0.jpeg"/><Relationship Id="rId11" Type="http://schemas.openxmlformats.org/officeDocument/2006/relationships/image" Target="../media/image92.png"/><Relationship Id="rId5" Type="http://schemas.openxmlformats.org/officeDocument/2006/relationships/image" Target="../media/image89.jpeg"/><Relationship Id="rId10" Type="http://schemas.openxmlformats.org/officeDocument/2006/relationships/image" Target="../media/image50.jpeg"/><Relationship Id="rId4" Type="http://schemas.openxmlformats.org/officeDocument/2006/relationships/image" Target="../media/image46.jpeg"/><Relationship Id="rId9" Type="http://schemas.openxmlformats.org/officeDocument/2006/relationships/image" Target="../media/image9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10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0.png"/><Relationship Id="rId17" Type="http://schemas.microsoft.com/office/2007/relationships/hdphoto" Target="../media/hdphoto2.wdp"/><Relationship Id="rId2" Type="http://schemas.openxmlformats.org/officeDocument/2006/relationships/image" Target="../media/image96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9.gif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3.gif"/><Relationship Id="rId10" Type="http://schemas.openxmlformats.org/officeDocument/2006/relationships/image" Target="../media/image9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05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07.pn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5.png"/><Relationship Id="rId5" Type="http://schemas.openxmlformats.org/officeDocument/2006/relationships/image" Target="../media/image106.pn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becker-avionics.com/" TargetMode="External"/><Relationship Id="rId1" Type="http://schemas.openxmlformats.org/officeDocument/2006/relationships/slideLayout" Target="../slideLayouts/slideLayout9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Untertitel 8"/>
          <p:cNvSpPr>
            <a:spLocks noGrp="1"/>
          </p:cNvSpPr>
          <p:nvPr>
            <p:ph type="subTitle" idx="1"/>
          </p:nvPr>
        </p:nvSpPr>
        <p:spPr>
          <a:xfrm>
            <a:off x="1955540" y="3886200"/>
            <a:ext cx="8460940" cy="1752600"/>
          </a:xfrm>
        </p:spPr>
        <p:txBody>
          <a:bodyPr/>
          <a:lstStyle/>
          <a:p>
            <a:r>
              <a:rPr lang="en-US" altLang="de-DE" sz="4400" b="1" dirty="0">
                <a:solidFill>
                  <a:schemeClr val="bg1"/>
                </a:solidFill>
              </a:rPr>
              <a:t>Becker Avionics </a:t>
            </a:r>
            <a:r>
              <a:rPr lang="en-US" altLang="de-DE" sz="4400" b="1" dirty="0" smtClean="0">
                <a:solidFill>
                  <a:schemeClr val="bg1"/>
                </a:solidFill>
              </a:rPr>
              <a:t>Group</a:t>
            </a:r>
            <a:endParaRPr lang="en-US" altLang="de-DE" sz="4400" b="1" dirty="0">
              <a:solidFill>
                <a:schemeClr val="bg1"/>
              </a:solidFill>
            </a:endParaRPr>
          </a:p>
        </p:txBody>
      </p:sp>
      <p:sp>
        <p:nvSpPr>
          <p:cNvPr id="4099" name="Textfeld 5"/>
          <p:cNvSpPr txBox="1">
            <a:spLocks noChangeArrowheads="1"/>
          </p:cNvSpPr>
          <p:nvPr/>
        </p:nvSpPr>
        <p:spPr bwMode="auto">
          <a:xfrm>
            <a:off x="5146208" y="5454141"/>
            <a:ext cx="1944688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r>
              <a:rPr lang="de-DE" altLang="de-DE" sz="1800" dirty="0">
                <a:solidFill>
                  <a:schemeClr val="bg1"/>
                </a:solidFill>
              </a:rPr>
              <a:t>     August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 Verbindung 27"/>
          <p:cNvCxnSpPr/>
          <p:nvPr/>
        </p:nvCxnSpPr>
        <p:spPr bwMode="auto">
          <a:xfrm>
            <a:off x="7019925" y="3875088"/>
            <a:ext cx="2781300" cy="1687512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 bwMode="auto">
          <a:xfrm flipV="1">
            <a:off x="6916739" y="2744790"/>
            <a:ext cx="2713037" cy="846137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605" name="Rectangle 3"/>
          <p:cNvSpPr>
            <a:spLocks noGrp="1" noChangeArrowheads="1"/>
          </p:cNvSpPr>
          <p:nvPr>
            <p:ph type="title"/>
          </p:nvPr>
        </p:nvSpPr>
        <p:spPr>
          <a:xfrm>
            <a:off x="367816" y="70459"/>
            <a:ext cx="8572500" cy="838800"/>
          </a:xfrm>
        </p:spPr>
        <p:txBody>
          <a:bodyPr/>
          <a:lstStyle/>
          <a:p>
            <a:pPr eaLnBrk="1" hangingPunct="1"/>
            <a:r>
              <a:rPr lang="de-DE" altLang="de-DE" sz="3000" dirty="0"/>
              <a:t/>
            </a:r>
            <a:br>
              <a:rPr lang="de-DE" altLang="de-DE" sz="3000" dirty="0"/>
            </a:b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ICS </a:t>
            </a:r>
            <a:r>
              <a:rPr lang="de-DE" altLang="de-DE" i="1" dirty="0" smtClean="0">
                <a:latin typeface="Arial" pitchFamily="34" charset="0"/>
                <a:cs typeface="Arial" pitchFamily="34" charset="0"/>
              </a:rPr>
              <a:t>Digital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i="1" dirty="0" smtClean="0">
                <a:latin typeface="Arial" pitchFamily="34" charset="0"/>
                <a:cs typeface="Arial" pitchFamily="34" charset="0"/>
              </a:rPr>
              <a:t>DVCS6100</a:t>
            </a:r>
            <a:endParaRPr lang="en-GB" altLang="de-DE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743077" y="1209676"/>
            <a:ext cx="4583113" cy="3767185"/>
          </a:xfrm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de-DE" sz="1800" dirty="0"/>
              <a:t>Fully digital audio processing based on </a:t>
            </a:r>
            <a:r>
              <a:rPr lang="en-US" altLang="de-DE" sz="1800" b="1" dirty="0"/>
              <a:t>DSP technology</a:t>
            </a:r>
          </a:p>
          <a:p>
            <a:pPr eaLnBrk="1" hangingPunct="1"/>
            <a:r>
              <a:rPr lang="en-US" altLang="de-DE" sz="1800" dirty="0"/>
              <a:t>software configurable</a:t>
            </a:r>
          </a:p>
          <a:p>
            <a:pPr eaLnBrk="1" hangingPunct="1"/>
            <a:r>
              <a:rPr lang="en-US" altLang="de-DE" sz="1800" dirty="0"/>
              <a:t>proven HMI and functionality for sophisticated missions</a:t>
            </a:r>
          </a:p>
          <a:p>
            <a:pPr eaLnBrk="1" hangingPunct="1"/>
            <a:r>
              <a:rPr lang="en-US" altLang="de-DE" sz="1800" b="1" dirty="0"/>
              <a:t>up to 8</a:t>
            </a:r>
            <a:r>
              <a:rPr lang="en-US" altLang="de-DE" sz="1800" dirty="0"/>
              <a:t>:	transceivers/ receivers/</a:t>
            </a:r>
            <a:br>
              <a:rPr lang="en-US" altLang="de-DE" sz="1800" dirty="0"/>
            </a:br>
            <a:r>
              <a:rPr lang="en-US" altLang="de-DE" sz="1800" dirty="0"/>
              <a:t>			warning-tones</a:t>
            </a:r>
          </a:p>
          <a:p>
            <a:pPr eaLnBrk="1" hangingPunct="1"/>
            <a:r>
              <a:rPr lang="en-US" altLang="de-DE" sz="1800" b="1" dirty="0"/>
              <a:t>up to 6: </a:t>
            </a:r>
            <a:r>
              <a:rPr lang="en-US" altLang="de-DE" sz="1800" dirty="0"/>
              <a:t>control units per REU</a:t>
            </a:r>
          </a:p>
          <a:p>
            <a:pPr eaLnBrk="1" hangingPunct="1"/>
            <a:r>
              <a:rPr lang="en-GB" altLang="de-DE" sz="1800" dirty="0"/>
              <a:t>8 DZUS Height</a:t>
            </a:r>
          </a:p>
          <a:p>
            <a:pPr eaLnBrk="1" hangingPunct="1"/>
            <a:r>
              <a:rPr lang="en-US" altLang="de-DE" sz="1800" b="1" i="1" dirty="0"/>
              <a:t>TSO/ETSO certified</a:t>
            </a:r>
          </a:p>
          <a:p>
            <a:pPr eaLnBrk="1" hangingPunct="1"/>
            <a:r>
              <a:rPr lang="en-US" altLang="de-DE" sz="1800" b="1" i="1" dirty="0"/>
              <a:t>NVIS</a:t>
            </a:r>
            <a:r>
              <a:rPr lang="en-US" altLang="de-DE" sz="1800" i="1" dirty="0"/>
              <a:t> green B compliant</a:t>
            </a:r>
          </a:p>
          <a:p>
            <a:pPr eaLnBrk="1" hangingPunct="1"/>
            <a:r>
              <a:rPr lang="en-GB" altLang="de-DE" sz="1800" b="1" i="1" dirty="0"/>
              <a:t>ITAR-free</a:t>
            </a:r>
            <a:endParaRPr lang="en-US" altLang="de-DE" sz="1800" b="1" i="1" dirty="0"/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7086602" y="3733801"/>
            <a:ext cx="2657475" cy="309563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 bwMode="auto">
          <a:xfrm rot="5400000" flipH="1" flipV="1">
            <a:off x="6765131" y="1470819"/>
            <a:ext cx="2262188" cy="188595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614" name="Picture 7" descr="REU51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40" y="2771776"/>
            <a:ext cx="15017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feld 50"/>
          <p:cNvSpPr txBox="1"/>
          <p:nvPr/>
        </p:nvSpPr>
        <p:spPr>
          <a:xfrm>
            <a:off x="9682017" y="1566864"/>
            <a:ext cx="671659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ACU6100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6164265" y="5189539"/>
            <a:ext cx="1108075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REU6100</a:t>
            </a:r>
          </a:p>
        </p:txBody>
      </p:sp>
      <p:sp>
        <p:nvSpPr>
          <p:cNvPr id="18" name="Textfeld 19"/>
          <p:cNvSpPr txBox="1">
            <a:spLocks noChangeArrowheads="1"/>
          </p:cNvSpPr>
          <p:nvPr/>
        </p:nvSpPr>
        <p:spPr bwMode="auto">
          <a:xfrm>
            <a:off x="1847528" y="5445225"/>
            <a:ext cx="6696744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u="sng" dirty="0">
                <a:solidFill>
                  <a:srgbClr val="0066FF"/>
                </a:solidFill>
              </a:rPr>
              <a:t>H/C:</a:t>
            </a:r>
            <a:r>
              <a:rPr lang="en-US" sz="1600" b="1" i="1" dirty="0">
                <a:solidFill>
                  <a:srgbClr val="0066FF"/>
                </a:solidFill>
              </a:rPr>
              <a:t> AS350, Bo105, EC135, EC145, MD900, Bell412, Bell429 </a:t>
            </a:r>
          </a:p>
          <a:p>
            <a:pPr algn="ctr" eaLnBrk="1" hangingPunct="1"/>
            <a:r>
              <a:rPr lang="en-US" sz="1600" b="1" i="1" dirty="0">
                <a:solidFill>
                  <a:srgbClr val="0066FF"/>
                </a:solidFill>
              </a:rPr>
              <a:t>S-70A, </a:t>
            </a:r>
            <a:r>
              <a:rPr lang="en-US" sz="1600" b="1" i="1" u="sng" dirty="0">
                <a:solidFill>
                  <a:srgbClr val="0066FF"/>
                </a:solidFill>
              </a:rPr>
              <a:t>A/C:</a:t>
            </a:r>
            <a:r>
              <a:rPr lang="en-US" sz="1600" b="1" i="1" dirty="0">
                <a:solidFill>
                  <a:srgbClr val="0066FF"/>
                </a:solidFill>
              </a:rPr>
              <a:t> Do228, MA600, Pilatus PC-9, PC-12, L-410, </a:t>
            </a:r>
            <a:r>
              <a:rPr lang="en-US" sz="1600" b="1" i="1" dirty="0" err="1">
                <a:solidFill>
                  <a:srgbClr val="0066FF"/>
                </a:solidFill>
              </a:rPr>
              <a:t>KingAir</a:t>
            </a:r>
            <a:r>
              <a:rPr lang="en-US" sz="1600" b="1" i="1" dirty="0">
                <a:solidFill>
                  <a:srgbClr val="0066FF"/>
                </a:solidFill>
              </a:rPr>
              <a:t> 350, DHC-5 Buffalo, Dash-8, CN235, C-130 Hercules</a:t>
            </a:r>
            <a:endParaRPr lang="de-DE" sz="1600" b="1" i="1" dirty="0">
              <a:solidFill>
                <a:srgbClr val="0066FF"/>
              </a:solidFill>
            </a:endParaRPr>
          </a:p>
        </p:txBody>
      </p:sp>
      <p:pic>
        <p:nvPicPr>
          <p:cNvPr id="19" name="Grafik 18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2044" y="296652"/>
            <a:ext cx="3242400" cy="2268000"/>
          </a:xfrm>
          <a:prstGeom prst="rect">
            <a:avLst/>
          </a:prstGeom>
        </p:spPr>
      </p:pic>
      <p:pic>
        <p:nvPicPr>
          <p:cNvPr id="20" name="Grafik 19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2324" y="2312876"/>
            <a:ext cx="1451360" cy="1015200"/>
          </a:xfrm>
          <a:prstGeom prst="rect">
            <a:avLst/>
          </a:prstGeom>
        </p:spPr>
      </p:pic>
      <p:pic>
        <p:nvPicPr>
          <p:cNvPr id="22" name="Grafik 21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4192" y="3284984"/>
            <a:ext cx="1451360" cy="1015200"/>
          </a:xfrm>
          <a:prstGeom prst="rect">
            <a:avLst/>
          </a:prstGeom>
        </p:spPr>
      </p:pic>
      <p:pic>
        <p:nvPicPr>
          <p:cNvPr id="23" name="Grafik 22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0316" y="3753036"/>
            <a:ext cx="1451360" cy="1015200"/>
          </a:xfrm>
          <a:prstGeom prst="rect">
            <a:avLst/>
          </a:prstGeom>
        </p:spPr>
      </p:pic>
      <p:pic>
        <p:nvPicPr>
          <p:cNvPr id="24" name="Grafik 23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204" y="4653136"/>
            <a:ext cx="1451360" cy="1015200"/>
          </a:xfrm>
          <a:prstGeom prst="rect">
            <a:avLst/>
          </a:prstGeom>
        </p:spPr>
      </p:pic>
      <p:pic>
        <p:nvPicPr>
          <p:cNvPr id="26" name="Grafik 25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2324" y="5085184"/>
            <a:ext cx="145136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26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X:\IMAGES\_PRODUCTS\Aktuelle Produktbilder\Bilder_SAR\BD406-(011)_h_02_re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4041068"/>
            <a:ext cx="2871787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Grafik 8" descr="MR510-00-(120)_t_20-front antenna raised.JP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2" y="1557338"/>
            <a:ext cx="13112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Inhaltsplatzhalter 1"/>
          <p:cNvSpPr>
            <a:spLocks noGrp="1"/>
          </p:cNvSpPr>
          <p:nvPr>
            <p:ph idx="1"/>
          </p:nvPr>
        </p:nvSpPr>
        <p:spPr>
          <a:xfrm>
            <a:off x="1897063" y="5562602"/>
            <a:ext cx="8551862" cy="352425"/>
          </a:xfrm>
        </p:spPr>
        <p:txBody>
          <a:bodyPr/>
          <a:lstStyle/>
          <a:p>
            <a:pPr>
              <a:buNone/>
              <a:tabLst>
                <a:tab pos="4123743" algn="ctr"/>
                <a:tab pos="8342722" algn="r"/>
              </a:tabLst>
            </a:pPr>
            <a:r>
              <a:rPr lang="de-DE" altLang="de-DE" sz="1600" b="1" dirty="0"/>
              <a:t>MR510 PLB (</a:t>
            </a:r>
            <a:r>
              <a:rPr lang="de-DE" altLang="de-DE" sz="1600" b="1" dirty="0" err="1"/>
              <a:t>with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Antenna</a:t>
            </a:r>
            <a:r>
              <a:rPr lang="de-DE" altLang="de-DE" sz="1600" b="1" dirty="0"/>
              <a:t> SWA)	        BD406 </a:t>
            </a:r>
            <a:r>
              <a:rPr lang="de-DE" altLang="de-DE" sz="1600" b="1" dirty="0" err="1"/>
              <a:t>Beacon</a:t>
            </a:r>
            <a:r>
              <a:rPr lang="de-DE" altLang="de-DE" sz="1600" b="1" dirty="0"/>
              <a:t> Decoder	Programming &amp;</a:t>
            </a:r>
          </a:p>
          <a:p>
            <a:pPr>
              <a:buNone/>
              <a:tabLst>
                <a:tab pos="4123743" algn="ctr"/>
                <a:tab pos="8342722" algn="r"/>
              </a:tabLst>
            </a:pPr>
            <a:r>
              <a:rPr lang="de-DE" altLang="de-DE" sz="1600" b="1" dirty="0"/>
              <a:t>			Test Set</a:t>
            </a:r>
            <a:endParaRPr lang="de-DE" altLang="de-DE" sz="16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1364" y="379733"/>
            <a:ext cx="8564562" cy="56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73002">
              <a:defRPr/>
            </a:pPr>
            <a:r>
              <a:rPr lang="de-DE" sz="2800" b="1" kern="0" dirty="0" smtClean="0">
                <a:solidFill>
                  <a:srgbClr val="FFFFFF"/>
                </a:solidFill>
              </a:rPr>
              <a:t>SAR </a:t>
            </a:r>
            <a:r>
              <a:rPr lang="de-DE" sz="2800" i="1" kern="0" dirty="0">
                <a:solidFill>
                  <a:srgbClr val="FFFFFF"/>
                </a:solidFill>
              </a:rPr>
              <a:t>PLB System     406Mhz Cospas-Sarsat</a:t>
            </a:r>
          </a:p>
        </p:txBody>
      </p:sp>
      <p:pic>
        <p:nvPicPr>
          <p:cNvPr id="31751" name="Grafik 32" descr="BD406-(011)_01 Kopi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420888"/>
            <a:ext cx="1487488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Grafik 11" descr="TE509-2_Layer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1268761"/>
            <a:ext cx="1099765" cy="385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X:\IMAGES\_PRODUCTS\Aktuelle Produktbilder\Bilder_SAR\SWA-2M-(1)-00_view 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556793"/>
            <a:ext cx="1586681" cy="31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9" descr="TE509-2_case_t_2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2125" y="1124744"/>
            <a:ext cx="18573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550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335360" y="0"/>
            <a:ext cx="8610600" cy="8382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b="1" dirty="0" smtClean="0">
                <a:solidFill>
                  <a:srgbClr val="FFFFFF"/>
                </a:solidFill>
              </a:rPr>
              <a:t>ATM Systems</a:t>
            </a:r>
            <a:r>
              <a:rPr lang="en-GB" altLang="de-DE" dirty="0" smtClean="0">
                <a:solidFill>
                  <a:srgbClr val="FFFFFF"/>
                </a:solidFill>
              </a:rPr>
              <a:t> </a:t>
            </a:r>
            <a:r>
              <a:rPr lang="en-GB" altLang="de-DE" i="1" dirty="0" smtClean="0">
                <a:solidFill>
                  <a:srgbClr val="FFFFFF"/>
                </a:solidFill>
              </a:rPr>
              <a:t>VHF COM Ground Station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7365" y="1201740"/>
            <a:ext cx="5381625" cy="4423505"/>
          </a:xfrm>
        </p:spPr>
        <p:txBody>
          <a:bodyPr/>
          <a:lstStyle/>
          <a:p>
            <a:pPr eaLnBrk="1" hangingPunct="1"/>
            <a:r>
              <a:rPr lang="en-GB" altLang="de-DE" sz="1800" dirty="0"/>
              <a:t>VHF </a:t>
            </a:r>
            <a:r>
              <a:rPr lang="en-GB" altLang="de-DE" sz="1800" dirty="0" err="1"/>
              <a:t>multichannel</a:t>
            </a:r>
            <a:r>
              <a:rPr lang="en-GB" altLang="de-DE" sz="1800" dirty="0"/>
              <a:t> receiver, transmitter and transceiver for ground</a:t>
            </a:r>
            <a:br>
              <a:rPr lang="en-GB" altLang="de-DE" sz="1800" dirty="0"/>
            </a:br>
            <a:r>
              <a:rPr lang="en-GB" altLang="de-DE" sz="1800" dirty="0"/>
              <a:t>to air communication at airfields, airlines</a:t>
            </a:r>
            <a:br>
              <a:rPr lang="en-GB" altLang="de-DE" sz="1800" dirty="0"/>
            </a:br>
            <a:r>
              <a:rPr lang="en-GB" altLang="de-DE" sz="1800" dirty="0"/>
              <a:t>and control centres</a:t>
            </a:r>
          </a:p>
          <a:p>
            <a:pPr eaLnBrk="1" hangingPunct="1"/>
            <a:r>
              <a:rPr lang="en-GB" altLang="de-DE" sz="1800" dirty="0"/>
              <a:t>118-137 MHz frequency range</a:t>
            </a:r>
          </a:p>
          <a:p>
            <a:pPr eaLnBrk="1" hangingPunct="1">
              <a:buFontTx/>
              <a:buNone/>
            </a:pPr>
            <a:r>
              <a:rPr lang="en-GB" altLang="de-DE" sz="1800" dirty="0"/>
              <a:t>	(118-156 MHz optional)</a:t>
            </a:r>
          </a:p>
          <a:p>
            <a:pPr eaLnBrk="1" hangingPunct="1"/>
            <a:r>
              <a:rPr lang="en-GB" altLang="de-DE" sz="1800" dirty="0"/>
              <a:t>8.33 kHz channel spacing</a:t>
            </a:r>
          </a:p>
          <a:p>
            <a:pPr eaLnBrk="1" hangingPunct="1"/>
            <a:r>
              <a:rPr lang="en-GB" altLang="de-DE" sz="1800" dirty="0"/>
              <a:t>Simple and easy to operate</a:t>
            </a:r>
          </a:p>
          <a:p>
            <a:pPr eaLnBrk="1" hangingPunct="1"/>
            <a:r>
              <a:rPr lang="en-GB" altLang="de-DE" sz="1800" dirty="0"/>
              <a:t>Local and remote control operation</a:t>
            </a:r>
          </a:p>
          <a:p>
            <a:pPr eaLnBrk="1" hangingPunct="1"/>
            <a:r>
              <a:rPr lang="en-GB" altLang="de-DE" sz="1800" dirty="0"/>
              <a:t>Digital signal processing</a:t>
            </a:r>
          </a:p>
          <a:p>
            <a:pPr eaLnBrk="1" hangingPunct="1"/>
            <a:r>
              <a:rPr lang="en-GB" altLang="de-DE" sz="1800" dirty="0"/>
              <a:t>Built in test (BIT)</a:t>
            </a:r>
          </a:p>
          <a:p>
            <a:pPr eaLnBrk="1" hangingPunct="1"/>
            <a:r>
              <a:rPr lang="en-GB" altLang="de-DE" sz="1800" dirty="0"/>
              <a:t>Power output </a:t>
            </a:r>
            <a:r>
              <a:rPr lang="en-GB" altLang="de-DE" sz="1800" dirty="0" err="1"/>
              <a:t>rf</a:t>
            </a:r>
            <a:r>
              <a:rPr lang="en-GB" altLang="de-DE" sz="1800" dirty="0"/>
              <a:t>: 20watt</a:t>
            </a:r>
          </a:p>
          <a:p>
            <a:pPr eaLnBrk="1" hangingPunct="1"/>
            <a:r>
              <a:rPr lang="en-GB" altLang="de-DE" sz="1800" dirty="0"/>
              <a:t>Power output </a:t>
            </a:r>
            <a:r>
              <a:rPr lang="en-GB" altLang="de-DE" sz="1800" dirty="0" err="1"/>
              <a:t>rf</a:t>
            </a:r>
            <a:r>
              <a:rPr lang="en-GB" altLang="de-DE" sz="1800" dirty="0"/>
              <a:t>: 6 watt</a:t>
            </a:r>
          </a:p>
          <a:p>
            <a:pPr eaLnBrk="1" hangingPunct="1">
              <a:buNone/>
            </a:pPr>
            <a:endParaRPr lang="en-GB" altLang="de-DE" sz="18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192344" y="2168860"/>
            <a:ext cx="4696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TG560</a:t>
            </a:r>
          </a:p>
        </p:txBody>
      </p:sp>
      <p:pic>
        <p:nvPicPr>
          <p:cNvPr id="37895" name="Picture 3" descr="K:\IMAGES\_PRODUCTS\Aktuelle Produktbilder\Bilder_ATC\TG 560-(01)-(00)_h_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04" y="2384884"/>
            <a:ext cx="3600000" cy="68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0376" y="1196752"/>
            <a:ext cx="8112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5" y="1304764"/>
            <a:ext cx="966251" cy="6642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149080"/>
            <a:ext cx="3600000" cy="751506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192344" y="3933056"/>
            <a:ext cx="4696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TG660</a:t>
            </a:r>
          </a:p>
        </p:txBody>
      </p:sp>
    </p:spTree>
    <p:extLst>
      <p:ext uri="{BB962C8B-B14F-4D97-AF65-F5344CB8AC3E}">
        <p14:creationId xmlns:p14="http://schemas.microsoft.com/office/powerpoint/2010/main" val="201896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6" y="273994"/>
            <a:ext cx="8673042" cy="521323"/>
          </a:xfrm>
        </p:spPr>
        <p:txBody>
          <a:bodyPr/>
          <a:lstStyle/>
          <a:p>
            <a:pPr eaLnBrk="1" hangingPunct="1"/>
            <a:r>
              <a:rPr lang="en-GB" altLang="de-DE" b="1" dirty="0" smtClean="0">
                <a:solidFill>
                  <a:srgbClr val="FFFFFF"/>
                </a:solidFill>
              </a:rPr>
              <a:t>ATM Infrastructure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4188" y="1193802"/>
            <a:ext cx="5493940" cy="360363"/>
          </a:xfrm>
        </p:spPr>
        <p:txBody>
          <a:bodyPr/>
          <a:lstStyle/>
          <a:p>
            <a:pPr marL="0" indent="0">
              <a:buNone/>
            </a:pPr>
            <a:r>
              <a:rPr lang="en-GB" altLang="de-DE" b="1" dirty="0" smtClean="0"/>
              <a:t>Tower control consoles and 19inch racks</a:t>
            </a:r>
          </a:p>
        </p:txBody>
      </p:sp>
      <p:pic>
        <p:nvPicPr>
          <p:cNvPr id="5068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976438"/>
            <a:ext cx="44196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376772"/>
            <a:ext cx="30972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855640" y="46171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Tower Karlsruhe Baden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023992" y="5445224"/>
            <a:ext cx="446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Transmitter </a:t>
            </a:r>
            <a:r>
              <a:rPr lang="de-DE" sz="1800" dirty="0" err="1">
                <a:solidFill>
                  <a:srgbClr val="000000"/>
                </a:solidFill>
              </a:rPr>
              <a:t>and</a:t>
            </a:r>
            <a:r>
              <a:rPr lang="de-DE" sz="1800" dirty="0">
                <a:solidFill>
                  <a:srgbClr val="000000"/>
                </a:solidFill>
              </a:rPr>
              <a:t> Receiver 19 </a:t>
            </a:r>
            <a:r>
              <a:rPr lang="de-DE" sz="1800" dirty="0" err="1">
                <a:solidFill>
                  <a:srgbClr val="000000"/>
                </a:solidFill>
              </a:rPr>
              <a:t>inch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racks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721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:\Geraete\BAV6215\BAV_c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31" y="4836994"/>
            <a:ext cx="1728192" cy="13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56" y="0"/>
            <a:ext cx="8564563" cy="8388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>ADS-B OUT  </a:t>
            </a:r>
            <a:r>
              <a:rPr lang="en-GB" altLang="de-DE" i="1" dirty="0" smtClean="0">
                <a:solidFill>
                  <a:srgbClr val="FFFFFF"/>
                </a:solidFill>
              </a:rPr>
              <a:t>Solutions for Airport Ground Movement</a:t>
            </a:r>
          </a:p>
        </p:txBody>
      </p:sp>
      <p:sp>
        <p:nvSpPr>
          <p:cNvPr id="7" name="Inhaltsplatzhalter 3"/>
          <p:cNvSpPr txBox="1">
            <a:spLocks/>
          </p:cNvSpPr>
          <p:nvPr/>
        </p:nvSpPr>
        <p:spPr bwMode="auto">
          <a:xfrm>
            <a:off x="1739518" y="1196752"/>
            <a:ext cx="412322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application in the airport area can include:  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Situation awareness improvement,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Ground traffic management,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Runway incursion prevention,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Vehicle operation coordination and optimization</a:t>
            </a:r>
            <a:endParaRPr lang="de-DE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797153"/>
            <a:ext cx="1929270" cy="1337139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36060" y="4509120"/>
            <a:ext cx="7200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BAR6216</a:t>
            </a:r>
          </a:p>
        </p:txBody>
      </p:sp>
      <p:pic>
        <p:nvPicPr>
          <p:cNvPr id="11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5981" y="1844825"/>
            <a:ext cx="3942147" cy="211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60" y="4581129"/>
            <a:ext cx="1777130" cy="1144789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51684" y="4689140"/>
            <a:ext cx="7200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BAV6215</a:t>
            </a:r>
          </a:p>
        </p:txBody>
      </p:sp>
    </p:spTree>
    <p:extLst>
      <p:ext uri="{BB962C8B-B14F-4D97-AF65-F5344CB8AC3E}">
        <p14:creationId xmlns:p14="http://schemas.microsoft.com/office/powerpoint/2010/main" val="152460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7348" y="332656"/>
            <a:ext cx="8564563" cy="591433"/>
          </a:xfrm>
          <a:prstGeom prst="rect">
            <a:avLst/>
          </a:prstGeom>
        </p:spPr>
        <p:txBody>
          <a:bodyPr/>
          <a:lstStyle/>
          <a:p>
            <a:pPr defTabSz="873002"/>
            <a:r>
              <a:rPr lang="de-DE" altLang="de-DE" sz="2800" b="1" dirty="0" smtClean="0">
                <a:solidFill>
                  <a:srgbClr val="FFFFFF"/>
                </a:solidFill>
                <a:latin typeface="Arial"/>
              </a:rPr>
              <a:t>ATM </a:t>
            </a:r>
            <a:r>
              <a:rPr lang="de-DE" altLang="de-DE" sz="2800" i="1" dirty="0">
                <a:solidFill>
                  <a:srgbClr val="FFFFFF"/>
                </a:solidFill>
                <a:latin typeface="Arial"/>
              </a:rPr>
              <a:t>Ground Traffic and Flight Following</a:t>
            </a:r>
          </a:p>
          <a:p>
            <a:pPr defTabSz="873002">
              <a:defRPr/>
            </a:pPr>
            <a:r>
              <a:rPr lang="en-GB" altLang="de-DE" sz="2800" b="1" kern="0" dirty="0">
                <a:solidFill>
                  <a:srgbClr val="FFFFFF"/>
                </a:solidFill>
                <a:latin typeface="Arial"/>
              </a:rPr>
              <a:t> </a:t>
            </a:r>
            <a:endParaRPr lang="en-GB" altLang="de-DE" sz="2800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739516" y="1196754"/>
            <a:ext cx="42844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Innovative flight tracking system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Basic situational awareness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Flight following for airlines and fleet operators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b="1" dirty="0">
                <a:solidFill>
                  <a:srgbClr val="000000"/>
                </a:solidFill>
              </a:rPr>
              <a:t>3 different all-in-one solution packages 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	focused on your operational requirements, scalable on demand with optional features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9" y="4689140"/>
            <a:ext cx="2118271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9" y="4689140"/>
            <a:ext cx="861163" cy="936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667508" y="5661248"/>
            <a:ext cx="2418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flight tracking and 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fleet following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44" y="4653136"/>
            <a:ext cx="617450" cy="93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77" y="4653136"/>
            <a:ext cx="1453013" cy="9360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971764" y="5661248"/>
            <a:ext cx="2424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aerodrome air traffic situational awareness</a:t>
            </a:r>
          </a:p>
        </p:txBody>
      </p:sp>
      <p:sp>
        <p:nvSpPr>
          <p:cNvPr id="16" name="Rechteck 15"/>
          <p:cNvSpPr/>
          <p:nvPr/>
        </p:nvSpPr>
        <p:spPr>
          <a:xfrm>
            <a:off x="6312024" y="5661248"/>
            <a:ext cx="242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airport ground 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traffic control 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36" y="1196752"/>
            <a:ext cx="3160002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459596" y="1196752"/>
            <a:ext cx="2840038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</a:rPr>
              <a:t>Airbus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Airbus Helicopters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</a:rPr>
              <a:t>ATR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BELL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Helicopter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Diamond </a:t>
            </a:r>
            <a:r>
              <a:rPr lang="de-DE" sz="1800" dirty="0" err="1">
                <a:solidFill>
                  <a:srgbClr val="000000"/>
                </a:solidFill>
              </a:rPr>
              <a:t>Aircraft</a:t>
            </a: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GARMIN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Grob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  <a:latin typeface="Arial"/>
              </a:rPr>
              <a:t>Helibras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Lufthansa Systems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Pilatus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Piper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RUAG Aerospace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</a:rPr>
              <a:t>Tecnam</a:t>
            </a: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Xian </a:t>
            </a:r>
            <a:r>
              <a:rPr lang="de-DE" sz="1800" dirty="0" err="1">
                <a:solidFill>
                  <a:srgbClr val="000000"/>
                </a:solidFill>
              </a:rPr>
              <a:t>Aircraft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59996" y="944724"/>
            <a:ext cx="4131442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Bundeswehr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French Gendarmerie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Marine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Police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Hindustan </a:t>
            </a:r>
            <a:r>
              <a:rPr lang="de-DE" sz="1800" dirty="0" err="1">
                <a:solidFill>
                  <a:srgbClr val="000000"/>
                </a:solidFill>
              </a:rPr>
              <a:t>Aeronautics</a:t>
            </a:r>
            <a:r>
              <a:rPr lang="de-DE" sz="1800" dirty="0">
                <a:solidFill>
                  <a:srgbClr val="000000"/>
                </a:solidFill>
              </a:rPr>
              <a:t> Limited (HAL)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Indian Navy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Coast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Guard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  <a:latin typeface="Arial"/>
              </a:rPr>
              <a:t>Indonesian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Aerospace (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IAe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s-ES" sz="1800" dirty="0">
                <a:solidFill>
                  <a:srgbClr val="000000"/>
                </a:solidFill>
                <a:latin typeface="Arial"/>
              </a:rPr>
              <a:t>Korea Aerospace Industries (KAI)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NATO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Helicopter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Industries (NHI)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Royal New </a:t>
            </a:r>
            <a:r>
              <a:rPr lang="de-DE" altLang="de-DE" sz="1800" kern="0" dirty="0" err="1">
                <a:solidFill>
                  <a:srgbClr val="000000"/>
                </a:solidFill>
              </a:rPr>
              <a:t>Zealand</a:t>
            </a:r>
            <a:r>
              <a:rPr lang="de-DE" altLang="de-DE" sz="1800" kern="0" dirty="0">
                <a:solidFill>
                  <a:srgbClr val="000000"/>
                </a:solidFill>
              </a:rPr>
              <a:t>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South African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US </a:t>
            </a:r>
            <a:r>
              <a:rPr lang="de-DE" altLang="de-DE" sz="1800" kern="0" dirty="0" err="1">
                <a:solidFill>
                  <a:srgbClr val="000000"/>
                </a:solidFill>
              </a:rPr>
              <a:t>Navy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407368" y="24130"/>
            <a:ext cx="943258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defTabSz="873002"/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Select Becker </a:t>
            </a:r>
            <a:r>
              <a:rPr lang="en-US" sz="3600" dirty="0">
                <a:solidFill>
                  <a:srgbClr val="FFFFFF"/>
                </a:solidFill>
              </a:rPr>
              <a:t>Avionics </a:t>
            </a:r>
            <a:r>
              <a:rPr lang="en-US" sz="3600" b="1" i="1" dirty="0" smtClean="0">
                <a:solidFill>
                  <a:srgbClr val="FFFF00"/>
                </a:solidFill>
              </a:rPr>
              <a:t>Customers</a:t>
            </a:r>
            <a:endParaRPr lang="en-US" altLang="de-DE" sz="3600" b="1" i="1" kern="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3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4" name="Picture 19" descr="http://t0.gstatic.com/images?q=tbn:ANd9GcQvu5PoeXcZDoNwpKa6Nq2F1JMvUgRKAsLD_hS6Y9vwA0d5W0MuW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149080"/>
            <a:ext cx="1929297" cy="5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5" name="Picture 14" descr="http://www.bdli.de/en/images/stories/members/ruag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44924"/>
            <a:ext cx="1512168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407368" y="3072"/>
            <a:ext cx="857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defTabSz="873002"/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Select </a:t>
            </a:r>
            <a:r>
              <a:rPr lang="en-US" sz="3600" dirty="0">
                <a:solidFill>
                  <a:srgbClr val="FFFFFF"/>
                </a:solidFill>
              </a:rPr>
              <a:t>Becker Avionics </a:t>
            </a:r>
            <a:r>
              <a:rPr lang="en-US" sz="3600" b="1" i="1" dirty="0" smtClean="0">
                <a:solidFill>
                  <a:srgbClr val="FFFF00"/>
                </a:solidFill>
              </a:rPr>
              <a:t>Partners</a:t>
            </a:r>
            <a:endParaRPr lang="en-US" altLang="de-DE" sz="3600" kern="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73730" name="Picture 2" descr="http://upload.wikimedia.org/wikipedia/commons/thumb/a/a3/Grob_Aircraft_Logo.svg/597px-Grob_Aircraft_Logo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0036" y="3969060"/>
            <a:ext cx="1936216" cy="360000"/>
          </a:xfrm>
          <a:prstGeom prst="rect">
            <a:avLst/>
          </a:prstGeom>
          <a:noFill/>
        </p:spPr>
      </p:pic>
      <p:pic>
        <p:nvPicPr>
          <p:cNvPr id="73732" name="Picture 4" descr="http://images.aerokurier.de/sixcms/media.php/55/thumbnails/Pilatus_Aircraft_Logo.gif.229947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1524" y="2080024"/>
            <a:ext cx="1908212" cy="772913"/>
          </a:xfrm>
          <a:prstGeom prst="rect">
            <a:avLst/>
          </a:prstGeom>
          <a:noFill/>
        </p:spPr>
      </p:pic>
      <p:pic>
        <p:nvPicPr>
          <p:cNvPr id="12" name="Grafik 11" descr="Xai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0016" y="1124745"/>
            <a:ext cx="1152128" cy="1267341"/>
          </a:xfrm>
          <a:prstGeom prst="rect">
            <a:avLst/>
          </a:prstGeom>
        </p:spPr>
      </p:pic>
      <p:pic>
        <p:nvPicPr>
          <p:cNvPr id="14" name="Grafik 13" descr="logo-nh-industri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4032" y="4689140"/>
            <a:ext cx="1724694" cy="864096"/>
          </a:xfrm>
          <a:prstGeom prst="rect">
            <a:avLst/>
          </a:prstGeom>
        </p:spPr>
      </p:pic>
      <p:pic>
        <p:nvPicPr>
          <p:cNvPr id="15" name="Grafik 14" descr="Bell_Textron_logo_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67809" y="2456893"/>
            <a:ext cx="1343641" cy="806185"/>
          </a:xfrm>
          <a:prstGeom prst="rect">
            <a:avLst/>
          </a:prstGeom>
        </p:spPr>
      </p:pic>
      <p:pic>
        <p:nvPicPr>
          <p:cNvPr id="16" name="Grafik 15" descr="agustawestland-denies-violation-of-contract-to-file-written-response-to-defence-ministry_2011130133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9777" y="3645025"/>
            <a:ext cx="1649663" cy="647801"/>
          </a:xfrm>
          <a:prstGeom prst="rect">
            <a:avLst/>
          </a:prstGeom>
        </p:spPr>
      </p:pic>
      <p:pic>
        <p:nvPicPr>
          <p:cNvPr id="18" name="Grafik 17" descr="200px-KAI_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87788" y="4833156"/>
            <a:ext cx="1692188" cy="905320"/>
          </a:xfrm>
          <a:prstGeom prst="rect">
            <a:avLst/>
          </a:prstGeom>
        </p:spPr>
      </p:pic>
      <p:pic>
        <p:nvPicPr>
          <p:cNvPr id="19" name="Grafik 18" descr="264px-As-logo.sv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68308" y="1916833"/>
            <a:ext cx="1188132" cy="567063"/>
          </a:xfrm>
          <a:prstGeom prst="rect">
            <a:avLst/>
          </a:prstGeom>
        </p:spPr>
      </p:pic>
      <p:pic>
        <p:nvPicPr>
          <p:cNvPr id="21" name="Grafik 20" descr="DG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60297" y="2672916"/>
            <a:ext cx="1397921" cy="848370"/>
          </a:xfrm>
          <a:prstGeom prst="rect">
            <a:avLst/>
          </a:prstGeom>
        </p:spPr>
      </p:pic>
      <p:pic>
        <p:nvPicPr>
          <p:cNvPr id="22" name="Grafik 21" descr="Rajeev_institute_hal_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3532" y="5265205"/>
            <a:ext cx="1419978" cy="585031"/>
          </a:xfrm>
          <a:prstGeom prst="rect">
            <a:avLst/>
          </a:prstGeom>
        </p:spPr>
      </p:pic>
      <p:pic>
        <p:nvPicPr>
          <p:cNvPr id="23" name="Grafik 22" descr="AVIC-Logo-0512a_xian_jpg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00156" y="1448781"/>
            <a:ext cx="996702" cy="1006669"/>
          </a:xfrm>
          <a:prstGeom prst="rect">
            <a:avLst/>
          </a:prstGeom>
        </p:spPr>
      </p:pic>
      <p:pic>
        <p:nvPicPr>
          <p:cNvPr id="25" name="Grafik 24" descr="schempp_hirth_neu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80276" y="1340768"/>
            <a:ext cx="1584176" cy="291488"/>
          </a:xfrm>
          <a:prstGeom prst="rect">
            <a:avLst/>
          </a:prstGeom>
        </p:spPr>
      </p:pic>
      <p:pic>
        <p:nvPicPr>
          <p:cNvPr id="26" name="Grafik 25" descr="extra_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68308" y="4509121"/>
            <a:ext cx="1239278" cy="391513"/>
          </a:xfrm>
          <a:prstGeom prst="rect">
            <a:avLst/>
          </a:prstGeom>
        </p:spPr>
      </p:pic>
      <p:pic>
        <p:nvPicPr>
          <p:cNvPr id="27" name="Grafik 26" descr="Stemme_201x_logo_svg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724293" y="3789040"/>
            <a:ext cx="1567933" cy="206710"/>
          </a:xfrm>
          <a:prstGeom prst="rect">
            <a:avLst/>
          </a:prstGeom>
        </p:spPr>
      </p:pic>
      <p:pic>
        <p:nvPicPr>
          <p:cNvPr id="24" name="Grafik 23" descr="logo_tecnam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544272" y="5157192"/>
            <a:ext cx="1692188" cy="444830"/>
          </a:xfrm>
          <a:prstGeom prst="rect">
            <a:avLst/>
          </a:prstGeom>
        </p:spPr>
      </p:pic>
      <p:pic>
        <p:nvPicPr>
          <p:cNvPr id="29" name="Picture 13" descr="http://upload.wikimedia.org/wikipedia/en/thumb/e/e9/ATR_Logo.svg/200px-ATR_Logo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524" y="2888940"/>
            <a:ext cx="1599336" cy="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7" descr="Vollbild anzeige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1376772"/>
            <a:ext cx="971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728" y="1340769"/>
            <a:ext cx="2484276" cy="794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31814" y="-46304"/>
            <a:ext cx="857250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de-DE" sz="2700" b="1" dirty="0" smtClean="0"/>
              <a:t/>
            </a:r>
            <a:br>
              <a:rPr lang="en-US" altLang="de-DE" sz="2700" b="1" dirty="0" smtClean="0"/>
            </a:br>
            <a:r>
              <a:rPr lang="en-US" altLang="de-DE" sz="2700" b="1" dirty="0" smtClean="0"/>
              <a:t/>
            </a:r>
            <a:br>
              <a:rPr lang="en-US" altLang="de-DE" sz="2700" b="1" dirty="0" smtClean="0"/>
            </a:br>
            <a:r>
              <a:rPr lang="en-US" altLang="de-DE" sz="2700" b="1" dirty="0">
                <a:solidFill>
                  <a:srgbClr val="FFFFFF"/>
                </a:solidFill>
              </a:rPr>
              <a:t>Becker Avionics Certifications &amp; Qualifications</a:t>
            </a:r>
          </a:p>
        </p:txBody>
      </p:sp>
      <p:sp>
        <p:nvSpPr>
          <p:cNvPr id="10243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de-DE" sz="1800" dirty="0"/>
          </a:p>
          <a:p>
            <a:pPr eaLnBrk="1" hangingPunct="1"/>
            <a:r>
              <a:rPr lang="en-US" altLang="de-DE" sz="1400" b="1" dirty="0"/>
              <a:t>Becker Germany:</a:t>
            </a:r>
          </a:p>
          <a:p>
            <a:pPr lvl="1">
              <a:buFont typeface="Arial" pitchFamily="34" charset="0"/>
              <a:buChar char="•"/>
            </a:pPr>
            <a:r>
              <a:rPr lang="en-US" altLang="de-DE" sz="1400" dirty="0"/>
              <a:t>EASA Part 21: DE.21G.0075 issued by LBA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EASA Part 145: DE.145.0166 issued by LBA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12 100 20985 issued by TÜV SÜD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EN 9100:2009 : 12 100 20985 issued by TÜV SÜD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BWB: BWB-1921Y-B07/13/01: issued by </a:t>
            </a:r>
            <a:r>
              <a:rPr lang="en-US" altLang="de-DE" sz="1400" dirty="0" err="1"/>
              <a:t>BAAINBw</a:t>
            </a:r>
            <a:endParaRPr lang="en-US" altLang="de-DE" sz="14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DO/PO agreements with Airbus, Airbus Helicopters, RUAG,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Xian Aircraft Company, </a:t>
            </a:r>
            <a:r>
              <a:rPr lang="en-US" altLang="de-DE" sz="1400" dirty="0" err="1"/>
              <a:t>Aerotechnik</a:t>
            </a:r>
            <a:endParaRPr lang="en-US" altLang="de-DE" sz="1400" dirty="0"/>
          </a:p>
          <a:p>
            <a:pPr eaLnBrk="1" hangingPunct="1"/>
            <a:r>
              <a:rPr lang="en-US" altLang="de-DE" sz="1400" b="1" dirty="0"/>
              <a:t>Becker USA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C2014-01024 issued by</a:t>
            </a:r>
            <a:br>
              <a:rPr lang="en-US" altLang="de-DE" sz="1400" dirty="0"/>
            </a:br>
            <a:r>
              <a:rPr lang="en-US" altLang="de-DE" sz="1400" dirty="0"/>
              <a:t>Perry Johnson Registrars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FAR Part 145: B6NR431N issued by FAA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FAR Part 21</a:t>
            </a:r>
          </a:p>
          <a:p>
            <a:pPr eaLnBrk="1" hangingPunct="1"/>
            <a:r>
              <a:rPr lang="en-US" altLang="de-DE" sz="1400" b="1" dirty="0"/>
              <a:t>Becker Poland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912051395/2 issued by DEKRA</a:t>
            </a:r>
            <a:endParaRPr lang="en-US" altLang="de-DE" sz="1400" dirty="0">
              <a:solidFill>
                <a:srgbClr val="FF0000"/>
              </a:solidFill>
            </a:endParaRPr>
          </a:p>
          <a:p>
            <a:r>
              <a:rPr lang="en-US" altLang="de-DE" sz="1400" b="1" dirty="0"/>
              <a:t>Becker  France</a:t>
            </a:r>
          </a:p>
          <a:p>
            <a:pPr lvl="1">
              <a:buFont typeface="Arial" pitchFamily="34" charset="0"/>
              <a:buChar char="•"/>
            </a:pPr>
            <a:r>
              <a:rPr lang="en-US" altLang="de-DE" sz="1400" dirty="0"/>
              <a:t>ISO 9001; ISO 13485, IPC Member </a:t>
            </a:r>
            <a:endParaRPr lang="en-US" altLang="de-DE" sz="1400" dirty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None/>
            </a:pPr>
            <a:endParaRPr lang="en-US" altLang="de-DE" sz="16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4C19D-620F-4C54-A22F-D69D6B16D893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72" y="1086574"/>
            <a:ext cx="1781683" cy="252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38" y="2010213"/>
            <a:ext cx="1697043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90" y="3069279"/>
            <a:ext cx="1697043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41" y="3740055"/>
            <a:ext cx="1697043" cy="23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38" y="1078109"/>
            <a:ext cx="1644143" cy="232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636" y="2005981"/>
            <a:ext cx="1839873" cy="24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68" y="2902113"/>
            <a:ext cx="1858918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07" y="3705141"/>
            <a:ext cx="1922399" cy="248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EASA AP-DOA Design </a:t>
            </a:r>
            <a:r>
              <a:rPr lang="en-US" dirty="0" smtClean="0">
                <a:solidFill>
                  <a:schemeClr val="bg1"/>
                </a:solidFill>
              </a:rPr>
              <a:t>Approval Case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1847528" y="1268760"/>
          <a:ext cx="8532948" cy="464451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50518"/>
                <a:gridCol w="7282430"/>
              </a:tblGrid>
              <a:tr h="388136">
                <a:tc>
                  <a:txBody>
                    <a:bodyPr/>
                    <a:lstStyle/>
                    <a:p>
                      <a:r>
                        <a:rPr lang="de-DE" dirty="0" smtClean="0"/>
                        <a:t>ETSO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Scope</a:t>
                      </a:r>
                      <a:endParaRPr lang="de-DE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C139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Audio </a:t>
                      </a:r>
                      <a:r>
                        <a:rPr lang="de-DE" sz="1050" dirty="0" err="1" smtClean="0"/>
                        <a:t>Selector</a:t>
                      </a:r>
                      <a:r>
                        <a:rPr lang="de-DE" sz="1050" dirty="0" smtClean="0"/>
                        <a:t> Panels </a:t>
                      </a:r>
                      <a:r>
                        <a:rPr lang="de-DE" sz="1050" dirty="0" err="1" smtClean="0"/>
                        <a:t>and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Amplifiers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C74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ATC Transponder</a:t>
                      </a:r>
                      <a:r>
                        <a:rPr lang="de-DE" sz="1050" baseline="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C88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Automatic </a:t>
                      </a:r>
                      <a:r>
                        <a:rPr lang="de-DE" sz="1050" dirty="0" err="1" smtClean="0"/>
                        <a:t>Pressure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Altitude</a:t>
                      </a:r>
                      <a:r>
                        <a:rPr lang="de-DE" sz="1050" dirty="0" smtClean="0"/>
                        <a:t> Reporting Code Generation Equipment</a:t>
                      </a:r>
                      <a:endParaRPr lang="de-DE" sz="1050" dirty="0"/>
                    </a:p>
                  </a:txBody>
                  <a:tcPr/>
                </a:tc>
              </a:tr>
              <a:tr h="30749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C112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Air Traffic </a:t>
                      </a:r>
                      <a:r>
                        <a:rPr lang="de-DE" sz="1050" dirty="0" err="1" smtClean="0"/>
                        <a:t>Control</a:t>
                      </a:r>
                      <a:r>
                        <a:rPr lang="de-DE" sz="1050" dirty="0" smtClean="0"/>
                        <a:t> Radar </a:t>
                      </a:r>
                      <a:r>
                        <a:rPr lang="de-DE" sz="1050" dirty="0" err="1" smtClean="0"/>
                        <a:t>Beacon</a:t>
                      </a:r>
                      <a:r>
                        <a:rPr lang="de-DE" sz="1050" dirty="0" smtClean="0"/>
                        <a:t> System / Mode Select </a:t>
                      </a:r>
                      <a:r>
                        <a:rPr lang="de-DE" sz="1050" dirty="0" err="1" smtClean="0"/>
                        <a:t>Airborne</a:t>
                      </a:r>
                      <a:r>
                        <a:rPr lang="de-DE" sz="1050" baseline="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C113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Multipurpose</a:t>
                      </a:r>
                      <a:r>
                        <a:rPr lang="de-DE" sz="1050" baseline="0" dirty="0" smtClean="0"/>
                        <a:t> Electronic Displays</a:t>
                      </a:r>
                      <a:endParaRPr lang="de-DE" sz="1050" dirty="0"/>
                    </a:p>
                  </a:txBody>
                  <a:tcPr/>
                </a:tc>
              </a:tr>
              <a:tr h="439276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C166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Extended </a:t>
                      </a:r>
                      <a:r>
                        <a:rPr lang="de-DE" sz="1050" dirty="0" err="1" smtClean="0"/>
                        <a:t>Squitter</a:t>
                      </a:r>
                      <a:r>
                        <a:rPr lang="de-DE" sz="1050" dirty="0" smtClean="0"/>
                        <a:t> Automatic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Dependent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r>
                        <a:rPr lang="de-DE" sz="1050" baseline="0" dirty="0" smtClean="0"/>
                        <a:t>-Broadcast (ADS-B) </a:t>
                      </a:r>
                      <a:r>
                        <a:rPr lang="de-DE" sz="1050" baseline="0" dirty="0" err="1" smtClean="0"/>
                        <a:t>and</a:t>
                      </a:r>
                      <a:r>
                        <a:rPr lang="de-DE" sz="1050" baseline="0" dirty="0" smtClean="0"/>
                        <a:t> Traffic Information Services (TIS-B) Equipment 1090MHz</a:t>
                      </a:r>
                      <a:endParaRPr lang="de-DE" sz="1050" dirty="0"/>
                    </a:p>
                  </a:txBody>
                  <a:tcPr/>
                </a:tc>
              </a:tr>
              <a:tr h="30749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C195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Avionics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Supporting</a:t>
                      </a:r>
                      <a:r>
                        <a:rPr lang="de-DE" sz="1050" baseline="0" dirty="0" smtClean="0"/>
                        <a:t> Automatic </a:t>
                      </a:r>
                      <a:r>
                        <a:rPr lang="de-DE" sz="1050" baseline="0" dirty="0" err="1" smtClean="0"/>
                        <a:t>Dependent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r>
                        <a:rPr lang="de-DE" sz="1050" baseline="0" dirty="0" smtClean="0"/>
                        <a:t>-Broadcast </a:t>
                      </a:r>
                      <a:r>
                        <a:rPr lang="de-DE" sz="1050" baseline="0" dirty="0" err="1" smtClean="0"/>
                        <a:t>Aircraft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2C34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ILS </a:t>
                      </a:r>
                      <a:r>
                        <a:rPr lang="de-DE" sz="1050" dirty="0" err="1" smtClean="0"/>
                        <a:t>Glide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Slope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baseline="0" dirty="0" smtClean="0"/>
                        <a:t> Equipment 108-112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2C35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Radio Marker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ILS </a:t>
                      </a:r>
                      <a:r>
                        <a:rPr lang="de-DE" sz="1050" dirty="0" err="1" smtClean="0"/>
                        <a:t>Localizer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 108-112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2C40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VOR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 108-117,95MHz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2C41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Automatic </a:t>
                      </a:r>
                      <a:r>
                        <a:rPr lang="de-DE" sz="1050" dirty="0" err="1" smtClean="0"/>
                        <a:t>Direction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Finding</a:t>
                      </a:r>
                      <a:r>
                        <a:rPr lang="de-DE" sz="1050" dirty="0" smtClean="0"/>
                        <a:t> (ADF)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2C66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Distance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Measuring</a:t>
                      </a:r>
                      <a:r>
                        <a:rPr lang="de-DE" sz="1050" baseline="0" dirty="0" smtClean="0"/>
                        <a:t> Equipment (DME) 960-1215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2C91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Emergency Locator Transmitter (ELT)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2C169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VHF Radio Communication </a:t>
                      </a:r>
                      <a:r>
                        <a:rPr lang="de-DE" sz="1050" dirty="0" err="1" smtClean="0"/>
                        <a:t>Transmitting</a:t>
                      </a:r>
                      <a:r>
                        <a:rPr lang="de-DE" sz="1050" dirty="0" smtClean="0"/>
                        <a:t> Equipment 117,975-137 MHz</a:t>
                      </a:r>
                      <a:endParaRPr lang="de-DE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4B4B06-80AC-4BB5-AA6C-E2216A714FC6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HISTORY FLUGFU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302127"/>
            <a:ext cx="8964996" cy="48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4000" y="-108000"/>
            <a:ext cx="8572500" cy="857250"/>
          </a:xfrm>
        </p:spPr>
        <p:txBody>
          <a:bodyPr/>
          <a:lstStyle/>
          <a:p>
            <a:r>
              <a:rPr lang="de-DE" dirty="0" smtClean="0">
                <a:solidFill>
                  <a:srgbClr val="FFFFFF"/>
                </a:solidFill>
              </a:rPr>
              <a:t>Radio &amp; Avionics Solutions Provider for 50+ Years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7408" y="1071563"/>
            <a:ext cx="11043592" cy="4786312"/>
          </a:xfrm>
        </p:spPr>
        <p:txBody>
          <a:bodyPr/>
          <a:lstStyle/>
          <a:p>
            <a:pPr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          Max-Egon Becker founded Becker </a:t>
            </a:r>
            <a:r>
              <a:rPr lang="de-DE" dirty="0">
                <a:solidFill>
                  <a:schemeClr val="bg1"/>
                </a:solidFill>
              </a:rPr>
              <a:t>Flugfunkwerk </a:t>
            </a:r>
            <a:r>
              <a:rPr lang="de-DE" dirty="0" smtClean="0">
                <a:solidFill>
                  <a:schemeClr val="bg1"/>
                </a:solidFill>
              </a:rPr>
              <a:t>GmbH in 1956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668BD3-0183-4C88-8771-3ED2FA94961E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Company </a:t>
            </a:r>
            <a:r>
              <a:rPr lang="en-GB" dirty="0"/>
              <a:t>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7907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75" y="1131880"/>
            <a:ext cx="1100119" cy="1353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Becker Avionics 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7" name="Inhaltsplatzhalter 7"/>
          <p:cNvSpPr>
            <a:spLocks noGrp="1"/>
          </p:cNvSpPr>
          <p:nvPr>
            <p:ph idx="1"/>
          </p:nvPr>
        </p:nvSpPr>
        <p:spPr>
          <a:xfrm>
            <a:off x="846033" y="1651189"/>
            <a:ext cx="2967447" cy="2154436"/>
          </a:xfr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None/>
            </a:pPr>
            <a:endParaRPr lang="en-US" kern="1200" dirty="0">
              <a:solidFill>
                <a:srgbClr val="0066FF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solidFill>
                  <a:srgbClr val="0066FF"/>
                </a:solidFill>
                <a:latin typeface="Arial" charset="0"/>
              </a:rPr>
              <a:t>R&amp;D Capabilities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Organization and Skills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Technologies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Tools and Processes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Intellectual </a:t>
            </a:r>
            <a:r>
              <a:rPr lang="en-US" kern="1200" dirty="0" smtClean="0">
                <a:latin typeface="Arial" charset="0"/>
              </a:rPr>
              <a:t>Properties</a:t>
            </a:r>
            <a:endParaRPr lang="en-US" kern="1200" dirty="0" smtClean="0">
              <a:solidFill>
                <a:srgbClr val="0066FF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kern="1200" dirty="0">
              <a:latin typeface="Arial" charset="0"/>
            </a:endParaRPr>
          </a:p>
        </p:txBody>
      </p:sp>
      <p:sp>
        <p:nvSpPr>
          <p:cNvPr id="8" name="Inhaltsplatzhalter 7"/>
          <p:cNvSpPr txBox="1">
            <a:spLocks/>
          </p:cNvSpPr>
          <p:nvPr/>
        </p:nvSpPr>
        <p:spPr bwMode="auto">
          <a:xfrm>
            <a:off x="7956207" y="4359623"/>
            <a:ext cx="3384376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57137" indent="-357137" defTabSz="469833" eaLnBrk="1" hangingPunct="1">
              <a:buClr>
                <a:srgbClr val="3399FF"/>
              </a:buClr>
              <a:buSzPct val="100000"/>
              <a:buFont typeface="Arial" charset="0"/>
              <a:buNone/>
              <a:defRPr>
                <a:solidFill>
                  <a:srgbClr val="0066FF"/>
                </a:solidFill>
              </a:defRPr>
            </a:lvl1pPr>
            <a:lvl2pPr marL="630149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>
                <a:latin typeface="+mn-lt"/>
              </a:defRPr>
            </a:lvl2pPr>
            <a:lvl3pPr marL="993635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Symbol" pitchFamily="18" charset="2"/>
              <a:buChar char="-"/>
              <a:defRPr sz="1600">
                <a:latin typeface="+mn-lt"/>
              </a:defRPr>
            </a:lvl3pPr>
            <a:lvl4pPr marL="1338074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Symbol" pitchFamily="18" charset="2"/>
              <a:buChar char="-"/>
              <a:defRPr sz="1400">
                <a:latin typeface="+mn-lt"/>
              </a:defRPr>
            </a:lvl4pPr>
            <a:lvl5pPr marL="1523785" indent="-174601" defTabSz="469833" eaLnBrk="1" hangingPunct="1">
              <a:spcBef>
                <a:spcPct val="20000"/>
              </a:spcBef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5pPr>
            <a:lvl6pPr marL="1980920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6pPr>
            <a:lvl7pPr marL="2438056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7pPr>
            <a:lvl8pPr marL="2895191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8pPr>
            <a:lvl9pPr marL="3352326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Maintenance Capabilities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Maintenance Organization</a:t>
            </a:r>
          </a:p>
          <a:p>
            <a:pPr algn="ctr"/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7780B-CEAA-4D72-BCD0-75607842EC8B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295800" y="3176972"/>
            <a:ext cx="3178087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66FF"/>
                </a:solidFill>
              </a:rPr>
              <a:t>Production Capabilities</a:t>
            </a:r>
          </a:p>
          <a:p>
            <a:pPr algn="ctr"/>
            <a:r>
              <a:rPr lang="en-US" dirty="0"/>
              <a:t>Organization and Skills</a:t>
            </a:r>
          </a:p>
          <a:p>
            <a:pPr algn="ctr"/>
            <a:r>
              <a:rPr lang="en-US" dirty="0"/>
              <a:t>Technologies</a:t>
            </a:r>
          </a:p>
          <a:p>
            <a:pPr algn="ctr"/>
            <a:r>
              <a:rPr lang="en-US" dirty="0"/>
              <a:t>Tools and Processes</a:t>
            </a:r>
          </a:p>
          <a:p>
            <a:pPr algn="ctr"/>
            <a:endParaRPr lang="en-US" dirty="0" smtClean="0"/>
          </a:p>
        </p:txBody>
      </p:sp>
      <p:pic>
        <p:nvPicPr>
          <p:cNvPr id="11" name="Grafik 8" descr="MR510-00-(120)_t_20-front antenna rais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1148219"/>
            <a:ext cx="406785" cy="12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K:\IMAGES\_PRODUCTS\Aktuelle Produktbilder\Bilder_ATC\TG 560-(01)-(00)_h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14957" y="2435290"/>
            <a:ext cx="1590292" cy="30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 descr="20151001_135003_zug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0313" y="1186537"/>
            <a:ext cx="932492" cy="969595"/>
          </a:xfrm>
          <a:prstGeom prst="roundRect">
            <a:avLst>
              <a:gd name="adj" fmla="val 8594"/>
            </a:avLst>
          </a:prstGeom>
          <a:solidFill>
            <a:schemeClr val="tx1">
              <a:lumMod val="65000"/>
              <a:lumOff val="35000"/>
              <a:alpha val="0"/>
            </a:schemeClr>
          </a:solidFill>
          <a:ln>
            <a:noFill/>
          </a:ln>
          <a:effectLst/>
        </p:spPr>
      </p:pic>
      <p:pic>
        <p:nvPicPr>
          <p:cNvPr id="15" name="Picture 6" descr="RueckA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492" y="2507079"/>
            <a:ext cx="562985" cy="67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RueckNAV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988" y="1454817"/>
            <a:ext cx="867969" cy="10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RMU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89" y="772229"/>
            <a:ext cx="1279190" cy="4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T:\IMAGES\_PRODUCTS\Aktuelle Produktbilder\Bilder_Compact Line\AR6201\AR6201-(002)_hd_0_beleuchtet_8,33_neu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48631" y="2844231"/>
            <a:ext cx="864096" cy="861063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39" y="2344601"/>
            <a:ext cx="1498299" cy="19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1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25" y="1321800"/>
            <a:ext cx="946282" cy="1122608"/>
          </a:xfrm>
          <a:prstGeom prst="rect">
            <a:avLst/>
          </a:prstGeom>
        </p:spPr>
      </p:pic>
      <p:pic>
        <p:nvPicPr>
          <p:cNvPr id="25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25" y="1337519"/>
            <a:ext cx="1120397" cy="748647"/>
          </a:xfrm>
          <a:prstGeom prst="rect">
            <a:avLst/>
          </a:prstGeom>
        </p:spPr>
      </p:pic>
      <p:sp>
        <p:nvSpPr>
          <p:cNvPr id="24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R&amp;D Organization &amp; Full Time Employee Staff</a:t>
            </a:r>
            <a:endParaRPr lang="de-DE" dirty="0"/>
          </a:p>
        </p:txBody>
      </p:sp>
      <p:graphicFrame>
        <p:nvGraphicFramePr>
          <p:cNvPr id="8" name="Diagramm 7"/>
          <p:cNvGraphicFramePr/>
          <p:nvPr/>
        </p:nvGraphicFramePr>
        <p:xfrm>
          <a:off x="1919536" y="908720"/>
          <a:ext cx="80648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2711625" y="306896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14 FTE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411925" y="1844824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33 FTE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519937" y="4473116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 FTE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771965" y="5697252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FTE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992" y="980729"/>
            <a:ext cx="537592" cy="31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5681" y="2096852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2305" y="2060848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1" y="3573016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9"/>
          <p:cNvGrpSpPr/>
          <p:nvPr/>
        </p:nvGrpSpPr>
        <p:grpSpPr>
          <a:xfrm>
            <a:off x="4871864" y="5301208"/>
            <a:ext cx="2160240" cy="925230"/>
            <a:chOff x="280568" y="1080103"/>
            <a:chExt cx="1671100" cy="1473910"/>
          </a:xfrm>
        </p:grpSpPr>
        <p:sp>
          <p:nvSpPr>
            <p:cNvPr id="21" name="Abgerundetes Rechteck 20"/>
            <p:cNvSpPr/>
            <p:nvPr/>
          </p:nvSpPr>
          <p:spPr>
            <a:xfrm>
              <a:off x="280568" y="1080103"/>
              <a:ext cx="1671100" cy="14739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2" name="Abgerundetes Rechteck 4"/>
            <p:cNvSpPr/>
            <p:nvPr/>
          </p:nvSpPr>
          <p:spPr>
            <a:xfrm>
              <a:off x="323737" y="1123272"/>
              <a:ext cx="1584762" cy="13875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900" dirty="0"/>
                <a:t>EASA / Customer</a:t>
              </a:r>
              <a:endParaRPr lang="de-DE" sz="1500" dirty="0"/>
            </a:p>
          </p:txBody>
        </p:sp>
      </p:grpSp>
      <p:sp>
        <p:nvSpPr>
          <p:cNvPr id="23" name="Pfeil nach links 22"/>
          <p:cNvSpPr/>
          <p:nvPr/>
        </p:nvSpPr>
        <p:spPr>
          <a:xfrm rot="16152636">
            <a:off x="5673363" y="5009464"/>
            <a:ext cx="482304" cy="35049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Textfeld 15"/>
          <p:cNvSpPr txBox="1"/>
          <p:nvPr/>
        </p:nvSpPr>
        <p:spPr>
          <a:xfrm>
            <a:off x="8076221" y="2852936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FTE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8040216" y="4185084"/>
            <a:ext cx="2268252" cy="144016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chemeClr val="tx1"/>
                </a:solidFill>
              </a:rPr>
              <a:t>Product</a:t>
            </a:r>
            <a:r>
              <a:rPr lang="de-DE" dirty="0">
                <a:solidFill>
                  <a:schemeClr val="tx1"/>
                </a:solidFill>
              </a:rPr>
              <a:t> Line </a:t>
            </a:r>
            <a:r>
              <a:rPr lang="de-DE" dirty="0" err="1">
                <a:solidFill>
                  <a:schemeClr val="tx1"/>
                </a:solidFill>
              </a:rPr>
              <a:t>Mgmt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6401" y="436510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9336361" y="52652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 FTE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67509" y="4509121"/>
            <a:ext cx="332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tabLst>
                <a:tab pos="432000" algn="l"/>
              </a:tabLst>
            </a:pPr>
            <a:r>
              <a:rPr lang="de-DE" sz="1200" dirty="0"/>
              <a:t>ICS	</a:t>
            </a:r>
            <a:r>
              <a:rPr lang="de-DE" sz="1200" dirty="0" err="1"/>
              <a:t>Intercommunication</a:t>
            </a:r>
            <a:r>
              <a:rPr lang="de-DE" sz="1200" dirty="0"/>
              <a:t> Systems</a:t>
            </a:r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SAR	</a:t>
            </a:r>
            <a:r>
              <a:rPr lang="de-DE" sz="1200" dirty="0" err="1"/>
              <a:t>Search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Rescue</a:t>
            </a:r>
            <a:endParaRPr lang="de-DE" sz="1200" dirty="0"/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CNS 	Communication Navigation </a:t>
            </a:r>
            <a:r>
              <a:rPr lang="de-DE" sz="1200" dirty="0" err="1"/>
              <a:t>Surveillance</a:t>
            </a:r>
            <a:endParaRPr lang="de-DE" sz="1200" dirty="0"/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ATM	Air Traffic Management</a:t>
            </a:r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A88E67-E4AC-4B3F-AC1E-B10D92A82308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B0284-88EB-4BA3-89D6-9E249167DB2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29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h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8149" y="6103123"/>
            <a:ext cx="995483" cy="626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</p:nvPr>
        </p:nvGraphicFramePr>
        <p:xfrm>
          <a:off x="1809750" y="1071563"/>
          <a:ext cx="8858250" cy="5201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83361-795D-4D30-AEB7-566831483DB7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79" y="4482404"/>
            <a:ext cx="894530" cy="625708"/>
          </a:xfrm>
          <a:prstGeom prst="rect">
            <a:avLst/>
          </a:prstGeom>
        </p:spPr>
      </p:pic>
      <p:pic>
        <p:nvPicPr>
          <p:cNvPr id="1031" name="Picture 7" descr="Bildergebnis für embedded softwa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2910" y="2924945"/>
            <a:ext cx="1027526" cy="952557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17421" y="5021047"/>
            <a:ext cx="1320300" cy="9501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1771" y="4530067"/>
            <a:ext cx="793963" cy="97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5720" y="5503006"/>
            <a:ext cx="1351350" cy="72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982" y="1676725"/>
            <a:ext cx="1137386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43572" y="3046426"/>
            <a:ext cx="1265194" cy="7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www.grc.nasa.gov/www/k-12/UEET/StudentSite/images/cockpit/cockpit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53498" y="1146078"/>
            <a:ext cx="1904470" cy="1061294"/>
          </a:xfrm>
          <a:prstGeom prst="rect">
            <a:avLst/>
          </a:prstGeom>
          <a:noFill/>
        </p:spPr>
      </p:pic>
      <p:pic>
        <p:nvPicPr>
          <p:cNvPr id="28" name="Grafik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5000"/>
                    </a14:imgEffect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63" y="850042"/>
            <a:ext cx="1082619" cy="723404"/>
          </a:xfrm>
          <a:prstGeom prst="rect">
            <a:avLst/>
          </a:prstGeom>
        </p:spPr>
      </p:pic>
      <p:sp>
        <p:nvSpPr>
          <p:cNvPr id="18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R&amp;D Intellectual Properties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/>
        </p:nvGraphicFramePr>
        <p:xfrm>
          <a:off x="1847528" y="1160748"/>
          <a:ext cx="8532948" cy="49086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3821"/>
                <a:gridCol w="801052"/>
                <a:gridCol w="1079679"/>
                <a:gridCol w="5398396"/>
              </a:tblGrid>
              <a:tr h="19687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Veröffentlichungs-Nummer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 smtClean="0"/>
                        <a:t>Offenlegung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Art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Titel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DE000010120370A1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07.11.2002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[DE] Verfahren und Anordnung zur Zustellung von luftfahrtrelevanten Daten an Datenbanken [EN] Method for feeding aeronautical data to data bank of aircraft navigational equipment, involves passing data ...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EP000001313048A3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21.05.2003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Verfahren und Anordnung zur Zustellung von luftfahrtrelevanten Daten an Datenbanken [EN] </a:t>
                      </a:r>
                      <a:r>
                        <a:rPr lang="de-DE" sz="1000" u="none" strike="noStrike" dirty="0" err="1"/>
                        <a:t>Method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and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device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delivering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aviation</a:t>
                      </a:r>
                      <a:r>
                        <a:rPr lang="de-DE" sz="1000" u="none" strike="noStrike" dirty="0"/>
                        <a:t> relevant </a:t>
                      </a:r>
                      <a:r>
                        <a:rPr lang="de-DE" sz="1000" u="none" strike="noStrike" dirty="0" err="1"/>
                        <a:t>data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to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databases</a:t>
                      </a:r>
                      <a:r>
                        <a:rPr lang="de-DE" sz="1000" u="none" strike="noStrike" dirty="0"/>
                        <a:t> [FR] </a:t>
                      </a:r>
                      <a:r>
                        <a:rPr lang="de-DE" sz="1000" u="none" strike="noStrike" dirty="0" err="1"/>
                        <a:t>Méthode</a:t>
                      </a:r>
                      <a:r>
                        <a:rPr lang="de-DE" sz="1000" u="none" strike="noStrike" dirty="0"/>
                        <a:t> et </a:t>
                      </a:r>
                      <a:r>
                        <a:rPr lang="de-DE" sz="1000" u="none" strike="noStrike" dirty="0" err="1"/>
                        <a:t>dispositif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pour</a:t>
                      </a:r>
                      <a:r>
                        <a:rPr lang="de-DE" sz="1000" u="none" strike="noStrike" dirty="0"/>
                        <a:t> la </a:t>
                      </a:r>
                      <a:r>
                        <a:rPr lang="de-DE" sz="1000" u="none" strike="noStrike" dirty="0" err="1"/>
                        <a:t>délivrance</a:t>
                      </a:r>
                      <a:r>
                        <a:rPr lang="de-DE" sz="1000" u="none" strike="noStrike" dirty="0"/>
                        <a:t> ...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DE202010006707U1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04.11.2010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Gebrauchsmuster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Bedieneinrichtung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7169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CN000102971970A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27.04.2011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Patent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[EN] Communications system for an aircraft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994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CA000002798107A1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/>
                        <a:t>10.11.2011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[EN] COMMUNICATIONS SYSTEM FOR AN AIRCRAFT [FR] SYSTEME DE COMMUNICATION POUR AERONEF</a:t>
                      </a:r>
                      <a:endParaRPr lang="fr-F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5648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DE102010019394A1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10.11.2011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Kommunikationssystem für eine Luftfahrzeug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US020110277582A1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17.11.2011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</a:t>
                      </a:r>
                      <a:r>
                        <a:rPr lang="de-DE" sz="1000" u="none" strike="noStrike" dirty="0" err="1"/>
                        <a:t>Control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panel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7169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KR102013056234A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02.11.2012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KR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COMMUNICATIONS SYSTEM FOR AN AIRCRAFT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US020130095763A1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26.12.2012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COMMUNICATIONS SYSTEM FOR AN AIRCRAFT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DE102011112124A1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07.03.2013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/>
                        <a:t>[DE] </a:t>
                      </a:r>
                      <a:r>
                        <a:rPr lang="en-US" sz="1000" u="none" strike="noStrike" dirty="0" err="1"/>
                        <a:t>Durchführvorrichtung</a:t>
                      </a:r>
                      <a:r>
                        <a:rPr lang="en-US" sz="1000" u="none" strike="noStrike" dirty="0"/>
                        <a:t> [EN] Device for operating thickened portion having activation line for activating emergency radio, has passage orifice that is opened into first and second opening portions ...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97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EP000002567471A1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13.03.2013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KOMMUNIKATIONSSYSTEM FÜR EIN LUFTFAHRZEUG [EN] COMMUNICATION SYSTEM FOR AN AIRCRAFT [FR] SYSTÈME DE COMMUNICATION POUR UN AÉRONEF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DE102012013932A1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16.01.2014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Patent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Empfangsgerät für ein Luftfahrzeug [EN] </a:t>
                      </a:r>
                      <a:r>
                        <a:rPr lang="de-DE" sz="1000" u="none" strike="noStrike" dirty="0" err="1"/>
                        <a:t>Receiving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device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aircraft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receiving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of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electromagnetic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signals</a:t>
                      </a:r>
                      <a:r>
                        <a:rPr lang="de-DE" sz="1000" u="none" strike="noStrike" dirty="0"/>
                        <a:t>, </a:t>
                      </a:r>
                      <a:r>
                        <a:rPr lang="de-DE" sz="1000" u="none" strike="noStrike" dirty="0" err="1"/>
                        <a:t>has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compass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targeting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electromagnetic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signals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emitting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beacons</a:t>
                      </a:r>
                      <a:r>
                        <a:rPr lang="de-DE" sz="1000" u="none" strike="noStrike" dirty="0"/>
                        <a:t>, ...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7392144" y="2456892"/>
          <a:ext cx="2610036" cy="22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D868F2-5E4F-4513-B08B-6A889BCDA92A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/>
          <p:nvPr/>
        </p:nvGraphicFramePr>
        <p:xfrm>
          <a:off x="3864132" y="3022693"/>
          <a:ext cx="6803869" cy="246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Production</a:t>
            </a:r>
            <a:r>
              <a:rPr lang="de-DE" dirty="0" smtClean="0">
                <a:solidFill>
                  <a:schemeClr val="bg1"/>
                </a:solidFill>
              </a:rPr>
              <a:t> Value Stream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D2F580-1C3C-497A-80FA-443FB5DB485B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40" name="Gruppieren 39"/>
          <p:cNvGrpSpPr/>
          <p:nvPr/>
        </p:nvGrpSpPr>
        <p:grpSpPr>
          <a:xfrm>
            <a:off x="1703512" y="857250"/>
            <a:ext cx="8748464" cy="2592288"/>
            <a:chOff x="179512" y="1052736"/>
            <a:chExt cx="8748464" cy="2592288"/>
          </a:xfrm>
        </p:grpSpPr>
        <p:graphicFrame>
          <p:nvGraphicFramePr>
            <p:cNvPr id="16" name="Diagramm 15"/>
            <p:cNvGraphicFramePr/>
            <p:nvPr/>
          </p:nvGraphicFramePr>
          <p:xfrm>
            <a:off x="179512" y="1052736"/>
            <a:ext cx="8748464" cy="25922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39" name="Gruppieren 38"/>
            <p:cNvGrpSpPr/>
            <p:nvPr/>
          </p:nvGrpSpPr>
          <p:grpSpPr>
            <a:xfrm>
              <a:off x="251520" y="1592796"/>
              <a:ext cx="8322969" cy="1923310"/>
              <a:chOff x="215516" y="2456892"/>
              <a:chExt cx="8322969" cy="1923310"/>
            </a:xfrm>
          </p:grpSpPr>
          <p:sp>
            <p:nvSpPr>
              <p:cNvPr id="17" name="Textfeld 16"/>
              <p:cNvSpPr txBox="1"/>
              <p:nvPr/>
            </p:nvSpPr>
            <p:spPr>
              <a:xfrm>
                <a:off x="6408204" y="3610761"/>
                <a:ext cx="990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Temperature</a:t>
                </a:r>
                <a:endParaRPr lang="de-DE" sz="1100" dirty="0"/>
              </a:p>
              <a:p>
                <a:r>
                  <a:rPr lang="de-DE" sz="1100" dirty="0"/>
                  <a:t>Vibration</a:t>
                </a:r>
              </a:p>
              <a:p>
                <a:r>
                  <a:rPr lang="de-DE" sz="1100" dirty="0" err="1"/>
                  <a:t>Functional</a:t>
                </a:r>
                <a:endParaRPr lang="de-DE" sz="1100" dirty="0"/>
              </a:p>
              <a:p>
                <a:r>
                  <a:rPr lang="de-DE" sz="1100" dirty="0" err="1"/>
                  <a:t>Env.Stress</a:t>
                </a:r>
                <a:endParaRPr lang="de-DE" sz="1100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7560332" y="3615407"/>
                <a:ext cx="9781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Packaging</a:t>
                </a:r>
                <a:r>
                  <a:rPr lang="de-DE" sz="1100" dirty="0"/>
                  <a:t> &amp;</a:t>
                </a:r>
              </a:p>
              <a:p>
                <a:r>
                  <a:rPr lang="de-DE" sz="1100" dirty="0" err="1"/>
                  <a:t>Shipping</a:t>
                </a:r>
                <a:endParaRPr lang="de-DE" sz="110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959932" y="3615407"/>
                <a:ext cx="103265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Mechanical</a:t>
                </a:r>
                <a:r>
                  <a:rPr lang="de-DE" sz="1100" dirty="0"/>
                  <a:t> &amp;</a:t>
                </a:r>
              </a:p>
              <a:p>
                <a:r>
                  <a:rPr lang="de-DE" sz="1100" dirty="0"/>
                  <a:t>Electronics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2759411" y="3609020"/>
                <a:ext cx="112723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/>
                  <a:t>PCB </a:t>
                </a:r>
                <a:r>
                  <a:rPr lang="de-DE" sz="1100" dirty="0" err="1"/>
                  <a:t>Assembly</a:t>
                </a:r>
                <a:endParaRPr lang="de-DE" sz="1100" dirty="0"/>
              </a:p>
              <a:p>
                <a:r>
                  <a:rPr lang="de-DE" sz="1100" dirty="0" err="1"/>
                  <a:t>Soldering</a:t>
                </a:r>
                <a:endParaRPr lang="de-DE" sz="1100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337530" y="3610761"/>
                <a:ext cx="137088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Production</a:t>
                </a:r>
                <a:r>
                  <a:rPr lang="de-DE" sz="1100" dirty="0"/>
                  <a:t> </a:t>
                </a:r>
                <a:r>
                  <a:rPr lang="de-DE" sz="1100" dirty="0" err="1"/>
                  <a:t>Planing</a:t>
                </a:r>
                <a:endParaRPr lang="de-DE" sz="1100" dirty="0"/>
              </a:p>
              <a:p>
                <a:r>
                  <a:rPr lang="de-DE" sz="1100" dirty="0" err="1"/>
                  <a:t>Procurement</a:t>
                </a:r>
                <a:endParaRPr lang="de-DE" sz="1100" dirty="0"/>
              </a:p>
              <a:p>
                <a:r>
                  <a:rPr lang="de-DE" sz="1100" dirty="0" err="1"/>
                  <a:t>Commissioning</a:t>
                </a:r>
                <a:endParaRPr lang="de-DE" sz="1100" dirty="0"/>
              </a:p>
              <a:p>
                <a:endParaRPr lang="de-DE" sz="1100" dirty="0"/>
              </a:p>
            </p:txBody>
          </p:sp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75657" y="2456892"/>
                <a:ext cx="396044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719572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15516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95936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220072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72200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524328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4463988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5688124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6840252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7992380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951820" y="2456892"/>
                <a:ext cx="432427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871700" y="2456892"/>
                <a:ext cx="432427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8571"/>
              <a:stretch>
                <a:fillRect/>
              </a:stretch>
            </p:blipFill>
            <p:spPr bwMode="auto">
              <a:xfrm>
                <a:off x="2303748" y="2456892"/>
                <a:ext cx="360040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Textfeld 43"/>
            <p:cNvSpPr txBox="1"/>
            <p:nvPr/>
          </p:nvSpPr>
          <p:spPr>
            <a:xfrm>
              <a:off x="5220072" y="2744924"/>
              <a:ext cx="64953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RF</a:t>
              </a:r>
            </a:p>
            <a:p>
              <a:r>
                <a:rPr lang="de-DE" sz="1100" dirty="0"/>
                <a:t>Audio</a:t>
              </a:r>
            </a:p>
            <a:p>
              <a:r>
                <a:rPr lang="de-DE" sz="1100" dirty="0"/>
                <a:t>Display</a:t>
              </a: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1775519" y="4708089"/>
            <a:ext cx="2448272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800" dirty="0"/>
              <a:t>BAG</a:t>
            </a:r>
          </a:p>
          <a:p>
            <a:endParaRPr lang="de-DE" sz="1200" dirty="0"/>
          </a:p>
          <a:p>
            <a:r>
              <a:rPr lang="de-DE" sz="1200" dirty="0"/>
              <a:t>Batch Size: 1-400</a:t>
            </a:r>
          </a:p>
          <a:p>
            <a:r>
              <a:rPr lang="de-DE" sz="1200" dirty="0"/>
              <a:t>ERP </a:t>
            </a:r>
            <a:r>
              <a:rPr lang="de-DE" sz="1200" dirty="0" err="1"/>
              <a:t>Sys</a:t>
            </a:r>
            <a:r>
              <a:rPr lang="de-DE" sz="1200" dirty="0"/>
              <a:t>: IFAX</a:t>
            </a:r>
          </a:p>
          <a:p>
            <a:r>
              <a:rPr lang="de-DE" sz="1200" dirty="0" err="1"/>
              <a:t>Traceability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Devices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Subassemblies</a:t>
            </a:r>
            <a:endParaRPr lang="de-DE" sz="1400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9338" y="482429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89" y="1057537"/>
            <a:ext cx="8352421" cy="397243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1524001" y="497076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fr-FR" b="1" kern="0" dirty="0">
              <a:solidFill>
                <a:schemeClr val="bg1"/>
              </a:solidFill>
              <a:latin typeface="Neuropol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PCB Manufacturing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3040D-B843-4F67-A27E-88A0BBBC1B6F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9457895" y="6085799"/>
            <a:ext cx="381000" cy="150813"/>
          </a:xfrm>
        </p:spPr>
        <p:txBody>
          <a:bodyPr/>
          <a:lstStyle/>
          <a:p>
            <a:pPr>
              <a:defRPr/>
            </a:pPr>
            <a:fld id="{6E81C690-5D0E-40AB-94E8-9380B30115B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2" y="4977172"/>
            <a:ext cx="3490911" cy="1137135"/>
          </a:xfr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>
              <a:buNone/>
            </a:pPr>
            <a:r>
              <a:rPr lang="en-US" sz="1200" u="sng" dirty="0"/>
              <a:t>SMD Pick &amp; Place:</a:t>
            </a:r>
            <a:r>
              <a:rPr lang="en-US" sz="1200" dirty="0"/>
              <a:t> 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MY100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MYDATA MY12 	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MYDATA TP9-2</a:t>
            </a:r>
          </a:p>
          <a:p>
            <a:pPr marL="0" lvl="2" indent="0">
              <a:buNone/>
            </a:pPr>
            <a:endParaRPr lang="en-US" sz="1400" dirty="0"/>
          </a:p>
          <a:p>
            <a:pPr marL="168524" lvl="1" indent="-168524"/>
            <a:endParaRPr lang="en-US" sz="1292" b="1" u="sng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4412" y="376323"/>
            <a:ext cx="577838" cy="33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14913" y="4977172"/>
            <a:ext cx="3348037" cy="113713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sz="1200" u="sng" kern="0" dirty="0" err="1">
                <a:latin typeface="+mn-lt"/>
              </a:rPr>
              <a:t>Silkscreening</a:t>
            </a:r>
            <a:r>
              <a:rPr lang="en-US" sz="1200" u="sng" kern="0" dirty="0">
                <a:latin typeface="+mn-lt"/>
              </a:rPr>
              <a:t>  : 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MY500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ESSEMTEC SP200V vision</a:t>
            </a: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477" u="sng" kern="0" dirty="0">
              <a:latin typeface="+mn-lt"/>
            </a:endParaRP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751676" y="4977172"/>
            <a:ext cx="2916324" cy="11371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sz="1200" u="sng" kern="0" dirty="0">
                <a:latin typeface="+mn-lt"/>
              </a:rPr>
              <a:t>Reflow :</a:t>
            </a:r>
            <a:r>
              <a:rPr lang="en-US" sz="1200" kern="0" dirty="0">
                <a:latin typeface="+mn-lt"/>
              </a:rPr>
              <a:t> 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THERMATECH Z500C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EXCELSIUS XRC8</a:t>
            </a: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84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V_Certification_ISO9001-13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3" y="1066003"/>
            <a:ext cx="1640076" cy="8050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703513" y="2420888"/>
            <a:ext cx="8784976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pPr marL="263776" indent="-263776">
              <a:buFont typeface="Wingdings" pitchFamily="2" charset="2"/>
              <a:buChar char="§"/>
            </a:pPr>
            <a:r>
              <a:rPr lang="fr-FR" sz="1846" dirty="0" err="1"/>
              <a:t>Certified</a:t>
            </a:r>
            <a:r>
              <a:rPr lang="fr-FR" sz="1846" dirty="0"/>
              <a:t> ISO 9001:2008</a:t>
            </a:r>
          </a:p>
          <a:p>
            <a:pPr marL="228682" indent="-263776">
              <a:buFont typeface="Wingdings" pitchFamily="2" charset="2"/>
              <a:buChar char="§"/>
            </a:pPr>
            <a:r>
              <a:rPr lang="fr-FR" sz="1846" dirty="0" err="1"/>
              <a:t>Certified</a:t>
            </a:r>
            <a:r>
              <a:rPr lang="fr-FR" sz="1846" dirty="0"/>
              <a:t> ISO 13485 : 2012</a:t>
            </a:r>
          </a:p>
          <a:p>
            <a:pPr marL="193587" indent="-263776">
              <a:buFont typeface="Wingdings" pitchFamily="2" charset="2"/>
              <a:buChar char="§"/>
            </a:pPr>
            <a:r>
              <a:rPr lang="fr-FR" sz="1846" dirty="0"/>
              <a:t>Production </a:t>
            </a:r>
            <a:r>
              <a:rPr lang="fr-FR" sz="1846" dirty="0" err="1"/>
              <a:t>according</a:t>
            </a:r>
            <a:r>
              <a:rPr lang="fr-FR" sz="1846" dirty="0"/>
              <a:t> to IPC 610 classe 3</a:t>
            </a:r>
          </a:p>
          <a:p>
            <a:pPr marL="158429" indent="-263776">
              <a:buFont typeface="Wingdings" pitchFamily="2" charset="2"/>
              <a:buChar char="§"/>
            </a:pPr>
            <a:r>
              <a:rPr lang="fr-FR" sz="1846" dirty="0" err="1"/>
              <a:t>Stocking</a:t>
            </a:r>
            <a:r>
              <a:rPr lang="fr-FR" sz="1846" dirty="0"/>
              <a:t> of  components </a:t>
            </a:r>
            <a:r>
              <a:rPr lang="fr-FR" sz="1846" dirty="0" err="1"/>
              <a:t>according</a:t>
            </a:r>
            <a:r>
              <a:rPr lang="fr-FR" sz="1846" dirty="0"/>
              <a:t> JEDEC J-STD -033C</a:t>
            </a:r>
          </a:p>
        </p:txBody>
      </p:sp>
      <p:pic>
        <p:nvPicPr>
          <p:cNvPr id="7" name="Image 5" descr="IMG_76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925" y="2468350"/>
            <a:ext cx="3191244" cy="21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7882089" y="2472397"/>
            <a:ext cx="2573397" cy="28741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70" y="1061959"/>
            <a:ext cx="1486389" cy="809047"/>
          </a:xfrm>
          <a:prstGeom prst="rect">
            <a:avLst/>
          </a:prstGeom>
        </p:spPr>
      </p:pic>
      <p:pic>
        <p:nvPicPr>
          <p:cNvPr id="10" name="Image 9" descr="vignette_rohs_n2_imaj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2495" y="1061958"/>
            <a:ext cx="920714" cy="116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1740861" y="411277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2800" kern="0" dirty="0" err="1">
                <a:solidFill>
                  <a:schemeClr val="bg1"/>
                </a:solidFill>
              </a:rPr>
              <a:t>Quality</a:t>
            </a:r>
            <a:r>
              <a:rPr lang="fr-FR" sz="2800" kern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514" y="2468351"/>
            <a:ext cx="2799013" cy="206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5A952-4920-4CC5-B449-5B5DD20F8FEF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6401" y="582821"/>
            <a:ext cx="597287" cy="3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Prototype Manufacturing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8C996B-2A25-4030-A272-DC7A726CEB5E}" type="datetime1">
              <a:rPr lang="de-DE" smtClean="0"/>
              <a:pPr>
                <a:defRPr/>
              </a:pPr>
              <a:t>05.02.2018</a:t>
            </a:fld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1C690-5D0E-40AB-94E8-9380B30115B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2670" y="557968"/>
            <a:ext cx="589581" cy="29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 descr="C:\Users\sbaumert\AppData\Local\Temp\notes868667\~b583486.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716738"/>
            <a:ext cx="3636404" cy="4045984"/>
          </a:xfrm>
          <a:prstGeom prst="rect">
            <a:avLst/>
          </a:prstGeom>
          <a:noFill/>
        </p:spPr>
      </p:pic>
      <p:pic>
        <p:nvPicPr>
          <p:cNvPr id="135171" name="Picture 3" descr="C:\Users\sbaumert\AppData\Local\Temp\notes868667\~b846261.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1650" y="1448780"/>
            <a:ext cx="3571543" cy="2273182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832230" y="4189548"/>
            <a:ext cx="4550021" cy="15731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600" dirty="0"/>
              <a:t>BAP Production capabilities:</a:t>
            </a:r>
          </a:p>
          <a:p>
            <a:r>
              <a:rPr lang="en-US" sz="1600" dirty="0"/>
              <a:t> 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</a:t>
            </a:r>
            <a:r>
              <a:rPr lang="en-US" sz="1400" dirty="0"/>
              <a:t>models assembly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 prototyping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 small series production of non-certified products</a:t>
            </a:r>
            <a:endParaRPr lang="en-US" sz="1800" dirty="0"/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03513" y="2365498"/>
            <a:ext cx="8784976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chemeClr val="bg1"/>
                </a:solidFill>
              </a:rPr>
              <a:t>Becker Electronics has also an air-conditioned assembly hall to ensure the repeatability of the processes and an area dedicated to assembling and testing of finished products to expand the range of services offered</a:t>
            </a:r>
            <a:endParaRPr lang="fr-FR" sz="1846" dirty="0">
              <a:solidFill>
                <a:schemeClr val="bg1"/>
              </a:solidFill>
            </a:endParaRPr>
          </a:p>
        </p:txBody>
      </p:sp>
      <p:pic>
        <p:nvPicPr>
          <p:cNvPr id="8" name="Image 7" descr="IMG_7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5821" y="1247989"/>
            <a:ext cx="3132349" cy="2235018"/>
          </a:xfrm>
          <a:prstGeom prst="rect">
            <a:avLst/>
          </a:prstGeom>
        </p:spPr>
      </p:pic>
      <p:pic>
        <p:nvPicPr>
          <p:cNvPr id="2050" name="Picture 2" descr="P:\ELECTRONIC\MARKETING\PHOTOS PROD ET ATELIER\BANCS DE TESTS\IMGP1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90" y="1247989"/>
            <a:ext cx="2570131" cy="22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ELECTRONIC\MARKETING\PHOTOS PROD ET ATELIER\BANCS DE TESTS\IMGP1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1247989"/>
            <a:ext cx="2570132" cy="22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 bwMode="auto">
          <a:xfrm>
            <a:off x="1666875" y="389064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2800" b="1" kern="0" dirty="0" err="1">
                <a:solidFill>
                  <a:schemeClr val="bg1"/>
                </a:solidFill>
              </a:rPr>
              <a:t>Integration</a:t>
            </a:r>
            <a:r>
              <a:rPr lang="fr-FR" sz="2800" b="1" kern="0" dirty="0">
                <a:solidFill>
                  <a:schemeClr val="bg1"/>
                </a:solidFill>
              </a:rPr>
              <a:t> &amp; Test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05690" y="3483008"/>
            <a:ext cx="4154307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Development of Test Equipment</a:t>
            </a:r>
          </a:p>
          <a:p>
            <a:endParaRPr lang="en-US" dirty="0"/>
          </a:p>
          <a:p>
            <a:r>
              <a:rPr lang="en-US" sz="1800" dirty="0"/>
              <a:t>Automation of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Programming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Configuration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Calibration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Functional Test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Environmental Test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 err="1"/>
              <a:t>Env</a:t>
            </a:r>
            <a:r>
              <a:rPr lang="en-US" sz="1400" dirty="0"/>
              <a:t>. Stress Screening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Documentation &amp; Traceability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059997" y="3483008"/>
            <a:ext cx="4154307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de-DE" dirty="0" err="1"/>
              <a:t>Benefits</a:t>
            </a:r>
            <a:endParaRPr lang="de-DE" dirty="0"/>
          </a:p>
          <a:p>
            <a:endParaRPr lang="de-DE" dirty="0"/>
          </a:p>
          <a:p>
            <a:pPr>
              <a:buFont typeface="Wingdings" pitchFamily="2" charset="2"/>
              <a:buChar char="§"/>
            </a:pPr>
            <a:r>
              <a:rPr lang="de-DE" sz="1400" dirty="0" err="1"/>
              <a:t>Repeatability</a:t>
            </a:r>
            <a:endParaRPr lang="de-DE" sz="1400" dirty="0"/>
          </a:p>
          <a:p>
            <a:pPr>
              <a:buFont typeface="Wingdings" pitchFamily="2" charset="2"/>
              <a:buChar char="§"/>
            </a:pPr>
            <a:r>
              <a:rPr lang="de-DE" sz="1400" dirty="0" err="1"/>
              <a:t>Scalebility</a:t>
            </a:r>
            <a:r>
              <a:rPr lang="de-DE" sz="1400" dirty="0"/>
              <a:t> (also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transfer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locations</a:t>
            </a:r>
            <a:r>
              <a:rPr lang="de-DE" sz="14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de-DE" sz="1400" dirty="0"/>
              <a:t>Efficiency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1877" y="656692"/>
            <a:ext cx="432427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01193" y="656692"/>
            <a:ext cx="396044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6A466-B778-4800-9F51-5F9B51D1CB69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16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4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9" name="Grafik 8" descr="20160428_09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09750" y="3882067"/>
            <a:ext cx="4410808" cy="2289827"/>
          </a:xfrm>
          <a:prstGeom prst="rect">
            <a:avLst/>
          </a:prstGeom>
        </p:spPr>
      </p:pic>
      <p:pic>
        <p:nvPicPr>
          <p:cNvPr id="13" name="Grafik 12" descr="ESS-TEST NH90 MSU-SSU_Tempera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5268" y="3522583"/>
            <a:ext cx="1986983" cy="2649311"/>
          </a:xfrm>
          <a:prstGeom prst="rect">
            <a:avLst/>
          </a:prstGeom>
        </p:spPr>
      </p:pic>
      <p:pic>
        <p:nvPicPr>
          <p:cNvPr id="14" name="Grafik 13" descr="Final Test DVCS61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1851" y="3882067"/>
            <a:ext cx="2683417" cy="2289827"/>
          </a:xfrm>
          <a:prstGeom prst="rect">
            <a:avLst/>
          </a:prstGeom>
        </p:spPr>
      </p:pic>
      <p:pic>
        <p:nvPicPr>
          <p:cNvPr id="15" name="Grafik 14" descr="IMG_038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35586" y="1232756"/>
            <a:ext cx="3246665" cy="2649311"/>
          </a:xfrm>
          <a:prstGeom prst="rect">
            <a:avLst/>
          </a:prstGeom>
        </p:spPr>
      </p:pic>
      <p:pic>
        <p:nvPicPr>
          <p:cNvPr id="16" name="Grafik 15" descr="IMG_03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9751" y="1232757"/>
            <a:ext cx="3532415" cy="2649311"/>
          </a:xfrm>
          <a:prstGeom prst="rect">
            <a:avLst/>
          </a:prstGeom>
        </p:spPr>
      </p:pic>
      <p:pic>
        <p:nvPicPr>
          <p:cNvPr id="8" name="Grafik 7" descr="20160428_0855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42166" y="1232757"/>
            <a:ext cx="1986983" cy="2649311"/>
          </a:xfrm>
          <a:prstGeom prst="rect">
            <a:avLst/>
          </a:prstGeom>
        </p:spPr>
      </p:pic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B51AE9-C990-4D5D-873C-912C858A9823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2257" y="656692"/>
            <a:ext cx="396044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0" y="3770295"/>
            <a:ext cx="1692188" cy="576065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/>
              <a:t>Becker Flugfunkwerk</a:t>
            </a:r>
          </a:p>
          <a:p>
            <a:pPr marL="0" indent="0">
              <a:buNone/>
            </a:pPr>
            <a:r>
              <a:rPr lang="de-DE" sz="1400" dirty="0" err="1"/>
              <a:t>founded</a:t>
            </a:r>
            <a:endParaRPr lang="de-DE" sz="1400" dirty="0"/>
          </a:p>
        </p:txBody>
      </p:sp>
      <p:sp>
        <p:nvSpPr>
          <p:cNvPr id="7" name="Eingekerbter Pfeil nach rechts 6"/>
          <p:cNvSpPr/>
          <p:nvPr/>
        </p:nvSpPr>
        <p:spPr>
          <a:xfrm>
            <a:off x="1883532" y="2582162"/>
            <a:ext cx="8460940" cy="1188132"/>
          </a:xfrm>
          <a:prstGeom prst="notchedRightArrow">
            <a:avLst/>
          </a:prstGeom>
          <a:solidFill>
            <a:srgbClr val="0033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171564" y="2870194"/>
            <a:ext cx="180020" cy="900100"/>
            <a:chOff x="647564" y="1808820"/>
            <a:chExt cx="180020" cy="900100"/>
          </a:xfrm>
        </p:grpSpPr>
        <p:cxnSp>
          <p:nvCxnSpPr>
            <p:cNvPr id="9" name="Gerade Verbindung 8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2107767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1956</a:t>
            </a:r>
          </a:p>
        </p:txBody>
      </p:sp>
      <p:pic>
        <p:nvPicPr>
          <p:cNvPr id="14" name="Picture 17" descr="HISTORY FLUGFU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10" y="4287483"/>
            <a:ext cx="1614183" cy="10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1788309" y="5319408"/>
            <a:ext cx="1692188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First </a:t>
            </a:r>
            <a:r>
              <a:rPr lang="de-DE" sz="1400" kern="0" dirty="0" err="1"/>
              <a:t>Ground</a:t>
            </a:r>
            <a:r>
              <a:rPr lang="de-DE" sz="1400" kern="0" dirty="0"/>
              <a:t> Station</a:t>
            </a:r>
          </a:p>
          <a:p>
            <a:pPr marL="0" indent="0">
              <a:buNone/>
            </a:pPr>
            <a:r>
              <a:rPr lang="de-DE" sz="1400" kern="0" dirty="0"/>
              <a:t>1957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32" y="1160749"/>
            <a:ext cx="1394950" cy="73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/>
        </p:nvGrpSpPr>
        <p:grpSpPr>
          <a:xfrm flipV="1">
            <a:off x="3208907" y="2342656"/>
            <a:ext cx="185955" cy="1147991"/>
            <a:chOff x="1331641" y="1808820"/>
            <a:chExt cx="180020" cy="1147991"/>
          </a:xfrm>
        </p:grpSpPr>
        <p:cxnSp>
          <p:nvCxnSpPr>
            <p:cNvPr id="18" name="Gerade Verbindung 17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Inhaltsplatzhalter 2"/>
          <p:cNvSpPr txBox="1">
            <a:spLocks/>
          </p:cNvSpPr>
          <p:nvPr/>
        </p:nvSpPr>
        <p:spPr bwMode="auto">
          <a:xfrm>
            <a:off x="3161257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1961</a:t>
            </a:r>
          </a:p>
        </p:txBody>
      </p:sp>
      <p:sp>
        <p:nvSpPr>
          <p:cNvPr id="62" name="Inhaltsplatzhalter 2"/>
          <p:cNvSpPr txBox="1">
            <a:spLocks/>
          </p:cNvSpPr>
          <p:nvPr/>
        </p:nvSpPr>
        <p:spPr bwMode="auto">
          <a:xfrm>
            <a:off x="1703513" y="1905486"/>
            <a:ext cx="1701561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b="1" kern="0" dirty="0"/>
              <a:t>First </a:t>
            </a:r>
            <a:r>
              <a:rPr lang="de-DE" sz="1400" b="1" kern="0" dirty="0" err="1"/>
              <a:t>fully</a:t>
            </a:r>
            <a:r>
              <a:rPr lang="de-DE" sz="1400" b="1" kern="0" dirty="0"/>
              <a:t> </a:t>
            </a:r>
            <a:r>
              <a:rPr lang="de-DE" sz="1400" kern="0" dirty="0"/>
              <a:t>transistor-</a:t>
            </a:r>
            <a:r>
              <a:rPr lang="de-DE" sz="1400" kern="0" dirty="0" err="1"/>
              <a:t>ized</a:t>
            </a:r>
            <a:r>
              <a:rPr lang="de-DE" sz="1400" kern="0" dirty="0"/>
              <a:t> </a:t>
            </a:r>
            <a:r>
              <a:rPr lang="de-DE" sz="1400" kern="0" dirty="0" err="1"/>
              <a:t>airborne</a:t>
            </a:r>
            <a:r>
              <a:rPr lang="de-DE" sz="1400" kern="0" dirty="0"/>
              <a:t> </a:t>
            </a:r>
            <a:r>
              <a:rPr lang="de-DE" sz="1400" kern="0" dirty="0" err="1"/>
              <a:t>radio</a:t>
            </a:r>
            <a:endParaRPr lang="de-DE" sz="1400" kern="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28" y="1160750"/>
            <a:ext cx="1196424" cy="73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Inhaltsplatzhalter 2"/>
          <p:cNvSpPr txBox="1">
            <a:spLocks/>
          </p:cNvSpPr>
          <p:nvPr/>
        </p:nvSpPr>
        <p:spPr bwMode="auto">
          <a:xfrm>
            <a:off x="3536027" y="1905486"/>
            <a:ext cx="1357399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VHF Transceiver </a:t>
            </a:r>
            <a:r>
              <a:rPr lang="de-DE" sz="1400" kern="0" dirty="0" err="1"/>
              <a:t>for</a:t>
            </a:r>
            <a:r>
              <a:rPr lang="de-DE" sz="1400" kern="0" dirty="0"/>
              <a:t> larger </a:t>
            </a:r>
            <a:r>
              <a:rPr lang="de-DE" sz="1400" kern="0" dirty="0" err="1"/>
              <a:t>Aircraft</a:t>
            </a:r>
            <a:endParaRPr lang="de-DE" sz="1400" kern="0" dirty="0"/>
          </a:p>
        </p:txBody>
      </p:sp>
      <p:grpSp>
        <p:nvGrpSpPr>
          <p:cNvPr id="67" name="Gruppieren 66"/>
          <p:cNvGrpSpPr/>
          <p:nvPr/>
        </p:nvGrpSpPr>
        <p:grpSpPr>
          <a:xfrm flipH="1" flipV="1">
            <a:off x="3857818" y="2334272"/>
            <a:ext cx="185955" cy="1147991"/>
            <a:chOff x="1331640" y="1808820"/>
            <a:chExt cx="180020" cy="1147991"/>
          </a:xfrm>
        </p:grpSpPr>
        <p:cxnSp>
          <p:nvCxnSpPr>
            <p:cNvPr id="68" name="Gerade Verbindung 67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Inhaltsplatzhalter 2"/>
          <p:cNvSpPr txBox="1">
            <a:spLocks/>
          </p:cNvSpPr>
          <p:nvPr/>
        </p:nvSpPr>
        <p:spPr bwMode="auto">
          <a:xfrm>
            <a:off x="3628146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1968 </a:t>
            </a:r>
          </a:p>
        </p:txBody>
      </p:sp>
      <p:pic>
        <p:nvPicPr>
          <p:cNvPr id="4104" name="Picture 5" descr="C:\Users\ipletschen\Desktop\Honeywell\Bild2 - XP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48" y="4238476"/>
            <a:ext cx="1618928" cy="5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Inhaltsplatzhalter 2"/>
          <p:cNvSpPr txBox="1">
            <a:spLocks/>
          </p:cNvSpPr>
          <p:nvPr/>
        </p:nvSpPr>
        <p:spPr bwMode="auto">
          <a:xfrm>
            <a:off x="4893426" y="3762623"/>
            <a:ext cx="1562615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– ATC2000</a:t>
            </a:r>
          </a:p>
          <a:p>
            <a:pPr marL="0" indent="0">
              <a:buNone/>
            </a:pPr>
            <a:r>
              <a:rPr lang="de-DE" sz="1400" kern="0" dirty="0"/>
              <a:t>Mode A/C</a:t>
            </a:r>
          </a:p>
        </p:txBody>
      </p:sp>
      <p:grpSp>
        <p:nvGrpSpPr>
          <p:cNvPr id="85" name="Gruppieren 84"/>
          <p:cNvGrpSpPr/>
          <p:nvPr/>
        </p:nvGrpSpPr>
        <p:grpSpPr>
          <a:xfrm>
            <a:off x="5353420" y="2864780"/>
            <a:ext cx="180020" cy="900100"/>
            <a:chOff x="647564" y="1808820"/>
            <a:chExt cx="180020" cy="900100"/>
          </a:xfrm>
        </p:grpSpPr>
        <p:cxnSp>
          <p:nvCxnSpPr>
            <p:cNvPr id="86" name="Gerade Verbindung 85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/>
          <p:cNvGrpSpPr/>
          <p:nvPr/>
        </p:nvGrpSpPr>
        <p:grpSpPr>
          <a:xfrm>
            <a:off x="7968208" y="2873700"/>
            <a:ext cx="180020" cy="900100"/>
            <a:chOff x="647564" y="1808820"/>
            <a:chExt cx="180020" cy="900100"/>
          </a:xfrm>
        </p:grpSpPr>
        <p:cxnSp>
          <p:nvCxnSpPr>
            <p:cNvPr id="90" name="Gerade Verbindung 89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Inhaltsplatzhalter 2"/>
          <p:cNvSpPr txBox="1">
            <a:spLocks/>
          </p:cNvSpPr>
          <p:nvPr/>
        </p:nvSpPr>
        <p:spPr bwMode="auto">
          <a:xfrm>
            <a:off x="7276910" y="3762623"/>
            <a:ext cx="144738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– BXP64xx</a:t>
            </a:r>
          </a:p>
          <a:p>
            <a:pPr marL="0" indent="0">
              <a:buNone/>
            </a:pPr>
            <a:r>
              <a:rPr lang="de-DE" sz="1400" kern="0" dirty="0"/>
              <a:t>Mode S</a:t>
            </a:r>
          </a:p>
        </p:txBody>
      </p:sp>
      <p:pic>
        <p:nvPicPr>
          <p:cNvPr id="94" name="Picture 4" descr="K:\IMAGES\_PRODUCTS\Aktuelle Produktbilder\Bilder_Compact Line\BXP6401-1-(01)_h_0_beleuchtet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3573" y="4248367"/>
            <a:ext cx="789270" cy="78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341" y="4275083"/>
            <a:ext cx="895413" cy="128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Inhaltsplatzhalter 2"/>
          <p:cNvSpPr txBox="1">
            <a:spLocks/>
          </p:cNvSpPr>
          <p:nvPr/>
        </p:nvSpPr>
        <p:spPr bwMode="auto">
          <a:xfrm>
            <a:off x="8940316" y="3762623"/>
            <a:ext cx="1651680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- BXT6513</a:t>
            </a:r>
          </a:p>
          <a:p>
            <a:pPr marL="0" indent="0">
              <a:buNone/>
            </a:pPr>
            <a:r>
              <a:rPr lang="de-DE" sz="1400" kern="0" dirty="0"/>
              <a:t>Mode S incl. ADS-B</a:t>
            </a:r>
          </a:p>
        </p:txBody>
      </p:sp>
      <p:grpSp>
        <p:nvGrpSpPr>
          <p:cNvPr id="97" name="Gruppieren 96"/>
          <p:cNvGrpSpPr/>
          <p:nvPr/>
        </p:nvGrpSpPr>
        <p:grpSpPr>
          <a:xfrm>
            <a:off x="9336360" y="2870194"/>
            <a:ext cx="180020" cy="900100"/>
            <a:chOff x="647564" y="1808820"/>
            <a:chExt cx="180020" cy="900100"/>
          </a:xfrm>
        </p:grpSpPr>
        <p:cxnSp>
          <p:nvCxnSpPr>
            <p:cNvPr id="98" name="Gerade Verbindung 97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Inhaltsplatzhalter 2"/>
          <p:cNvSpPr txBox="1">
            <a:spLocks/>
          </p:cNvSpPr>
          <p:nvPr/>
        </p:nvSpPr>
        <p:spPr bwMode="auto">
          <a:xfrm>
            <a:off x="4259797" y="2574288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1973</a:t>
            </a:r>
          </a:p>
        </p:txBody>
      </p:sp>
      <p:grpSp>
        <p:nvGrpSpPr>
          <p:cNvPr id="105" name="Gruppieren 104"/>
          <p:cNvGrpSpPr/>
          <p:nvPr/>
        </p:nvGrpSpPr>
        <p:grpSpPr>
          <a:xfrm>
            <a:off x="4304622" y="2864781"/>
            <a:ext cx="180020" cy="1725041"/>
            <a:chOff x="647564" y="1808820"/>
            <a:chExt cx="180020" cy="1725041"/>
          </a:xfrm>
        </p:grpSpPr>
        <p:cxnSp>
          <p:nvCxnSpPr>
            <p:cNvPr id="106" name="Gerade Verbindung 105"/>
            <p:cNvCxnSpPr/>
            <p:nvPr/>
          </p:nvCxnSpPr>
          <p:spPr>
            <a:xfrm>
              <a:off x="827584" y="1808820"/>
              <a:ext cx="0" cy="154502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flipH="1">
              <a:off x="647564" y="335384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Inhaltsplatzhalter 2"/>
          <p:cNvSpPr txBox="1">
            <a:spLocks/>
          </p:cNvSpPr>
          <p:nvPr/>
        </p:nvSpPr>
        <p:spPr bwMode="auto">
          <a:xfrm>
            <a:off x="3874534" y="4603350"/>
            <a:ext cx="781307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NAV</a:t>
            </a:r>
          </a:p>
          <a:p>
            <a:pPr marL="0" indent="0" algn="ctr">
              <a:buNone/>
            </a:pPr>
            <a:r>
              <a:rPr lang="de-DE" sz="1400" kern="0" dirty="0"/>
              <a:t>NR 2020</a:t>
            </a:r>
            <a:br>
              <a:rPr lang="de-DE" sz="1400" kern="0" dirty="0"/>
            </a:br>
            <a:endParaRPr lang="de-DE" sz="600" kern="0" dirty="0"/>
          </a:p>
          <a:p>
            <a:pPr marL="0" indent="0" algn="ctr">
              <a:buNone/>
            </a:pPr>
            <a:r>
              <a:rPr lang="de-DE" sz="1400" kern="0" dirty="0"/>
              <a:t>ADF</a:t>
            </a:r>
          </a:p>
          <a:p>
            <a:pPr marL="0" indent="0" algn="ctr">
              <a:buNone/>
            </a:pPr>
            <a:r>
              <a:rPr lang="de-DE" sz="1400" kern="0" dirty="0"/>
              <a:t>2050</a:t>
            </a:r>
          </a:p>
        </p:txBody>
      </p:sp>
      <p:grpSp>
        <p:nvGrpSpPr>
          <p:cNvPr id="109" name="Gruppieren 108"/>
          <p:cNvGrpSpPr/>
          <p:nvPr/>
        </p:nvGrpSpPr>
        <p:grpSpPr>
          <a:xfrm flipH="1" flipV="1">
            <a:off x="5358593" y="2343905"/>
            <a:ext cx="185955" cy="1147991"/>
            <a:chOff x="1331640" y="1808820"/>
            <a:chExt cx="180020" cy="1147991"/>
          </a:xfrm>
        </p:grpSpPr>
        <p:cxnSp>
          <p:nvCxnSpPr>
            <p:cNvPr id="110" name="Gerade Verbindung 109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Inhaltsplatzhalter 2"/>
          <p:cNvSpPr txBox="1">
            <a:spLocks/>
          </p:cNvSpPr>
          <p:nvPr/>
        </p:nvSpPr>
        <p:spPr bwMode="auto">
          <a:xfrm>
            <a:off x="5286065" y="2574013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1983 </a:t>
            </a:r>
          </a:p>
        </p:txBody>
      </p:sp>
      <p:grpSp>
        <p:nvGrpSpPr>
          <p:cNvPr id="123" name="Gruppieren 122"/>
          <p:cNvGrpSpPr/>
          <p:nvPr/>
        </p:nvGrpSpPr>
        <p:grpSpPr>
          <a:xfrm flipH="1" flipV="1">
            <a:off x="9601504" y="2333733"/>
            <a:ext cx="185955" cy="1147991"/>
            <a:chOff x="1331640" y="1808820"/>
            <a:chExt cx="180020" cy="1147991"/>
          </a:xfrm>
        </p:grpSpPr>
        <p:cxnSp>
          <p:nvCxnSpPr>
            <p:cNvPr id="124" name="Gerade Verbindung 123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Inhaltsplatzhalter 2"/>
          <p:cNvSpPr txBox="1">
            <a:spLocks/>
          </p:cNvSpPr>
          <p:nvPr/>
        </p:nvSpPr>
        <p:spPr bwMode="auto">
          <a:xfrm>
            <a:off x="7664500" y="2574013"/>
            <a:ext cx="9674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2005</a:t>
            </a:r>
          </a:p>
        </p:txBody>
      </p:sp>
      <p:sp>
        <p:nvSpPr>
          <p:cNvPr id="100" name="Inhaltsplatzhalter 2"/>
          <p:cNvSpPr txBox="1">
            <a:spLocks/>
          </p:cNvSpPr>
          <p:nvPr/>
        </p:nvSpPr>
        <p:spPr bwMode="auto">
          <a:xfrm>
            <a:off x="9269005" y="2574013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2016</a:t>
            </a:r>
          </a:p>
        </p:txBody>
      </p:sp>
      <p:pic>
        <p:nvPicPr>
          <p:cNvPr id="71" name="Picture 3" descr="F:\BECKER_AVIONICS_DATA\03.RFI_RFP\THALES AVIONICS\2014 - RFP CNS\Becker Proposal\raw data\RT6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9" y="1065229"/>
            <a:ext cx="628319" cy="8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Inhaltsplatzhalter 2"/>
          <p:cNvSpPr txBox="1">
            <a:spLocks/>
          </p:cNvSpPr>
          <p:nvPr/>
        </p:nvSpPr>
        <p:spPr bwMode="auto">
          <a:xfrm>
            <a:off x="4976186" y="1905486"/>
            <a:ext cx="1731882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AR 3201 - Compact</a:t>
            </a:r>
          </a:p>
          <a:p>
            <a:pPr marL="0" indent="0" algn="ctr">
              <a:buNone/>
            </a:pPr>
            <a:r>
              <a:rPr lang="de-DE" sz="1400" kern="0" dirty="0"/>
              <a:t>VHF Transceiver</a:t>
            </a:r>
          </a:p>
        </p:txBody>
      </p:sp>
      <p:pic>
        <p:nvPicPr>
          <p:cNvPr id="1028" name="Picture 4" descr="C:\DATEN\Präsentationen\Becker - History\Bild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76" y="1365853"/>
            <a:ext cx="519524" cy="5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uppieren 72"/>
          <p:cNvGrpSpPr/>
          <p:nvPr/>
        </p:nvGrpSpPr>
        <p:grpSpPr>
          <a:xfrm flipV="1">
            <a:off x="8777251" y="2346785"/>
            <a:ext cx="185955" cy="1147991"/>
            <a:chOff x="1331640" y="1808820"/>
            <a:chExt cx="180020" cy="1147991"/>
          </a:xfrm>
        </p:grpSpPr>
        <p:cxnSp>
          <p:nvCxnSpPr>
            <p:cNvPr id="74" name="Gerade Verbindung 73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Inhaltsplatzhalter 2"/>
          <p:cNvSpPr txBox="1">
            <a:spLocks/>
          </p:cNvSpPr>
          <p:nvPr/>
        </p:nvSpPr>
        <p:spPr bwMode="auto">
          <a:xfrm>
            <a:off x="8724293" y="258914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2010</a:t>
            </a:r>
          </a:p>
        </p:txBody>
      </p:sp>
      <p:pic>
        <p:nvPicPr>
          <p:cNvPr id="1030" name="Picture 6" descr="http://www.becker-avionics.com/wp-content/uploads/2011/10/AR6201-002_hd_0_beleuchte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67" y="1333667"/>
            <a:ext cx="567586" cy="5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Inhaltsplatzhalter 2"/>
          <p:cNvSpPr txBox="1">
            <a:spLocks/>
          </p:cNvSpPr>
          <p:nvPr/>
        </p:nvSpPr>
        <p:spPr bwMode="auto">
          <a:xfrm>
            <a:off x="7680176" y="1905486"/>
            <a:ext cx="1479854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8,33 kHz VHF Transceiver</a:t>
            </a:r>
          </a:p>
        </p:txBody>
      </p:sp>
      <p:sp>
        <p:nvSpPr>
          <p:cNvPr id="77" name="Inhaltsplatzhalter 2"/>
          <p:cNvSpPr txBox="1">
            <a:spLocks/>
          </p:cNvSpPr>
          <p:nvPr/>
        </p:nvSpPr>
        <p:spPr bwMode="auto">
          <a:xfrm>
            <a:off x="9084332" y="1905486"/>
            <a:ext cx="1479854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VHF Transceiver</a:t>
            </a:r>
            <a:br>
              <a:rPr lang="de-DE" sz="1400" kern="0" dirty="0"/>
            </a:br>
            <a:r>
              <a:rPr lang="de-DE" sz="1400" kern="0" dirty="0"/>
              <a:t>RT6512 (20W)</a:t>
            </a:r>
          </a:p>
        </p:txBody>
      </p:sp>
      <p:sp>
        <p:nvSpPr>
          <p:cNvPr id="70" name="Titel 1"/>
          <p:cNvSpPr txBox="1">
            <a:spLocks/>
          </p:cNvSpPr>
          <p:nvPr/>
        </p:nvSpPr>
        <p:spPr>
          <a:xfrm>
            <a:off x="386801" y="220861"/>
            <a:ext cx="10575863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>
                <a:solidFill>
                  <a:schemeClr val="bg1"/>
                </a:solidFill>
              </a:rPr>
              <a:t>Becker </a:t>
            </a:r>
            <a:r>
              <a:rPr lang="de-DE" sz="4000" dirty="0" smtClean="0">
                <a:solidFill>
                  <a:schemeClr val="bg1"/>
                </a:solidFill>
              </a:rPr>
              <a:t>Long Presence In Radio &amp; Avionics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Maintenance &amp; Repair 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1809750" y="1664011"/>
          <a:ext cx="8572500" cy="39972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25"/>
                <a:gridCol w="2143125"/>
                <a:gridCol w="2143125"/>
                <a:gridCol w="2143125"/>
              </a:tblGrid>
              <a:tr h="57553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Civil</a:t>
                      </a:r>
                      <a:r>
                        <a:rPr lang="de-DE" dirty="0" smtClean="0"/>
                        <a:t> M &amp;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MIL M &amp;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Civil</a:t>
                      </a:r>
                      <a:r>
                        <a:rPr lang="de-DE" dirty="0" smtClean="0"/>
                        <a:t> M &amp; R</a:t>
                      </a:r>
                    </a:p>
                  </a:txBody>
                  <a:tcPr/>
                </a:tc>
              </a:tr>
              <a:tr h="1466442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Certification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400" dirty="0" smtClean="0"/>
                        <a:t>EASA Part 145: DE.145.0166 issued by 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de-DE" sz="1400" dirty="0" smtClean="0"/>
                        <a:t>BWB: BWB-1921Y-B07/13/01: issued by </a:t>
                      </a:r>
                      <a:r>
                        <a:rPr lang="en-US" altLang="de-DE" sz="1400" dirty="0" err="1" smtClean="0"/>
                        <a:t>BAAINBw</a:t>
                      </a:r>
                      <a:endParaRPr lang="en-US" altLang="de-DE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400" dirty="0" smtClean="0"/>
                        <a:t>FAA Part 145: B6NR431N issued by FAA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</a:tr>
              <a:tr h="80417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Other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Contracted </a:t>
                      </a:r>
                      <a:r>
                        <a:rPr lang="de-DE" sz="1400" dirty="0" smtClean="0"/>
                        <a:t>Bundeseigenes Lager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57553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# </a:t>
                      </a:r>
                      <a:r>
                        <a:rPr lang="de-DE" sz="1400" b="1" dirty="0" err="1" smtClean="0"/>
                        <a:t>Repairs</a:t>
                      </a:r>
                      <a:r>
                        <a:rPr lang="de-DE" sz="1400" b="1" dirty="0" smtClean="0"/>
                        <a:t> /</a:t>
                      </a:r>
                      <a:r>
                        <a:rPr lang="de-DE" sz="1400" b="1" baseline="0" dirty="0" smtClean="0"/>
                        <a:t> a [2015]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~1000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~120 w/o WTG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57553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# Maintenance</a:t>
                      </a:r>
                      <a:r>
                        <a:rPr lang="de-DE" sz="1400" b="1" baseline="0" dirty="0" smtClean="0"/>
                        <a:t> / a [2015]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1193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5" y="175814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948" y="175814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r="8571"/>
          <a:stretch>
            <a:fillRect/>
          </a:stretch>
        </p:blipFill>
        <p:spPr bwMode="auto">
          <a:xfrm>
            <a:off x="9891727" y="1758144"/>
            <a:ext cx="409546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F00B8-403F-4707-ABF7-4B3C6BAF6FF0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8"/>
          <p:cNvSpPr txBox="1">
            <a:spLocks/>
          </p:cNvSpPr>
          <p:nvPr/>
        </p:nvSpPr>
        <p:spPr bwMode="auto">
          <a:xfrm>
            <a:off x="3342166" y="3176632"/>
            <a:ext cx="5561634" cy="87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3" tIns="45677" rIns="91353" bIns="45677"/>
          <a:lstStyle/>
          <a:p>
            <a:pPr marL="342562" indent="-342562" defTabSz="456915">
              <a:spcBef>
                <a:spcPct val="20000"/>
              </a:spcBef>
              <a:defRPr/>
            </a:pPr>
            <a:r>
              <a:rPr lang="de-DE" altLang="de-DE" sz="2999" b="1" kern="0" dirty="0">
                <a:solidFill>
                  <a:srgbClr val="FFFFFF"/>
                </a:solidFill>
                <a:latin typeface="Arial"/>
              </a:rPr>
              <a:t>Becker </a:t>
            </a:r>
            <a:r>
              <a:rPr lang="de-DE" altLang="de-DE" sz="2999" b="1" kern="0" dirty="0" err="1">
                <a:solidFill>
                  <a:srgbClr val="FFFFFF"/>
                </a:solidFill>
                <a:latin typeface="Arial"/>
              </a:rPr>
              <a:t>Avionics</a:t>
            </a:r>
            <a:r>
              <a:rPr lang="de-DE" altLang="de-DE" sz="2999" b="1" kern="0" dirty="0">
                <a:solidFill>
                  <a:srgbClr val="FFFFFF"/>
                </a:solidFill>
                <a:latin typeface="Arial"/>
              </a:rPr>
              <a:t> International</a:t>
            </a:r>
          </a:p>
        </p:txBody>
      </p:sp>
      <p:sp>
        <p:nvSpPr>
          <p:cNvPr id="98306" name="Rechteck 3"/>
          <p:cNvSpPr>
            <a:spLocks noChangeArrowheads="1"/>
          </p:cNvSpPr>
          <p:nvPr/>
        </p:nvSpPr>
        <p:spPr bwMode="auto">
          <a:xfrm>
            <a:off x="2694579" y="3951197"/>
            <a:ext cx="3113340" cy="14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3" tIns="22846" rIns="45693" bIns="22846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150">
                <a:solidFill>
                  <a:srgbClr val="FFFFFF"/>
                </a:solidFill>
              </a:rPr>
              <a:t>Becker Avionics  International Headquarter: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Becker Avionics GmbH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Baden-Airpark B108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77836 Rheinmuenster, Germany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Contact: info@becker-avionics.com</a:t>
            </a:r>
          </a:p>
          <a:p>
            <a:endParaRPr lang="de-DE" altLang="de-DE" sz="1150">
              <a:solidFill>
                <a:srgbClr val="6699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www.becker-avionics.com</a:t>
            </a:r>
          </a:p>
        </p:txBody>
      </p:sp>
      <p:sp>
        <p:nvSpPr>
          <p:cNvPr id="98307" name="Rechteck 3"/>
          <p:cNvSpPr>
            <a:spLocks noChangeArrowheads="1"/>
          </p:cNvSpPr>
          <p:nvPr/>
        </p:nvSpPr>
        <p:spPr bwMode="auto">
          <a:xfrm>
            <a:off x="6411066" y="3967863"/>
            <a:ext cx="3113341" cy="14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3" tIns="22846" rIns="45693" bIns="22846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150">
                <a:solidFill>
                  <a:srgbClr val="FFFFFF"/>
                </a:solidFill>
              </a:rPr>
              <a:t>Becker Avionics  International USA: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Becker Avionics, Inc.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10376 USA Today Way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Miramar, FL 33025, 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Contact: info@beckerusa.com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www.beckerusa.com</a:t>
            </a:r>
            <a:endParaRPr lang="de-DE" altLang="de-DE" sz="1150">
              <a:solidFill>
                <a:srgbClr val="FFFFFF"/>
              </a:solidFill>
              <a:hlinkClick r:id="rId2"/>
            </a:endParaRPr>
          </a:p>
        </p:txBody>
      </p:sp>
      <p:pic>
        <p:nvPicPr>
          <p:cNvPr id="9830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234" y="5264625"/>
            <a:ext cx="666634" cy="66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Datumsplatzhalter 18"/>
          <p:cNvSpPr>
            <a:spLocks noGrp="1"/>
          </p:cNvSpPr>
          <p:nvPr>
            <p:ph type="dt" sz="half" idx="10"/>
          </p:nvPr>
        </p:nvSpPr>
        <p:spPr>
          <a:xfrm>
            <a:off x="190500" y="6201309"/>
            <a:ext cx="1442187" cy="214884"/>
          </a:xfrm>
        </p:spPr>
        <p:txBody>
          <a:bodyPr/>
          <a:lstStyle/>
          <a:p>
            <a:pPr>
              <a:defRPr/>
            </a:pPr>
            <a:fld id="{EF7F00B8-403F-4707-ABF7-4B3C6BAF6FF0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143" y="6245416"/>
            <a:ext cx="2845364" cy="476103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30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212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Background Detail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4358D4-BAC2-4D3C-A2E2-902A07CB0EB4}" type="datetime1">
              <a:rPr lang="de-DE" smtClean="0"/>
              <a:pPr>
                <a:defRPr/>
              </a:pPr>
              <a:t>05.02.2018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0F416-1AE5-4B24-ABDA-3C2D255D5EDB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060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Becker Avionics Group Structure</a:t>
            </a:r>
            <a:endParaRPr lang="en-GB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4712" y="1196753"/>
            <a:ext cx="10537858" cy="4761876"/>
            <a:chOff x="584712" y="1196753"/>
            <a:chExt cx="10537858" cy="4761876"/>
          </a:xfrm>
        </p:grpSpPr>
        <p:grpSp>
          <p:nvGrpSpPr>
            <p:cNvPr id="40" name="Group 39"/>
            <p:cNvGrpSpPr/>
            <p:nvPr/>
          </p:nvGrpSpPr>
          <p:grpSpPr>
            <a:xfrm>
              <a:off x="6780233" y="1520788"/>
              <a:ext cx="1980063" cy="953922"/>
              <a:chOff x="4860082" y="1718766"/>
              <a:chExt cx="1980063" cy="953922"/>
            </a:xfrm>
          </p:grpSpPr>
          <p:sp>
            <p:nvSpPr>
              <p:cNvPr id="17410" name="Abgerundetes Rechteck 10"/>
              <p:cNvSpPr>
                <a:spLocks noChangeArrowheads="1"/>
              </p:cNvSpPr>
              <p:nvPr/>
            </p:nvSpPr>
            <p:spPr bwMode="auto">
              <a:xfrm>
                <a:off x="4896036" y="1718766"/>
                <a:ext cx="1872925" cy="95392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rgbClr val="0099CC"/>
                </a:solidFill>
                <a:round/>
                <a:headEnd/>
                <a:tailEnd/>
              </a:ln>
            </p:spPr>
            <p:txBody>
              <a:bodyPr wrap="none" lIns="91353" tIns="45677" rIns="91353" bIns="45677" anchor="ctr"/>
              <a:lstStyle>
                <a:lvl1pPr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 sz="19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12" name="Textfeld 9"/>
              <p:cNvSpPr txBox="1">
                <a:spLocks noChangeArrowheads="1"/>
              </p:cNvSpPr>
              <p:nvPr/>
            </p:nvSpPr>
            <p:spPr bwMode="auto">
              <a:xfrm>
                <a:off x="4860082" y="1793366"/>
                <a:ext cx="1980063" cy="761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53" tIns="45677" rIns="91353" bIns="45677">
                <a:spAutoFit/>
              </a:bodyPr>
              <a:lstStyle>
                <a:lvl1pPr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altLang="en-US" sz="1450" b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SWITZERLAND</a:t>
                </a:r>
              </a:p>
              <a:p>
                <a:pPr algn="ctr"/>
                <a:r>
                  <a:rPr lang="en-GB" altLang="en-US" sz="1450" b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Becker Avionics SA</a:t>
                </a:r>
              </a:p>
              <a:p>
                <a:pPr algn="ctr"/>
                <a:r>
                  <a:rPr lang="en-GB" altLang="en-US" sz="1450" b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(BASA)</a:t>
                </a:r>
              </a:p>
            </p:txBody>
          </p:sp>
        </p:grpSp>
        <p:sp>
          <p:nvSpPr>
            <p:cNvPr id="17413" name="Abgerundetes Rechteck 11"/>
            <p:cNvSpPr>
              <a:spLocks noChangeArrowheads="1"/>
            </p:cNvSpPr>
            <p:nvPr/>
          </p:nvSpPr>
          <p:spPr bwMode="auto">
            <a:xfrm>
              <a:off x="6600056" y="3123343"/>
              <a:ext cx="2291333" cy="11158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GERMANY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Becker Avionics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 GmbH (BAG)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HQ, QA, </a:t>
              </a:r>
              <a:r>
                <a:rPr lang="en-GB" altLang="en-US" sz="1450" b="1" dirty="0" smtClean="0">
                  <a:solidFill>
                    <a:srgbClr val="000000"/>
                  </a:solidFill>
                </a:rPr>
                <a:t>DEV, </a:t>
              </a:r>
              <a:r>
                <a:rPr lang="en-GB" altLang="en-US" sz="1450" b="1" dirty="0">
                  <a:solidFill>
                    <a:srgbClr val="000000"/>
                  </a:solidFill>
                </a:rPr>
                <a:t>ICS, 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PROD, Sales</a:t>
              </a:r>
            </a:p>
          </p:txBody>
        </p:sp>
        <p:sp>
          <p:nvSpPr>
            <p:cNvPr id="17414" name="Abgerundetes Rechteck 14"/>
            <p:cNvSpPr>
              <a:spLocks noChangeArrowheads="1"/>
            </p:cNvSpPr>
            <p:nvPr/>
          </p:nvSpPr>
          <p:spPr bwMode="auto">
            <a:xfrm>
              <a:off x="3390134" y="4113077"/>
              <a:ext cx="2358904" cy="10441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GB" altLang="en-US" sz="1450" b="1" dirty="0">
                <a:solidFill>
                  <a:srgbClr val="000000"/>
                </a:solidFill>
              </a:endParaRP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FRANCE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Becker Electronique </a:t>
              </a:r>
              <a:r>
                <a:rPr lang="en-GB" altLang="en-US" sz="1450" b="1" dirty="0" smtClean="0">
                  <a:solidFill>
                    <a:srgbClr val="000000"/>
                  </a:solidFill>
                </a:rPr>
                <a:t>SARL </a:t>
              </a:r>
            </a:p>
            <a:p>
              <a:pPr algn="ctr"/>
              <a:r>
                <a:rPr lang="en-GB" altLang="en-US" sz="1450" b="1" dirty="0" smtClean="0">
                  <a:solidFill>
                    <a:srgbClr val="000000"/>
                  </a:solidFill>
                </a:rPr>
                <a:t>(</a:t>
              </a:r>
              <a:r>
                <a:rPr lang="en-GB" altLang="en-US" sz="1450" b="1" dirty="0">
                  <a:solidFill>
                    <a:srgbClr val="000000"/>
                  </a:solidFill>
                </a:rPr>
                <a:t>BEL)</a:t>
              </a:r>
            </a:p>
            <a:p>
              <a:pPr algn="ctr"/>
              <a:r>
                <a:rPr lang="en-GB" altLang="en-US" sz="1450" b="1" dirty="0">
                  <a:solidFill>
                    <a:srgbClr val="000000"/>
                  </a:solidFill>
                </a:rPr>
                <a:t>EMS Production</a:t>
              </a:r>
            </a:p>
            <a:p>
              <a:pPr algn="ctr"/>
              <a:endParaRPr lang="en-GB" altLang="en-US" sz="1450" b="1" dirty="0">
                <a:solidFill>
                  <a:srgbClr val="000000"/>
                </a:solidFill>
              </a:endParaRPr>
            </a:p>
          </p:txBody>
        </p:sp>
        <p:sp>
          <p:nvSpPr>
            <p:cNvPr id="17415" name="Abgerundetes Rechteck 17"/>
            <p:cNvSpPr>
              <a:spLocks noChangeArrowheads="1"/>
            </p:cNvSpPr>
            <p:nvPr/>
          </p:nvSpPr>
          <p:spPr bwMode="auto">
            <a:xfrm>
              <a:off x="6492044" y="5012643"/>
              <a:ext cx="2519719" cy="94598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UNITED STATES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 Becker Avionics Inc.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( BAI )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PROD ICS, CNS, ATC, Sales</a:t>
              </a:r>
            </a:p>
          </p:txBody>
        </p:sp>
        <p:sp>
          <p:nvSpPr>
            <p:cNvPr id="17422" name="Abgerundetes Rechteck 15"/>
            <p:cNvSpPr>
              <a:spLocks noChangeArrowheads="1"/>
            </p:cNvSpPr>
            <p:nvPr/>
          </p:nvSpPr>
          <p:spPr bwMode="auto">
            <a:xfrm>
              <a:off x="839416" y="2483896"/>
              <a:ext cx="1600716" cy="8912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50" b="1">
                  <a:solidFill>
                    <a:srgbClr val="002060"/>
                  </a:solidFill>
                </a:rPr>
                <a:t>BRAZIL</a:t>
              </a:r>
            </a:p>
            <a:p>
              <a:pPr algn="ctr"/>
              <a:r>
                <a:rPr lang="en-GB" altLang="en-US" sz="1450" b="1">
                  <a:solidFill>
                    <a:srgbClr val="002060"/>
                  </a:solidFill>
                </a:rPr>
                <a:t>Becker do Brazil</a:t>
              </a:r>
            </a:p>
            <a:p>
              <a:pPr algn="ctr"/>
              <a:r>
                <a:rPr lang="en-GB" altLang="en-US" sz="1450" b="1">
                  <a:solidFill>
                    <a:srgbClr val="002060"/>
                  </a:solidFill>
                </a:rPr>
                <a:t>(BdB)</a:t>
              </a:r>
            </a:p>
            <a:p>
              <a:pPr algn="ctr"/>
              <a:r>
                <a:rPr lang="en-GB" altLang="en-US" sz="1450" b="1">
                  <a:solidFill>
                    <a:srgbClr val="002060"/>
                  </a:solidFill>
                </a:rPr>
                <a:t>Sales</a:t>
              </a:r>
            </a:p>
          </p:txBody>
        </p:sp>
        <p:sp>
          <p:nvSpPr>
            <p:cNvPr id="17423" name="Abgerundetes Rechteck 15"/>
            <p:cNvSpPr>
              <a:spLocks noChangeArrowheads="1"/>
            </p:cNvSpPr>
            <p:nvPr/>
          </p:nvSpPr>
          <p:spPr bwMode="auto">
            <a:xfrm>
              <a:off x="584712" y="3797994"/>
              <a:ext cx="1873718" cy="99915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GB" altLang="en-US" sz="1450" b="1" dirty="0">
                <a:solidFill>
                  <a:srgbClr val="002060"/>
                </a:solidFill>
              </a:endParaRPr>
            </a:p>
            <a:p>
              <a:pPr algn="ctr"/>
              <a:endParaRPr lang="en-GB" altLang="en-US" sz="1450" b="1" dirty="0">
                <a:solidFill>
                  <a:srgbClr val="002060"/>
                </a:solidFill>
              </a:endParaRP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TAIWAN</a:t>
              </a: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Becker Electronics </a:t>
              </a: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Taiwan Ltd (BETL)</a:t>
              </a: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PROD HW</a:t>
              </a:r>
            </a:p>
            <a:p>
              <a:pPr algn="ctr"/>
              <a:endParaRPr lang="en-GB" altLang="en-US" sz="1450" b="1" dirty="0">
                <a:solidFill>
                  <a:srgbClr val="002060"/>
                </a:solidFill>
              </a:endParaRPr>
            </a:p>
            <a:p>
              <a:pPr algn="ctr"/>
              <a:endParaRPr lang="en-GB" altLang="en-US" sz="1450" b="1" dirty="0">
                <a:solidFill>
                  <a:srgbClr val="002060"/>
                </a:solidFill>
              </a:endParaRPr>
            </a:p>
          </p:txBody>
        </p:sp>
        <p:sp>
          <p:nvSpPr>
            <p:cNvPr id="17427" name="Abgerundetes Rechteck 15"/>
            <p:cNvSpPr>
              <a:spLocks noChangeArrowheads="1"/>
            </p:cNvSpPr>
            <p:nvPr/>
          </p:nvSpPr>
          <p:spPr bwMode="auto">
            <a:xfrm>
              <a:off x="9320986" y="3111345"/>
              <a:ext cx="1743566" cy="1115819"/>
            </a:xfrm>
            <a:prstGeom prst="roundRect">
              <a:avLst>
                <a:gd name="adj" fmla="val 14846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POLAND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Becker Avionics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Polska  (BAP)</a:t>
              </a:r>
            </a:p>
            <a:p>
              <a:pPr algn="ctr"/>
              <a:r>
                <a:rPr lang="en-GB" altLang="en-US" sz="1450" b="1">
                  <a:solidFill>
                    <a:srgbClr val="000000"/>
                  </a:solidFill>
                </a:rPr>
                <a:t>DEV CNS &amp; ATC</a:t>
              </a:r>
            </a:p>
          </p:txBody>
        </p:sp>
        <p:sp>
          <p:nvSpPr>
            <p:cNvPr id="17428" name="Abgerundetes Rechteck 17"/>
            <p:cNvSpPr>
              <a:spLocks noChangeArrowheads="1"/>
            </p:cNvSpPr>
            <p:nvPr/>
          </p:nvSpPr>
          <p:spPr bwMode="auto">
            <a:xfrm>
              <a:off x="9408368" y="5003980"/>
              <a:ext cx="1714202" cy="86424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0099CC"/>
              </a:solidFill>
              <a:round/>
              <a:headEnd/>
              <a:tailEnd/>
            </a:ln>
          </p:spPr>
          <p:txBody>
            <a:bodyPr wrap="none" lIns="91353" tIns="45677" rIns="91353" bIns="45677" anchor="ctr"/>
            <a:lstStyle>
              <a:lvl1pPr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CHINA</a:t>
              </a: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Becker China</a:t>
              </a:r>
            </a:p>
            <a:p>
              <a:pPr algn="ctr"/>
              <a:r>
                <a:rPr lang="en-GB" altLang="en-US" sz="1450" b="1" dirty="0">
                  <a:solidFill>
                    <a:srgbClr val="002060"/>
                  </a:solidFill>
                </a:rPr>
                <a:t>Sales</a:t>
              </a:r>
            </a:p>
          </p:txBody>
        </p:sp>
        <p:sp>
          <p:nvSpPr>
            <p:cNvPr id="24" name="Rechteck 22"/>
            <p:cNvSpPr/>
            <p:nvPr/>
          </p:nvSpPr>
          <p:spPr>
            <a:xfrm>
              <a:off x="2099557" y="1196753"/>
              <a:ext cx="16113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000000"/>
                  </a:solidFill>
                </a:rPr>
                <a:t>~200 employees 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Elbow Connector 17"/>
            <p:cNvCxnSpPr>
              <a:stCxn id="17422" idx="3"/>
              <a:endCxn id="17412" idx="1"/>
            </p:cNvCxnSpPr>
            <p:nvPr/>
          </p:nvCxnSpPr>
          <p:spPr>
            <a:xfrm flipV="1">
              <a:off x="2440132" y="1976218"/>
              <a:ext cx="4340101" cy="953291"/>
            </a:xfrm>
            <a:prstGeom prst="bentConnector3">
              <a:avLst>
                <a:gd name="adj1" fmla="val 11140"/>
              </a:avLst>
            </a:prstGeom>
            <a:ln w="19050">
              <a:solidFill>
                <a:srgbClr val="99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17423" idx="3"/>
              <a:endCxn id="17412" idx="1"/>
            </p:cNvCxnSpPr>
            <p:nvPr/>
          </p:nvCxnSpPr>
          <p:spPr>
            <a:xfrm flipV="1">
              <a:off x="2458430" y="1976218"/>
              <a:ext cx="4321803" cy="2321355"/>
            </a:xfrm>
            <a:prstGeom prst="bentConnector3">
              <a:avLst>
                <a:gd name="adj1" fmla="val 10740"/>
              </a:avLst>
            </a:prstGeom>
            <a:ln w="19050">
              <a:solidFill>
                <a:srgbClr val="99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17414" idx="0"/>
            </p:cNvCxnSpPr>
            <p:nvPr/>
          </p:nvCxnSpPr>
          <p:spPr>
            <a:xfrm rot="5400000" flipH="1" flipV="1">
              <a:off x="5687059" y="1696856"/>
              <a:ext cx="1298749" cy="3533695"/>
            </a:xfrm>
            <a:prstGeom prst="bentConnector2">
              <a:avLst/>
            </a:prstGeom>
            <a:ln w="19050">
              <a:solidFill>
                <a:srgbClr val="99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7410" idx="2"/>
              <a:endCxn id="17413" idx="0"/>
            </p:cNvCxnSpPr>
            <p:nvPr/>
          </p:nvCxnSpPr>
          <p:spPr>
            <a:xfrm flipH="1">
              <a:off x="7745723" y="2474710"/>
              <a:ext cx="6927" cy="648633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>
              <a:endCxn id="17427" idx="0"/>
            </p:cNvCxnSpPr>
            <p:nvPr/>
          </p:nvCxnSpPr>
          <p:spPr>
            <a:xfrm>
              <a:off x="7752650" y="2814320"/>
              <a:ext cx="2440119" cy="297025"/>
            </a:xfrm>
            <a:prstGeom prst="bentConnector2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>
              <a:stCxn id="17428" idx="0"/>
              <a:endCxn id="17413" idx="2"/>
            </p:cNvCxnSpPr>
            <p:nvPr/>
          </p:nvCxnSpPr>
          <p:spPr>
            <a:xfrm rot="16200000" flipV="1">
              <a:off x="8623187" y="3361698"/>
              <a:ext cx="764818" cy="2519746"/>
            </a:xfrm>
            <a:prstGeom prst="bentConnector3">
              <a:avLst>
                <a:gd name="adj1" fmla="val 48270"/>
              </a:avLst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7413" idx="2"/>
              <a:endCxn id="17415" idx="0"/>
            </p:cNvCxnSpPr>
            <p:nvPr/>
          </p:nvCxnSpPr>
          <p:spPr>
            <a:xfrm>
              <a:off x="7745723" y="4239162"/>
              <a:ext cx="6181" cy="773481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7414" idx="3"/>
            </p:cNvCxnSpPr>
            <p:nvPr/>
          </p:nvCxnSpPr>
          <p:spPr>
            <a:xfrm>
              <a:off x="5749038" y="4635135"/>
              <a:ext cx="2001997" cy="0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Datumsplatzhalter 9"/>
          <p:cNvSpPr>
            <a:spLocks noGrp="1"/>
          </p:cNvSpPr>
          <p:nvPr>
            <p:ph type="dt" sz="half" idx="10"/>
          </p:nvPr>
        </p:nvSpPr>
        <p:spPr>
          <a:xfrm>
            <a:off x="190500" y="6273317"/>
            <a:ext cx="857251" cy="142875"/>
          </a:xfrm>
        </p:spPr>
        <p:txBody>
          <a:bodyPr/>
          <a:lstStyle/>
          <a:p>
            <a:pPr>
              <a:defRPr/>
            </a:pPr>
            <a:fld id="{24A4C19D-620F-4C54-A22F-D69D6B16D893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1504" y="6273317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46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R&amp;D </a:t>
            </a:r>
            <a:r>
              <a:rPr lang="de-DE" dirty="0" err="1" smtClean="0">
                <a:solidFill>
                  <a:schemeClr val="bg1"/>
                </a:solidFill>
              </a:rPr>
              <a:t>Organization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Skills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9750" y="1071563"/>
            <a:ext cx="8572500" cy="512974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Development department in </a:t>
            </a:r>
            <a:r>
              <a:rPr lang="en-US" b="1" dirty="0" err="1" smtClean="0"/>
              <a:t>Rheinmünster</a:t>
            </a:r>
            <a:r>
              <a:rPr lang="en-US" b="1" dirty="0" smtClean="0"/>
              <a:t> / Germany</a:t>
            </a:r>
          </a:p>
          <a:p>
            <a:pPr>
              <a:buNone/>
            </a:pPr>
            <a:r>
              <a:rPr lang="en-US" dirty="0" smtClean="0"/>
              <a:t>14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employees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1700" b="1" dirty="0"/>
              <a:t>Responsibilities:</a:t>
            </a:r>
          </a:p>
          <a:p>
            <a:pPr lvl="1"/>
            <a:r>
              <a:rPr lang="en-US" sz="1500" dirty="0"/>
              <a:t>Maintenance of the existing product portfolio (all products)</a:t>
            </a:r>
          </a:p>
          <a:p>
            <a:pPr lvl="1"/>
            <a:r>
              <a:rPr lang="en-US" sz="1500" dirty="0"/>
              <a:t>New Product Development for AUDIO and SEARCH&amp;RESCUE</a:t>
            </a:r>
          </a:p>
          <a:p>
            <a:pPr lvl="1"/>
            <a:r>
              <a:rPr lang="en-US" sz="1500" dirty="0"/>
              <a:t>Airworthiness Office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F5BA1F-798F-4A3A-91F1-4EE327B6A6DA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809750" y="1952836"/>
          <a:ext cx="6192688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43443"/>
                <a:gridCol w="1349245"/>
              </a:tblGrid>
              <a:tr h="231454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Skill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#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Avionics (Master)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Computer Science (Master)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Electrical Eng. (Master)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Mechatronics</a:t>
                      </a:r>
                      <a:r>
                        <a:rPr lang="en-US" sz="1800" dirty="0" smtClean="0"/>
                        <a:t> (Bachelor)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Technician (vocational)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Signal Processing (PhD)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8409" y="1196752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R&amp;D </a:t>
            </a:r>
            <a:r>
              <a:rPr lang="de-DE" dirty="0" err="1" smtClean="0">
                <a:solidFill>
                  <a:schemeClr val="bg1"/>
                </a:solidFill>
              </a:rPr>
              <a:t>Organization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Skills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Development department in </a:t>
            </a:r>
            <a:r>
              <a:rPr lang="en-US" b="1" dirty="0" err="1" smtClean="0"/>
              <a:t>Wrozlaw</a:t>
            </a:r>
            <a:r>
              <a:rPr lang="en-US" b="1" dirty="0" smtClean="0"/>
              <a:t> / Poland</a:t>
            </a:r>
          </a:p>
          <a:p>
            <a:pPr>
              <a:buNone/>
            </a:pPr>
            <a:r>
              <a:rPr lang="en-US" dirty="0" smtClean="0"/>
              <a:t>33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employees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1700" b="1" dirty="0"/>
              <a:t>Responsibilities:</a:t>
            </a:r>
          </a:p>
          <a:p>
            <a:pPr lvl="1"/>
            <a:r>
              <a:rPr lang="en-US" sz="1500" dirty="0"/>
              <a:t>Maintenance of the existing product portfolio for VHF communication, L-Band transponder</a:t>
            </a:r>
          </a:p>
          <a:p>
            <a:pPr lvl="1"/>
            <a:r>
              <a:rPr lang="en-US" sz="1500" dirty="0"/>
              <a:t>New Product Development for ADSB-Transponder, Communication, Navigation, Air Traffic Management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5BE82-D8F5-4A5F-A2C7-F61ABF01784A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809750" y="1952836"/>
          <a:ext cx="6192688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43443"/>
                <a:gridCol w="1349245"/>
              </a:tblGrid>
              <a:tr h="231454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Skill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#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Computer Science (Master)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14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Computer Science (</a:t>
                      </a:r>
                      <a:r>
                        <a:rPr lang="pl-PL" sz="1800" dirty="0" smtClean="0"/>
                        <a:t>PhD</a:t>
                      </a:r>
                      <a:r>
                        <a:rPr lang="en-US" sz="1800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Signal Processing (PhD)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Electrical Eng. (Master)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13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Mechanics (</a:t>
                      </a:r>
                      <a:r>
                        <a:rPr lang="pl-PL" sz="1800" dirty="0" smtClean="0"/>
                        <a:t>Master</a:t>
                      </a:r>
                      <a:r>
                        <a:rPr lang="en-US" sz="1800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</a:tr>
              <a:tr h="2314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Technician (</a:t>
                      </a:r>
                      <a:r>
                        <a:rPr lang="pl-PL" sz="1800" dirty="0" smtClean="0"/>
                        <a:t>Dipl.</a:t>
                      </a:r>
                      <a:r>
                        <a:rPr lang="en-US" sz="1800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400" y="1071564"/>
            <a:ext cx="537592" cy="31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D90EA-DCE2-4497-BB6B-9DCB1F2FCF69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Inhaltsplatzhalter 7"/>
          <p:cNvSpPr txBox="1">
            <a:spLocks/>
          </p:cNvSpPr>
          <p:nvPr/>
        </p:nvSpPr>
        <p:spPr bwMode="auto">
          <a:xfrm>
            <a:off x="1775520" y="1160748"/>
            <a:ext cx="85725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SzPct val="100000"/>
              <a:buFont typeface="Arial" pitchFamily="34" charset="0"/>
              <a:buChar char="•"/>
              <a:defRPr/>
            </a:pPr>
            <a:endParaRPr lang="en-US" sz="1700" b="1" dirty="0">
              <a:solidFill>
                <a:srgbClr val="000000"/>
              </a:solidFill>
              <a:latin typeface="Arial"/>
            </a:endParaRP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 System Engineering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Requirements Engineering: Requirements based design, test and validation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Understanding of mission specific CONOPS (=Concepts of Operations)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Product Architecture &amp; Enabling Systems 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STTE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Reliability Engineering &amp; MTBF prediction acc. MIL HDBK 217f / 217plus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Model Driven Design: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Matlab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/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Simulink</a:t>
            </a: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lvl="1" defTabSz="469833">
              <a:spcBef>
                <a:spcPct val="20000"/>
              </a:spcBef>
              <a:buClr>
                <a:srgbClr val="3399FF"/>
              </a:buClr>
            </a:pPr>
            <a:endParaRPr lang="en-US" sz="1700" dirty="0">
              <a:solidFill>
                <a:srgbClr val="000000"/>
              </a:solidFill>
              <a:latin typeface="Arial"/>
            </a:endParaRPr>
          </a:p>
          <a:p>
            <a:pPr lvl="1" defTabSz="469833">
              <a:spcBef>
                <a:spcPct val="20000"/>
              </a:spcBef>
              <a:buClr>
                <a:srgbClr val="3399FF"/>
              </a:buClr>
            </a:pPr>
            <a:endParaRPr lang="en-US" sz="1700" dirty="0">
              <a:solidFill>
                <a:srgbClr val="000000"/>
              </a:solidFill>
              <a:latin typeface="Arial"/>
            </a:endParaRPr>
          </a:p>
          <a:p>
            <a:pPr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Arial"/>
              </a:rPr>
              <a:t> 	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Hardware Engineering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 Analog / Digital Audio Hardware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 Power Supplies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 Backup-Circuitry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 Bus-Systems / Interfaces: CAN, Ethernet, ARINC 429, MIL 1533, Bluetooth, 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   RS422/485, Optical Link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	</a:t>
            </a:r>
          </a:p>
          <a:p>
            <a:pPr lvl="1" defTabSz="469833">
              <a:spcBef>
                <a:spcPct val="20000"/>
              </a:spcBef>
              <a:buClr>
                <a:srgbClr val="3399FF"/>
              </a:buClr>
            </a:pP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SzPct val="100000"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8661B-E82C-46BC-86F3-A42062A823C9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7"/>
          <p:cNvSpPr txBox="1">
            <a:spLocks/>
          </p:cNvSpPr>
          <p:nvPr/>
        </p:nvSpPr>
        <p:spPr bwMode="auto">
          <a:xfrm>
            <a:off x="1775520" y="1160748"/>
            <a:ext cx="85725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Char char="●"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Digital Hardware / Complex Hardware DO-254 (up to DAL B)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Xilinx, 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Altera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, VHDL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FPGA, </a:t>
            </a:r>
            <a:r>
              <a:rPr lang="de-DE" sz="1600" kern="0" dirty="0">
                <a:solidFill>
                  <a:srgbClr val="000000"/>
                </a:solidFill>
                <a:latin typeface="Arial"/>
              </a:rPr>
              <a:t>PLD</a:t>
            </a: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Char char="●"/>
            </a:pP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RF Engineering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MF-UHF (~300kHz – 1,5GHz) 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Transmitter output power 0.1W up to 500Watt peak power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Modulation Schemes: AM, FM, DPSK, Pulse,…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Antenna design: for example 3 band VHF/UHF antenna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Simulation</a:t>
            </a: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357137" indent="-3571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Char char="●"/>
            </a:pP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HMI</a:t>
            </a:r>
          </a:p>
          <a:p>
            <a:pPr marL="630149" lvl="1" indent="-2698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kern="0" dirty="0">
                <a:solidFill>
                  <a:srgbClr val="000000"/>
                </a:solidFill>
                <a:latin typeface="Arial"/>
              </a:rPr>
              <a:t>Keypads, Rotary Encoders, Displays, Switches, NVIS, Human Factors ..</a:t>
            </a:r>
          </a:p>
          <a:p>
            <a:pPr marL="630149" lvl="1" indent="-2698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endParaRPr lang="en-US" sz="1500" kern="0" dirty="0">
              <a:solidFill>
                <a:srgbClr val="000000"/>
              </a:solidFill>
              <a:latin typeface="Arial"/>
            </a:endParaRPr>
          </a:p>
          <a:p>
            <a:pPr marL="357137" indent="-3571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Char char="●"/>
            </a:pP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Environmental Qualification DO-160 and MIL-Standards</a:t>
            </a:r>
          </a:p>
          <a:p>
            <a:pPr marL="630149" lvl="1" indent="-2698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kern="0" dirty="0">
                <a:solidFill>
                  <a:srgbClr val="000000"/>
                </a:solidFill>
                <a:latin typeface="Arial"/>
              </a:rPr>
              <a:t>In-house activities: temperature, humidity, vibration, ESD, power input, cond. susceptibility</a:t>
            </a:r>
          </a:p>
          <a:p>
            <a:pPr marL="630149" lvl="1" indent="-2698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500" kern="0" dirty="0">
                <a:solidFill>
                  <a:srgbClr val="000000"/>
                </a:solidFill>
                <a:latin typeface="Arial"/>
              </a:rPr>
              <a:t>External: for example HIRF, Sand and Dust, Fungus, Magnetic, indirect lightning and other</a:t>
            </a:r>
          </a:p>
          <a:p>
            <a:pPr marL="630149" lvl="1" indent="-269837" defTabSz="469833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630149" lvl="1" indent="-269837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D63D65-5F73-4521-9992-D23B0F2A5791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8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700" b="1" dirty="0"/>
          </a:p>
          <a:p>
            <a:r>
              <a:rPr lang="en-US" sz="1700" b="1" dirty="0"/>
              <a:t>Mechanical Design</a:t>
            </a:r>
          </a:p>
          <a:p>
            <a:pPr lvl="1"/>
            <a:r>
              <a:rPr lang="en-US" sz="1500" dirty="0"/>
              <a:t>Housings, Mountings: 160mm, DZUS, ARINC 600, 2,5”, 3,25”, Custom</a:t>
            </a:r>
          </a:p>
          <a:p>
            <a:pPr lvl="1"/>
            <a:r>
              <a:rPr lang="en-US" sz="1500" dirty="0"/>
              <a:t>Panels (also NVIS compatible)</a:t>
            </a:r>
          </a:p>
          <a:p>
            <a:pPr lvl="1"/>
            <a:r>
              <a:rPr lang="en-US" sz="1500" dirty="0"/>
              <a:t>Creation &amp; Maintaining Part Lists, Build Standards</a:t>
            </a:r>
          </a:p>
          <a:p>
            <a:pPr lvl="1"/>
            <a:r>
              <a:rPr lang="en-US" sz="1500" dirty="0"/>
              <a:t>Rapid Prototyping with additive Manufacturing technology (w. external supplier)</a:t>
            </a:r>
          </a:p>
          <a:p>
            <a:pPr lvl="1"/>
            <a:r>
              <a:rPr lang="en-US" sz="1500" dirty="0"/>
              <a:t>Design of aluminum injection molding components</a:t>
            </a:r>
          </a:p>
          <a:p>
            <a:pPr lvl="1"/>
            <a:r>
              <a:rPr lang="en-US" sz="1500" dirty="0"/>
              <a:t>Design of plastic injection molding components</a:t>
            </a:r>
          </a:p>
          <a:p>
            <a:pPr lvl="1"/>
            <a:endParaRPr lang="en-US" sz="1500" dirty="0"/>
          </a:p>
          <a:p>
            <a:r>
              <a:rPr lang="en-US" sz="1700" b="1" dirty="0"/>
              <a:t>Project Management</a:t>
            </a:r>
          </a:p>
          <a:p>
            <a:pPr lvl="1"/>
            <a:r>
              <a:rPr lang="en-US" sz="1500" dirty="0"/>
              <a:t>V-Model + some agile elements</a:t>
            </a:r>
          </a:p>
          <a:p>
            <a:pPr lvl="1">
              <a:buNone/>
            </a:pPr>
            <a:r>
              <a:rPr lang="en-US" sz="1600" dirty="0"/>
              <a:t>	</a:t>
            </a:r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  <a:p>
            <a:pPr lvl="1"/>
            <a:endParaRPr lang="en-US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2E5429-16B4-49C5-B26E-2837CD1A28B7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700" b="1" dirty="0"/>
              <a:t>Embedded </a:t>
            </a:r>
            <a:r>
              <a:rPr lang="en-US" sz="1700" b="1" dirty="0" err="1"/>
              <a:t>Realtime</a:t>
            </a:r>
            <a:r>
              <a:rPr lang="en-US" sz="1700" b="1" dirty="0"/>
              <a:t> Software DO-178 (up to DAL B)</a:t>
            </a:r>
          </a:p>
          <a:p>
            <a:pPr lvl="1"/>
            <a:r>
              <a:rPr lang="en-US" sz="1500" dirty="0"/>
              <a:t>µP: TI OMAP, ARM9, PIC, Fujitsu MB90F54, HCS08, 8-32 bit</a:t>
            </a:r>
          </a:p>
          <a:p>
            <a:pPr lvl="1"/>
            <a:r>
              <a:rPr lang="en-US" sz="1400" dirty="0"/>
              <a:t>DSP 16/32 bit, TI 5xxx, 6xxx, OMAP</a:t>
            </a:r>
            <a:endParaRPr lang="en-US" sz="1500" dirty="0"/>
          </a:p>
          <a:p>
            <a:pPr lvl="1"/>
            <a:r>
              <a:rPr lang="en-US" sz="1500" dirty="0"/>
              <a:t>Language C</a:t>
            </a:r>
          </a:p>
          <a:p>
            <a:endParaRPr lang="en-US" sz="1800" dirty="0"/>
          </a:p>
          <a:p>
            <a:r>
              <a:rPr lang="de-DE" sz="1700" b="1" dirty="0"/>
              <a:t>Digital Signal Processing</a:t>
            </a:r>
          </a:p>
          <a:p>
            <a:pPr lvl="1"/>
            <a:r>
              <a:rPr lang="en-US" sz="1500" dirty="0"/>
              <a:t>Algorithms: Mixing, Scaling, AGC, NR, 3D Audio and more</a:t>
            </a:r>
          </a:p>
          <a:p>
            <a:pPr lvl="1"/>
            <a:endParaRPr lang="en-US" sz="1600" dirty="0"/>
          </a:p>
          <a:p>
            <a:r>
              <a:rPr lang="en-US" sz="1700" b="1" dirty="0"/>
              <a:t>Configuration Software</a:t>
            </a:r>
          </a:p>
          <a:p>
            <a:pPr lvl="1"/>
            <a:r>
              <a:rPr lang="en-US" sz="1500" dirty="0"/>
              <a:t>Windows, C++, C#, Delphi</a:t>
            </a:r>
          </a:p>
          <a:p>
            <a:endParaRPr lang="en-US" dirty="0" smtClean="0"/>
          </a:p>
          <a:p>
            <a:r>
              <a:rPr lang="en-US" sz="1700" b="1" dirty="0"/>
              <a:t>Test Automation</a:t>
            </a:r>
          </a:p>
          <a:p>
            <a:pPr lvl="1"/>
            <a:r>
              <a:rPr lang="en-US" sz="1500" dirty="0"/>
              <a:t>Windows, C++, C#, </a:t>
            </a:r>
            <a:r>
              <a:rPr lang="en-US" sz="1500" dirty="0" err="1"/>
              <a:t>Labview</a:t>
            </a:r>
            <a:endParaRPr lang="en-US" sz="1500" dirty="0"/>
          </a:p>
          <a:p>
            <a:pPr lvl="1"/>
            <a:endParaRPr lang="en-US" sz="1600" dirty="0"/>
          </a:p>
          <a:p>
            <a:pPr lvl="1"/>
            <a:endParaRPr lang="en-US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A7F81-1AA9-4541-A2AA-BDEA727F479E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1883532" y="-108000"/>
            <a:ext cx="8572500" cy="857250"/>
          </a:xfrm>
        </p:spPr>
        <p:txBody>
          <a:bodyPr/>
          <a:lstStyle/>
          <a:p>
            <a:pPr eaLnBrk="1" hangingPunct="1"/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>Becker Avionics Worldwide Operations</a:t>
            </a:r>
            <a:endParaRPr lang="en-US" altLang="de-DE" sz="2000" dirty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4687888" y="5341939"/>
            <a:ext cx="5573712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r>
              <a:rPr lang="en-US" altLang="de-DE" sz="1800" dirty="0">
                <a:solidFill>
                  <a:schemeClr val="bg1"/>
                </a:solidFill>
              </a:rPr>
              <a:t>Medium sized company with international orientation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96752"/>
            <a:ext cx="8460940" cy="489123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364C2-63A7-47F2-85D1-74E5B8B598A2}" type="datetime1">
              <a:rPr lang="de-DE" smtClean="0"/>
              <a:pPr>
                <a:defRPr/>
              </a:pPr>
              <a:t>05.02.2018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Tools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1600" b="1" dirty="0"/>
          </a:p>
          <a:p>
            <a:r>
              <a:rPr lang="en-US" sz="1600" b="1" dirty="0"/>
              <a:t>Mechanical Engineering</a:t>
            </a:r>
          </a:p>
          <a:p>
            <a:pPr lvl="1"/>
            <a:r>
              <a:rPr lang="en-US" sz="1400" dirty="0"/>
              <a:t>PTC </a:t>
            </a:r>
            <a:r>
              <a:rPr lang="en-US" sz="1400" dirty="0" err="1"/>
              <a:t>Creo</a:t>
            </a:r>
            <a:endParaRPr lang="en-US" sz="1400" dirty="0"/>
          </a:p>
          <a:p>
            <a:pPr lvl="1"/>
            <a:r>
              <a:rPr lang="en-US" sz="1400" dirty="0" err="1"/>
              <a:t>Windchill</a:t>
            </a:r>
            <a:endParaRPr lang="en-US" sz="1400" dirty="0"/>
          </a:p>
          <a:p>
            <a:r>
              <a:rPr lang="en-US" sz="1600" b="1" dirty="0"/>
              <a:t>Software Engineering</a:t>
            </a:r>
          </a:p>
          <a:p>
            <a:pPr lvl="1"/>
            <a:r>
              <a:rPr lang="en-US" sz="1400" dirty="0"/>
              <a:t>MS Visual Studio</a:t>
            </a:r>
          </a:p>
          <a:p>
            <a:pPr lvl="1"/>
            <a:r>
              <a:rPr lang="en-US" sz="1400" dirty="0"/>
              <a:t>Code Composer Studio</a:t>
            </a:r>
          </a:p>
          <a:p>
            <a:pPr lvl="1"/>
            <a:r>
              <a:rPr lang="en-US" sz="1400" dirty="0"/>
              <a:t>IBM Rational RT</a:t>
            </a:r>
          </a:p>
          <a:p>
            <a:pPr lvl="1"/>
            <a:r>
              <a:rPr lang="en-US" sz="1400" dirty="0"/>
              <a:t>Vector Cast (in evaluation)</a:t>
            </a:r>
          </a:p>
          <a:p>
            <a:r>
              <a:rPr lang="en-US" sz="1600" b="1" dirty="0"/>
              <a:t>Hardware Engineering</a:t>
            </a:r>
          </a:p>
          <a:p>
            <a:pPr lvl="1"/>
            <a:r>
              <a:rPr lang="en-US" sz="1400" dirty="0" err="1"/>
              <a:t>OrCAD</a:t>
            </a:r>
            <a:endParaRPr lang="en-US" sz="1400" dirty="0"/>
          </a:p>
          <a:p>
            <a:pPr lvl="1"/>
            <a:r>
              <a:rPr lang="en-US" sz="1400" dirty="0"/>
              <a:t>Xilinx, </a:t>
            </a:r>
            <a:r>
              <a:rPr lang="en-US" sz="1400" dirty="0" err="1"/>
              <a:t>Altera</a:t>
            </a:r>
            <a:r>
              <a:rPr lang="en-US" sz="1400" dirty="0"/>
              <a:t> FPGA Tool-Chains</a:t>
            </a:r>
          </a:p>
          <a:p>
            <a:pPr lvl="1"/>
            <a:r>
              <a:rPr lang="en-US" sz="1400" dirty="0"/>
              <a:t>Model </a:t>
            </a:r>
            <a:r>
              <a:rPr lang="en-US" sz="1400" dirty="0" err="1"/>
              <a:t>Sim</a:t>
            </a:r>
            <a:endParaRPr lang="en-US" sz="1400" dirty="0"/>
          </a:p>
          <a:p>
            <a:pPr lvl="1"/>
            <a:r>
              <a:rPr lang="en-US" sz="1400" dirty="0" err="1"/>
              <a:t>Pspice</a:t>
            </a:r>
            <a:r>
              <a:rPr lang="en-US" sz="1400" dirty="0"/>
              <a:t>, </a:t>
            </a:r>
            <a:r>
              <a:rPr lang="en-US" sz="1400" dirty="0" err="1"/>
              <a:t>LTspice,WinSmith</a:t>
            </a:r>
            <a:r>
              <a:rPr lang="en-US" sz="1400" dirty="0"/>
              <a:t>, </a:t>
            </a:r>
            <a:r>
              <a:rPr lang="en-US" sz="1400" dirty="0" err="1"/>
              <a:t>Eagleware</a:t>
            </a:r>
            <a:endParaRPr lang="en-US" sz="1400" dirty="0"/>
          </a:p>
          <a:p>
            <a:r>
              <a:rPr lang="en-US" sz="1600" b="1" dirty="0" err="1"/>
              <a:t>Config</a:t>
            </a:r>
            <a:r>
              <a:rPr lang="en-US" sz="1600" b="1" dirty="0"/>
              <a:t> Management</a:t>
            </a:r>
          </a:p>
          <a:p>
            <a:pPr lvl="1"/>
            <a:r>
              <a:rPr lang="en-US" sz="1400" dirty="0"/>
              <a:t>Source Gear Vault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1600" b="1" dirty="0"/>
          </a:p>
          <a:p>
            <a:r>
              <a:rPr lang="en-US" sz="1600" b="1" dirty="0"/>
              <a:t>Issue Tracking</a:t>
            </a:r>
          </a:p>
          <a:p>
            <a:pPr lvl="1"/>
            <a:r>
              <a:rPr lang="en-US" sz="1400" dirty="0" err="1"/>
              <a:t>Bugzilla</a:t>
            </a:r>
            <a:endParaRPr lang="en-US" sz="1400" dirty="0"/>
          </a:p>
          <a:p>
            <a:r>
              <a:rPr lang="en-US" sz="1600" b="1" dirty="0"/>
              <a:t>Simulation / System Engineering</a:t>
            </a:r>
          </a:p>
          <a:p>
            <a:pPr lvl="1"/>
            <a:r>
              <a:rPr lang="en-US" sz="1400" dirty="0" err="1"/>
              <a:t>Matlab</a:t>
            </a:r>
            <a:r>
              <a:rPr lang="en-US" sz="1400" dirty="0"/>
              <a:t> / </a:t>
            </a:r>
            <a:r>
              <a:rPr lang="en-US" sz="1400" dirty="0" err="1"/>
              <a:t>Simulink</a:t>
            </a:r>
            <a:endParaRPr lang="en-US" sz="1400" dirty="0"/>
          </a:p>
          <a:p>
            <a:pPr lvl="1"/>
            <a:r>
              <a:rPr lang="en-US" sz="1400" dirty="0" err="1"/>
              <a:t>Polarion</a:t>
            </a:r>
            <a:endParaRPr lang="en-US" sz="1400" dirty="0"/>
          </a:p>
          <a:p>
            <a:r>
              <a:rPr lang="en-US" sz="1600" b="1" dirty="0"/>
              <a:t>Document Management / Archive</a:t>
            </a:r>
          </a:p>
          <a:p>
            <a:pPr lvl="1"/>
            <a:r>
              <a:rPr lang="en-US" sz="1400" dirty="0" err="1"/>
              <a:t>DokuManager</a:t>
            </a:r>
            <a:r>
              <a:rPr lang="en-US" sz="1400" dirty="0"/>
              <a:t> (Becker Development)</a:t>
            </a:r>
          </a:p>
          <a:p>
            <a:r>
              <a:rPr lang="en-US" sz="1600" b="1" dirty="0"/>
              <a:t>Part Lists, Industrialization</a:t>
            </a:r>
          </a:p>
          <a:p>
            <a:pPr lvl="1"/>
            <a:r>
              <a:rPr lang="en-US" sz="1400" dirty="0"/>
              <a:t>IFAX (ERP)</a:t>
            </a:r>
          </a:p>
          <a:p>
            <a:r>
              <a:rPr lang="en-US" sz="1600" b="1" dirty="0"/>
              <a:t>Project Planning</a:t>
            </a:r>
          </a:p>
          <a:p>
            <a:pPr lvl="1"/>
            <a:r>
              <a:rPr lang="en-US" sz="1400" dirty="0">
                <a:ea typeface="+mn-ea"/>
                <a:cs typeface="+mn-cs"/>
              </a:rPr>
              <a:t>MS Project</a:t>
            </a:r>
          </a:p>
          <a:p>
            <a:r>
              <a:rPr lang="en-US" sz="1600" b="1" dirty="0"/>
              <a:t>Test Automation</a:t>
            </a:r>
          </a:p>
          <a:p>
            <a:pPr lvl="1"/>
            <a:r>
              <a:rPr lang="en-US" sz="1400" dirty="0" err="1">
                <a:ea typeface="+mn-ea"/>
                <a:cs typeface="+mn-cs"/>
              </a:rPr>
              <a:t>LabView</a:t>
            </a:r>
            <a:endParaRPr lang="en-US" sz="1400" dirty="0">
              <a:ea typeface="+mn-ea"/>
              <a:cs typeface="+mn-cs"/>
            </a:endParaRPr>
          </a:p>
          <a:p>
            <a:r>
              <a:rPr lang="en-US" sz="1600" b="1" dirty="0"/>
              <a:t>Obsolescence Mgmt</a:t>
            </a:r>
          </a:p>
          <a:p>
            <a:pPr lvl="1"/>
            <a:r>
              <a:rPr lang="en-US" sz="1400" dirty="0">
                <a:ea typeface="+mn-ea"/>
                <a:cs typeface="+mn-cs"/>
              </a:rPr>
              <a:t>Silicon Expert BOM Manager</a:t>
            </a:r>
          </a:p>
          <a:p>
            <a:pPr>
              <a:buNone/>
            </a:pPr>
            <a:endParaRPr lang="en-US" sz="1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398207" y="6344754"/>
            <a:ext cx="642938" cy="142875"/>
          </a:xfrm>
        </p:spPr>
        <p:txBody>
          <a:bodyPr/>
          <a:lstStyle/>
          <a:p>
            <a:pPr>
              <a:defRPr/>
            </a:pPr>
            <a:fld id="{6F7CD098-3763-4B33-990A-1C8E7FE8CCE5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696" y="5011984"/>
            <a:ext cx="447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AutoShape 3" descr="Bildergebnis für labview log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4341" name="AutoShape 5" descr="Bildergebnis für labview log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4343" name="AutoShape 7" descr="Bildergebnis für labview log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4345" name="AutoShape 9" descr="Bildergebnis für labview logo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6950" y="4221089"/>
            <a:ext cx="495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1650" y="1401833"/>
            <a:ext cx="990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1" y="2760553"/>
            <a:ext cx="855738" cy="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7421" y="2182924"/>
            <a:ext cx="479837" cy="55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1150" y="2138363"/>
            <a:ext cx="1181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52778" y="5011983"/>
            <a:ext cx="1129473" cy="24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7696" y="3537012"/>
            <a:ext cx="99230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0576" y="4803837"/>
            <a:ext cx="775345" cy="2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55840" y="2182924"/>
            <a:ext cx="864096" cy="5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55842" y="1442003"/>
            <a:ext cx="880471" cy="44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55842" y="1887607"/>
            <a:ext cx="1018179" cy="29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0498" y="4221089"/>
            <a:ext cx="1013524" cy="2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55841" y="3927538"/>
            <a:ext cx="721114" cy="2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2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821206" y="2856341"/>
            <a:ext cx="561045" cy="50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80498" y="5383459"/>
            <a:ext cx="890444" cy="47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913763" y="3790740"/>
            <a:ext cx="441674" cy="43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88184" y="3109914"/>
            <a:ext cx="357187" cy="35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Process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096500" y="5569845"/>
            <a:ext cx="285750" cy="150813"/>
          </a:xfrm>
        </p:spPr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2495600" y="1916832"/>
            <a:ext cx="6912768" cy="936104"/>
          </a:xfrm>
          <a:prstGeom prst="rightArrow">
            <a:avLst>
              <a:gd name="adj1" fmla="val 50000"/>
              <a:gd name="adj2" fmla="val 711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A-, B-, C-Model</a:t>
            </a:r>
          </a:p>
        </p:txBody>
      </p:sp>
      <p:sp>
        <p:nvSpPr>
          <p:cNvPr id="10" name="Flussdiagramm: Zusammenführen 9"/>
          <p:cNvSpPr/>
          <p:nvPr/>
        </p:nvSpPr>
        <p:spPr>
          <a:xfrm>
            <a:off x="2711624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1" name="Flussdiagramm: Zusammenführen 10"/>
          <p:cNvSpPr/>
          <p:nvPr/>
        </p:nvSpPr>
        <p:spPr>
          <a:xfrm>
            <a:off x="3791744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2" name="Flussdiagramm: Zusammenführen 11"/>
          <p:cNvSpPr/>
          <p:nvPr/>
        </p:nvSpPr>
        <p:spPr>
          <a:xfrm>
            <a:off x="4583832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3" name="Flussdiagramm: Zusammenführen 12"/>
          <p:cNvSpPr/>
          <p:nvPr/>
        </p:nvSpPr>
        <p:spPr>
          <a:xfrm>
            <a:off x="5627948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4" name="Flussdiagramm: Zusammenführen 13"/>
          <p:cNvSpPr/>
          <p:nvPr/>
        </p:nvSpPr>
        <p:spPr>
          <a:xfrm>
            <a:off x="7248128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39517" y="2204864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Need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531605" y="14847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PR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331805" y="144878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B-</a:t>
            </a:r>
            <a:r>
              <a:rPr lang="de-DE" sz="1800" dirty="0" err="1">
                <a:solidFill>
                  <a:srgbClr val="000000"/>
                </a:solidFill>
              </a:rPr>
              <a:t>Mod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539717" y="14487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PDR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339917" y="14487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CDR</a:t>
            </a:r>
          </a:p>
        </p:txBody>
      </p:sp>
      <p:sp>
        <p:nvSpPr>
          <p:cNvPr id="20" name="Flussdiagramm: Zusammenführen 19"/>
          <p:cNvSpPr/>
          <p:nvPr/>
        </p:nvSpPr>
        <p:spPr>
          <a:xfrm>
            <a:off x="6420036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240017" y="1448780"/>
            <a:ext cx="53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FAI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068109" y="14487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QR</a:t>
            </a:r>
          </a:p>
        </p:txBody>
      </p:sp>
      <p:sp>
        <p:nvSpPr>
          <p:cNvPr id="23" name="Flussdiagramm: Zusammenführen 22"/>
          <p:cNvSpPr/>
          <p:nvPr/>
        </p:nvSpPr>
        <p:spPr>
          <a:xfrm>
            <a:off x="7968208" y="1844824"/>
            <a:ext cx="180020" cy="21602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752184" y="14487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SOP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9408369" y="2240868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Product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2708921"/>
            <a:ext cx="414470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hteck 27"/>
          <p:cNvSpPr/>
          <p:nvPr/>
        </p:nvSpPr>
        <p:spPr>
          <a:xfrm>
            <a:off x="3899756" y="1052736"/>
            <a:ext cx="3300904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DO-178   DO-254   DO-160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788188" y="2780928"/>
            <a:ext cx="33483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ATR, ATP, QTR, QTP, </a:t>
            </a:r>
          </a:p>
          <a:p>
            <a:r>
              <a:rPr lang="de-DE" sz="1200" dirty="0">
                <a:solidFill>
                  <a:srgbClr val="000000"/>
                </a:solidFill>
              </a:rPr>
              <a:t>DDP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SWAS, HAS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TP, TR, SWCI, HWCI, MCI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SWVD, HWVD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811524" y="2816932"/>
            <a:ext cx="3348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MRS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SYRD, PHAC, PSAC, ICD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HRS, SRS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HDD, SDD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MDD, EDD</a:t>
            </a: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  <a:p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2963652" y="5625244"/>
            <a:ext cx="1476164" cy="5400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0000"/>
                </a:solidFill>
              </a:rPr>
              <a:t>Proj.M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439816" y="5625244"/>
            <a:ext cx="1548172" cy="5400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0000"/>
                </a:solidFill>
              </a:rPr>
              <a:t>Config.M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987988" y="5625244"/>
            <a:ext cx="1548172" cy="5400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0000"/>
                </a:solidFill>
              </a:rPr>
              <a:t>Change.M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7536160" y="5625244"/>
            <a:ext cx="1548172" cy="5400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0000"/>
                </a:solidFill>
              </a:rPr>
              <a:t>Dev.Stds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785990" y="5625245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Support </a:t>
            </a:r>
          </a:p>
          <a:p>
            <a:r>
              <a:rPr lang="de-DE" sz="1600" dirty="0" err="1">
                <a:solidFill>
                  <a:srgbClr val="000000"/>
                </a:solidFill>
              </a:rPr>
              <a:t>Processes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31" name="Datumsplatzhalt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80E7C-D806-4444-BA3E-C383D623548C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9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1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Program Typologie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11524" y="1376772"/>
            <a:ext cx="4210050" cy="4786312"/>
          </a:xfrm>
        </p:spPr>
        <p:txBody>
          <a:bodyPr/>
          <a:lstStyle/>
          <a:p>
            <a:endParaRPr lang="en-US" sz="1800" b="1" dirty="0"/>
          </a:p>
          <a:p>
            <a:r>
              <a:rPr lang="en-US" sz="1700" b="1" dirty="0"/>
              <a:t>Self-Funded</a:t>
            </a:r>
          </a:p>
          <a:p>
            <a:pPr lvl="1"/>
            <a:r>
              <a:rPr lang="en-US" sz="1500" dirty="0"/>
              <a:t>Becker Products</a:t>
            </a:r>
          </a:p>
          <a:p>
            <a:pPr lvl="1"/>
            <a:endParaRPr lang="en-US" sz="1800" dirty="0"/>
          </a:p>
          <a:p>
            <a:r>
              <a:rPr lang="en-US" sz="1700" b="1" dirty="0"/>
              <a:t>Customer Funded</a:t>
            </a:r>
          </a:p>
          <a:p>
            <a:pPr lvl="1"/>
            <a:r>
              <a:rPr lang="en-US" sz="1500" dirty="0"/>
              <a:t>NH90, CH53</a:t>
            </a:r>
          </a:p>
          <a:p>
            <a:pPr lvl="1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r>
              <a:rPr lang="en-US" sz="1700" b="1" dirty="0"/>
              <a:t>Development for other companies</a:t>
            </a:r>
          </a:p>
          <a:p>
            <a:pPr lvl="1"/>
            <a:r>
              <a:rPr lang="en-US" sz="1500" dirty="0" err="1"/>
              <a:t>Axness</a:t>
            </a:r>
            <a:r>
              <a:rPr lang="en-US" sz="1500" dirty="0"/>
              <a:t> Wireless Intercom</a:t>
            </a:r>
          </a:p>
          <a:p>
            <a:pPr lvl="1"/>
            <a:r>
              <a:rPr lang="en-US" sz="1500" dirty="0" err="1"/>
              <a:t>ComSoft</a:t>
            </a:r>
            <a:r>
              <a:rPr lang="en-US" sz="1500" dirty="0"/>
              <a:t> ADS-B Receiver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4012" y="1376772"/>
            <a:ext cx="4210050" cy="4786312"/>
          </a:xfrm>
        </p:spPr>
        <p:txBody>
          <a:bodyPr/>
          <a:lstStyle/>
          <a:p>
            <a:endParaRPr lang="en-US" sz="1800" dirty="0"/>
          </a:p>
          <a:p>
            <a:r>
              <a:rPr lang="en-US" sz="1700" b="1" dirty="0"/>
              <a:t>Studies</a:t>
            </a:r>
          </a:p>
          <a:p>
            <a:pPr lvl="1"/>
            <a:r>
              <a:rPr lang="en-US" sz="1500" dirty="0"/>
              <a:t>SESAR, </a:t>
            </a:r>
            <a:r>
              <a:rPr lang="en-US" sz="1500" dirty="0" err="1"/>
              <a:t>LuFo</a:t>
            </a:r>
            <a:endParaRPr lang="en-US" sz="1500" dirty="0"/>
          </a:p>
          <a:p>
            <a:pPr lvl="1"/>
            <a:endParaRPr lang="en-US" sz="1800" dirty="0"/>
          </a:p>
          <a:p>
            <a:r>
              <a:rPr lang="en-US" sz="1700" b="1" dirty="0"/>
              <a:t>Participation in Working Groups</a:t>
            </a:r>
          </a:p>
          <a:p>
            <a:pPr lvl="1"/>
            <a:r>
              <a:rPr lang="en-US" sz="1500" dirty="0" err="1"/>
              <a:t>EuroCAE</a:t>
            </a:r>
            <a:r>
              <a:rPr lang="en-US" sz="1500" dirty="0"/>
              <a:t>: WG-49 (Mode-S), WG-51 (ADSB)</a:t>
            </a:r>
          </a:p>
          <a:p>
            <a:pPr lvl="1"/>
            <a:r>
              <a:rPr lang="en-US" sz="1500" dirty="0"/>
              <a:t>RTCA DO-214</a:t>
            </a:r>
          </a:p>
          <a:p>
            <a:pPr lvl="1"/>
            <a:endParaRPr lang="en-US" sz="1800" dirty="0"/>
          </a:p>
          <a:p>
            <a:r>
              <a:rPr lang="en-US" sz="1700" b="1" dirty="0"/>
              <a:t>Outsourcing</a:t>
            </a:r>
          </a:p>
          <a:p>
            <a:pPr lvl="1"/>
            <a:r>
              <a:rPr lang="en-US" sz="1500" dirty="0"/>
              <a:t>Make-Team-Buy</a:t>
            </a:r>
          </a:p>
          <a:p>
            <a:pPr lvl="1"/>
            <a:r>
              <a:rPr lang="en-US" sz="1500" dirty="0"/>
              <a:t>Certification (ETSI) / Qualification</a:t>
            </a:r>
          </a:p>
          <a:p>
            <a:pPr lvl="1"/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9A94E-E5B1-4954-8ABF-76A0D690E69A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392020" y="6288434"/>
            <a:ext cx="642938" cy="142875"/>
          </a:xfrm>
        </p:spPr>
        <p:txBody>
          <a:bodyPr/>
          <a:lstStyle/>
          <a:p>
            <a:pPr>
              <a:defRPr/>
            </a:pPr>
            <a:fld id="{D600C6D2-DEA4-4439-97CC-D90DD3F2B8D2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523492" y="6291127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Production Organization and Skills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1513588"/>
            <a:ext cx="1856556" cy="112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r="8571"/>
          <a:stretch>
            <a:fillRect/>
          </a:stretch>
        </p:blipFill>
        <p:spPr bwMode="auto">
          <a:xfrm>
            <a:off x="1955540" y="1513589"/>
            <a:ext cx="1944216" cy="112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18571"/>
          <a:stretch>
            <a:fillRect/>
          </a:stretch>
        </p:blipFill>
        <p:spPr bwMode="auto">
          <a:xfrm>
            <a:off x="7572165" y="1513588"/>
            <a:ext cx="1860207" cy="11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29098"/>
          <a:stretch>
            <a:fillRect/>
          </a:stretch>
        </p:blipFill>
        <p:spPr bwMode="auto">
          <a:xfrm>
            <a:off x="3899756" y="1513589"/>
            <a:ext cx="1872208" cy="112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5792316" y="2636913"/>
            <a:ext cx="1800200" cy="26468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France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PCB </a:t>
            </a:r>
            <a:r>
              <a:rPr lang="de-DE" sz="1800" dirty="0" err="1">
                <a:solidFill>
                  <a:srgbClr val="000000"/>
                </a:solidFill>
              </a:rPr>
              <a:t>Assembly</a:t>
            </a:r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PCB Test</a:t>
            </a: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25 FTE</a:t>
            </a:r>
          </a:p>
          <a:p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72164" y="2636912"/>
            <a:ext cx="1836204" cy="26468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Poland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sz="1800" dirty="0" err="1">
                <a:solidFill>
                  <a:srgbClr val="000000"/>
                </a:solidFill>
              </a:rPr>
              <a:t>Prototypes</a:t>
            </a:r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4 FTE</a:t>
            </a:r>
          </a:p>
          <a:p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55540" y="2636912"/>
            <a:ext cx="1944216" cy="264687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USA</a:t>
            </a:r>
          </a:p>
          <a:p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Integration</a:t>
            </a:r>
          </a:p>
          <a:p>
            <a:r>
              <a:rPr lang="de-DE" sz="1800" dirty="0">
                <a:solidFill>
                  <a:srgbClr val="000000"/>
                </a:solidFill>
              </a:rPr>
              <a:t>Test</a:t>
            </a:r>
          </a:p>
          <a:p>
            <a:r>
              <a:rPr lang="de-DE" sz="1800" dirty="0">
                <a:solidFill>
                  <a:srgbClr val="000000"/>
                </a:solidFill>
              </a:rPr>
              <a:t>(Audio)</a:t>
            </a: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99756" y="2636913"/>
            <a:ext cx="1892560" cy="26468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Germany</a:t>
            </a:r>
          </a:p>
          <a:p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Integration</a:t>
            </a:r>
          </a:p>
          <a:p>
            <a:r>
              <a:rPr lang="de-DE" sz="1800" dirty="0">
                <a:solidFill>
                  <a:srgbClr val="000000"/>
                </a:solidFill>
              </a:rPr>
              <a:t>Test</a:t>
            </a:r>
          </a:p>
          <a:p>
            <a:r>
              <a:rPr lang="de-DE" sz="1800" dirty="0" err="1">
                <a:solidFill>
                  <a:srgbClr val="000000"/>
                </a:solidFill>
              </a:rPr>
              <a:t>Supply</a:t>
            </a:r>
            <a:r>
              <a:rPr lang="de-DE" sz="1800" dirty="0">
                <a:solidFill>
                  <a:srgbClr val="000000"/>
                </a:solidFill>
              </a:rPr>
              <a:t> Chain</a:t>
            </a:r>
          </a:p>
          <a:p>
            <a:endParaRPr lang="de-DE" sz="1800" dirty="0">
              <a:solidFill>
                <a:srgbClr val="000000"/>
              </a:solidFill>
            </a:endParaRPr>
          </a:p>
          <a:p>
            <a:endParaRPr lang="de-DE" sz="1800" dirty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29 FTE</a:t>
            </a:r>
          </a:p>
          <a:p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5984F-CA2B-42E8-A53B-5A521E23E225}" type="datetime1">
              <a:rPr lang="de-DE" smtClean="0">
                <a:solidFill>
                  <a:srgbClr val="FFFFFF"/>
                </a:solidFill>
              </a:rPr>
              <a:pPr>
                <a:defRPr/>
              </a:pPr>
              <a:t>05.02.2018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Company Proprietary Information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el 1"/>
          <p:cNvSpPr>
            <a:spLocks noGrp="1"/>
          </p:cNvSpPr>
          <p:nvPr>
            <p:ph type="title"/>
          </p:nvPr>
        </p:nvSpPr>
        <p:spPr>
          <a:xfrm>
            <a:off x="227348" y="116632"/>
            <a:ext cx="8572500" cy="692696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rgbClr val="FFFFFF"/>
                </a:solidFill>
              </a:rPr>
              <a:t>Becker Avionics Product Portfolio</a:t>
            </a:r>
          </a:p>
        </p:txBody>
      </p:sp>
      <p:pic>
        <p:nvPicPr>
          <p:cNvPr id="10" name="Grafik 9" descr="Bil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2" y="1331580"/>
            <a:ext cx="8143282" cy="4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8"/>
          <p:cNvSpPr txBox="1"/>
          <p:nvPr/>
        </p:nvSpPr>
        <p:spPr>
          <a:xfrm>
            <a:off x="1739516" y="1314244"/>
            <a:ext cx="3161642" cy="2974675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02325" tIns="51163" rIns="102325" bIns="51163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</a:rPr>
              <a:t>Functions</a:t>
            </a:r>
            <a:r>
              <a:rPr lang="en-GB" sz="1400" dirty="0">
                <a:solidFill>
                  <a:srgbClr val="000000"/>
                </a:solidFill>
              </a:rPr>
              <a:t>: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COM</a:t>
            </a:r>
            <a:r>
              <a:rPr lang="en-GB" sz="1400" dirty="0">
                <a:solidFill>
                  <a:srgbClr val="000000"/>
                </a:solidFill>
              </a:rPr>
              <a:t> (RT6512)</a:t>
            </a: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NAV</a:t>
            </a:r>
            <a:r>
              <a:rPr lang="en-GB" sz="1400" dirty="0">
                <a:solidFill>
                  <a:srgbClr val="000000"/>
                </a:solidFill>
              </a:rPr>
              <a:t>  (RN3320)</a:t>
            </a: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ADF</a:t>
            </a:r>
            <a:r>
              <a:rPr lang="en-GB" sz="1400" dirty="0">
                <a:solidFill>
                  <a:srgbClr val="000000"/>
                </a:solidFill>
              </a:rPr>
              <a:t>  (RA3502)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Compact and light-weight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Marker Receiver (</a:t>
            </a:r>
            <a:r>
              <a:rPr lang="en-GB" sz="1400" dirty="0" err="1">
                <a:solidFill>
                  <a:srgbClr val="000000"/>
                </a:solidFill>
              </a:rPr>
              <a:t>analog</a:t>
            </a:r>
            <a:r>
              <a:rPr lang="en-GB" sz="1400" dirty="0">
                <a:solidFill>
                  <a:srgbClr val="000000"/>
                </a:solidFill>
              </a:rPr>
              <a:t>)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ETSO certified: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No forced cooling required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000000"/>
                </a:solidFill>
              </a:rPr>
              <a:t>Seperate</a:t>
            </a:r>
            <a:r>
              <a:rPr lang="en-GB" sz="1400" dirty="0">
                <a:solidFill>
                  <a:srgbClr val="000000"/>
                </a:solidFill>
              </a:rPr>
              <a:t> remote and control units for flexible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 Installation kits available</a:t>
            </a:r>
          </a:p>
        </p:txBody>
      </p:sp>
      <p:cxnSp>
        <p:nvCxnSpPr>
          <p:cNvPr id="22" name="Gerade Verbindung 21"/>
          <p:cNvCxnSpPr/>
          <p:nvPr/>
        </p:nvCxnSpPr>
        <p:spPr bwMode="auto">
          <a:xfrm rot="16200000" flipH="1">
            <a:off x="8800802" y="3635697"/>
            <a:ext cx="1658938" cy="21590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auto">
          <a:xfrm>
            <a:off x="8392343" y="2914178"/>
            <a:ext cx="280525" cy="165894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56" y="8879"/>
            <a:ext cx="8572500" cy="838800"/>
          </a:xfrm>
        </p:spPr>
        <p:txBody>
          <a:bodyPr/>
          <a:lstStyle/>
          <a:p>
            <a:pPr eaLnBrk="1" hangingPunct="1"/>
            <a:r>
              <a:rPr lang="de-DE" altLang="de-DE" sz="3000" dirty="0"/>
              <a:t/>
            </a:r>
            <a:br>
              <a:rPr lang="de-DE" altLang="de-DE" sz="3000" dirty="0"/>
            </a:br>
            <a:r>
              <a:rPr lang="de-DE" altLang="de-DE" b="1" dirty="0" smtClean="0"/>
              <a:t>CNS</a:t>
            </a:r>
            <a:r>
              <a:rPr lang="de-DE" altLang="de-DE" dirty="0" smtClean="0"/>
              <a:t> </a:t>
            </a:r>
            <a:r>
              <a:rPr lang="de-DE" altLang="de-DE" i="1" dirty="0" smtClean="0"/>
              <a:t>Primeline</a:t>
            </a:r>
            <a:r>
              <a:rPr lang="de-DE" altLang="de-DE" dirty="0" smtClean="0"/>
              <a:t> </a:t>
            </a:r>
            <a:r>
              <a:rPr lang="de-DE" altLang="de-DE" b="1" dirty="0" smtClean="0"/>
              <a:t>Com Nav Products</a:t>
            </a:r>
            <a:endParaRPr lang="en-GB" altLang="de-DE" b="1" dirty="0" smtClean="0"/>
          </a:p>
        </p:txBody>
      </p:sp>
      <p:pic>
        <p:nvPicPr>
          <p:cNvPr id="19465" name="Picture 7" descr="CU55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21" y="4328643"/>
            <a:ext cx="10175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" descr="RueckAD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6" y="1579943"/>
            <a:ext cx="14398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CU53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13" y="4282603"/>
            <a:ext cx="108426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1" descr="RueckNAV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0" y="1473031"/>
            <a:ext cx="143986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8111817" y="1288365"/>
            <a:ext cx="56105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RN3320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9428839" y="1288365"/>
            <a:ext cx="56105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RA3502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216881" y="5461437"/>
            <a:ext cx="1912382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Corresponding individual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Control Units (CU)</a:t>
            </a:r>
          </a:p>
        </p:txBody>
      </p:sp>
      <p:pic>
        <p:nvPicPr>
          <p:cNvPr id="18" name="Picture 5" descr="RMU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207568" y="4694911"/>
            <a:ext cx="2465936" cy="9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656" y="3679421"/>
            <a:ext cx="2384975" cy="90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1"/>
          <p:cNvSpPr txBox="1"/>
          <p:nvPr/>
        </p:nvSpPr>
        <p:spPr>
          <a:xfrm>
            <a:off x="5192267" y="4748708"/>
            <a:ext cx="221054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RMU 5000 for DZUS or 160mm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85" y="1664804"/>
            <a:ext cx="1320391" cy="1624356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303912" y="1304764"/>
            <a:ext cx="69587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RT6512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80076" y="1304764"/>
            <a:ext cx="69587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MKR3300</a:t>
            </a:r>
          </a:p>
        </p:txBody>
      </p:sp>
      <p:pic>
        <p:nvPicPr>
          <p:cNvPr id="23" name="Grafik 22" descr="MKR3300-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4073" y="2132856"/>
            <a:ext cx="7822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175039" y="3242084"/>
            <a:ext cx="6041311" cy="283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000000"/>
                </a:solidFill>
              </a:rPr>
              <a:t>Common Hardware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13 - 47% Less Volume Compared To The TDR94D &amp; MST67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Saves Up To 55% Of Weight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2.2 Kg Less Than MST-67A Or 0.8 Kg Less Than NXT-700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Passive Cooling </a:t>
            </a:r>
            <a:r>
              <a:rPr lang="en-US" sz="1400" dirty="0" smtClean="0">
                <a:solidFill>
                  <a:srgbClr val="000000"/>
                </a:solidFill>
              </a:rPr>
              <a:t>- No Fans / Air Holes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Operating Temp -55C &lt;&gt; +70C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Affordability</a:t>
            </a:r>
            <a:endParaRPr lang="en-US" sz="1400" dirty="0">
              <a:solidFill>
                <a:srgbClr val="000000"/>
              </a:solidFill>
            </a:endParaRP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Target Market Price Half Of Current Offerings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Simplified Installation, Configuration &amp; Updating ON WING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Cost Of Ownership Less Due To Reliability, Extended Warranty </a:t>
            </a:r>
            <a:r>
              <a:rPr lang="en-US" sz="1200" kern="0" dirty="0" smtClean="0">
                <a:solidFill>
                  <a:srgbClr val="000000"/>
                </a:solidFill>
              </a:rPr>
              <a:t>Period</a:t>
            </a:r>
            <a:endParaRPr lang="en-US" sz="1200" kern="0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546924" y="2560547"/>
            <a:ext cx="2740548" cy="580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5725" indent="-85725">
              <a:buFontTx/>
              <a:buChar char="-"/>
            </a:pPr>
            <a:r>
              <a:rPr lang="de-DE" sz="1400" dirty="0">
                <a:solidFill>
                  <a:srgbClr val="000000"/>
                </a:solidFill>
              </a:rPr>
              <a:t>TCAS II </a:t>
            </a:r>
            <a:r>
              <a:rPr lang="de-DE" sz="1400" dirty="0" smtClean="0">
                <a:solidFill>
                  <a:srgbClr val="000000"/>
                </a:solidFill>
              </a:rPr>
              <a:t>Compatable</a:t>
            </a:r>
            <a:endParaRPr lang="de-DE" sz="1400" dirty="0">
              <a:solidFill>
                <a:srgbClr val="000000"/>
              </a:solidFill>
            </a:endParaRPr>
          </a:p>
          <a:p>
            <a:pPr marL="85725" indent="-85725">
              <a:buFontTx/>
              <a:buChar char="-"/>
            </a:pPr>
            <a:r>
              <a:rPr lang="de-DE" sz="1400" dirty="0">
                <a:solidFill>
                  <a:srgbClr val="000000"/>
                </a:solidFill>
              </a:rPr>
              <a:t>Design Assurance Level B </a:t>
            </a:r>
          </a:p>
        </p:txBody>
      </p:sp>
      <p:sp>
        <p:nvSpPr>
          <p:cNvPr id="10" name="Rechteck 9"/>
          <p:cNvSpPr/>
          <p:nvPr/>
        </p:nvSpPr>
        <p:spPr>
          <a:xfrm>
            <a:off x="2304394" y="3474721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Dual Antenna</a:t>
            </a:r>
          </a:p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Diversity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307292" y="4331322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Single </a:t>
            </a:r>
            <a:r>
              <a:rPr lang="de-DE" sz="1400" dirty="0" smtClean="0">
                <a:solidFill>
                  <a:srgbClr val="000000"/>
                </a:solidFill>
              </a:rPr>
              <a:t>Antenna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04394" y="5219601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Aircraft OEM Standard Fit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261664" y="-154008"/>
            <a:ext cx="10289716" cy="94294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BXT </a:t>
            </a:r>
            <a:r>
              <a:rPr lang="en-US" i="1" dirty="0" err="1" smtClean="0">
                <a:solidFill>
                  <a:schemeClr val="bg1"/>
                </a:solidFill>
              </a:rPr>
              <a:t>Primeline</a:t>
            </a:r>
            <a:r>
              <a:rPr lang="en-US" b="1" dirty="0" smtClean="0">
                <a:solidFill>
                  <a:schemeClr val="bg1"/>
                </a:solidFill>
              </a:rPr>
              <a:t> Mode S/ ADS-B OUT Transponder Family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92" y="829122"/>
            <a:ext cx="2001665" cy="226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Elbow Connector 25"/>
          <p:cNvCxnSpPr>
            <a:stCxn id="6" idx="1"/>
            <a:endCxn id="31" idx="0"/>
          </p:cNvCxnSpPr>
          <p:nvPr/>
        </p:nvCxnSpPr>
        <p:spPr>
          <a:xfrm rot="10800000" flipV="1">
            <a:off x="1771222" y="1963505"/>
            <a:ext cx="2753070" cy="11721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7681" y="2080719"/>
            <a:ext cx="2087082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BXT6513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73657" y="2080719"/>
            <a:ext cx="2087082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BXT6553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34" name="Elbow Connector 33"/>
          <p:cNvCxnSpPr>
            <a:stCxn id="6" idx="3"/>
            <a:endCxn id="32" idx="0"/>
          </p:cNvCxnSpPr>
          <p:nvPr/>
        </p:nvCxnSpPr>
        <p:spPr>
          <a:xfrm>
            <a:off x="6525957" y="1963506"/>
            <a:ext cx="3391241" cy="11721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1" idx="1"/>
            <a:endCxn id="31" idx="2"/>
          </p:cNvCxnSpPr>
          <p:nvPr/>
        </p:nvCxnSpPr>
        <p:spPr>
          <a:xfrm rot="10800000" flipH="1">
            <a:off x="1207114" y="2603939"/>
            <a:ext cx="564108" cy="1085466"/>
          </a:xfrm>
          <a:prstGeom prst="bentConnector4">
            <a:avLst>
              <a:gd name="adj1" fmla="val -40524"/>
              <a:gd name="adj2" fmla="val 5921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207114" y="3489350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-(000)-()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10010" y="4365623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-(010)-()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7112" y="5233943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-(100)-()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5" name="Elbow Connector 54"/>
          <p:cNvCxnSpPr>
            <a:stCxn id="31" idx="2"/>
            <a:endCxn id="53" idx="1"/>
          </p:cNvCxnSpPr>
          <p:nvPr/>
        </p:nvCxnSpPr>
        <p:spPr>
          <a:xfrm rot="5400000">
            <a:off x="74138" y="3736913"/>
            <a:ext cx="2830059" cy="564110"/>
          </a:xfrm>
          <a:prstGeom prst="bentConnector4">
            <a:avLst>
              <a:gd name="adj1" fmla="val 15560"/>
              <a:gd name="adj2" fmla="val 14052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31" idx="2"/>
            <a:endCxn id="52" idx="1"/>
          </p:cNvCxnSpPr>
          <p:nvPr/>
        </p:nvCxnSpPr>
        <p:spPr>
          <a:xfrm rot="5400000">
            <a:off x="509747" y="3304202"/>
            <a:ext cx="1961739" cy="561212"/>
          </a:xfrm>
          <a:prstGeom prst="bentConnector4">
            <a:avLst>
              <a:gd name="adj1" fmla="val 22203"/>
              <a:gd name="adj2" fmla="val 14073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7348" y="-27384"/>
            <a:ext cx="8712968" cy="95409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endParaRPr lang="de-DE" sz="2800" b="1" dirty="0">
              <a:solidFill>
                <a:srgbClr val="FFFFFF"/>
              </a:solidFill>
            </a:endParaRPr>
          </a:p>
          <a:p>
            <a:r>
              <a:rPr lang="de-DE" sz="2800" b="1" dirty="0">
                <a:solidFill>
                  <a:srgbClr val="FFFFFF"/>
                </a:solidFill>
              </a:rPr>
              <a:t>CNS </a:t>
            </a:r>
            <a:r>
              <a:rPr lang="de-DE" sz="2800" i="1" dirty="0">
                <a:solidFill>
                  <a:srgbClr val="FFFFFF"/>
                </a:solidFill>
              </a:rPr>
              <a:t>Compact Line  </a:t>
            </a:r>
            <a:r>
              <a:rPr lang="de-DE" sz="2800" b="1" dirty="0">
                <a:solidFill>
                  <a:srgbClr val="FFFFFF"/>
                </a:solidFill>
              </a:rPr>
              <a:t>VHF COM</a:t>
            </a:r>
            <a:endParaRPr lang="de-DE" sz="2800" i="1" dirty="0">
              <a:solidFill>
                <a:srgbClr val="FFFFFF"/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647626" y="1124744"/>
            <a:ext cx="5024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 marL="357188" indent="-357188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</p:txBody>
      </p:sp>
      <p:pic>
        <p:nvPicPr>
          <p:cNvPr id="11" name="Grafik 10" descr="RCU6201-(X1X)_h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">
            <a:off x="6492044" y="4293096"/>
            <a:ext cx="1976852" cy="1728192"/>
          </a:xfrm>
          <a:prstGeom prst="rect">
            <a:avLst/>
          </a:prstGeom>
        </p:spPr>
      </p:pic>
      <p:pic>
        <p:nvPicPr>
          <p:cNvPr id="12" name="Grafik 11" descr="RT6201-(X1X)_h_2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1526" y="2060848"/>
            <a:ext cx="3243213" cy="1789564"/>
          </a:xfrm>
          <a:prstGeom prst="rect">
            <a:avLst/>
          </a:prstGeom>
        </p:spPr>
      </p:pic>
      <p:pic>
        <p:nvPicPr>
          <p:cNvPr id="16" name="Grafik 12" descr="AR6201-(X1X)_h_03 mit B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7528" y="4292216"/>
            <a:ext cx="3852428" cy="1751960"/>
          </a:xfrm>
          <a:prstGeom prst="rect">
            <a:avLst/>
          </a:prstGeom>
        </p:spPr>
      </p:pic>
      <p:pic>
        <p:nvPicPr>
          <p:cNvPr id="21" name="Grafik 18" descr="AR6403_h_20_o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5920" y="2096852"/>
            <a:ext cx="4946562" cy="1296144"/>
          </a:xfrm>
          <a:prstGeom prst="rect">
            <a:avLst/>
          </a:prstGeom>
        </p:spPr>
      </p:pic>
      <p:sp>
        <p:nvSpPr>
          <p:cNvPr id="22" name="Textfeld 9"/>
          <p:cNvSpPr txBox="1"/>
          <p:nvPr/>
        </p:nvSpPr>
        <p:spPr>
          <a:xfrm>
            <a:off x="8436260" y="3717033"/>
            <a:ext cx="1908212" cy="206208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r"/>
            <a:r>
              <a:rPr lang="de-DE" sz="1600" dirty="0">
                <a:solidFill>
                  <a:srgbClr val="000000"/>
                </a:solidFill>
              </a:rPr>
              <a:t>8.33kHz /25kHz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6 </a:t>
            </a:r>
            <a:r>
              <a:rPr lang="de-DE" sz="1600" dirty="0" err="1">
                <a:solidFill>
                  <a:srgbClr val="000000"/>
                </a:solidFill>
              </a:rPr>
              <a:t>or</a:t>
            </a:r>
            <a:r>
              <a:rPr lang="de-DE" sz="1600" dirty="0">
                <a:solidFill>
                  <a:srgbClr val="000000"/>
                </a:solidFill>
              </a:rPr>
              <a:t> 10 Watts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10-30V 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Scan Modi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VOX IC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4 </a:t>
            </a:r>
            <a:r>
              <a:rPr lang="de-DE" sz="1600" dirty="0" err="1">
                <a:solidFill>
                  <a:srgbClr val="000000"/>
                </a:solidFill>
              </a:rPr>
              <a:t>place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Intercom</a:t>
            </a:r>
            <a:endParaRPr lang="de-DE" sz="1600" dirty="0">
              <a:solidFill>
                <a:srgbClr val="000000"/>
              </a:solidFill>
            </a:endParaRP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Tandem 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Software Level D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107668" y="1772816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RT6201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428148" y="1808820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AR6203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07668" y="4041068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AR6201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04112" y="4041068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RCU6201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904" y="1196752"/>
            <a:ext cx="8112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87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647626" y="1124744"/>
            <a:ext cx="5024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 marL="357188" indent="-357188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</p:txBody>
      </p:sp>
      <p:sp>
        <p:nvSpPr>
          <p:cNvPr id="22" name="Textfeld 9"/>
          <p:cNvSpPr txBox="1"/>
          <p:nvPr/>
        </p:nvSpPr>
        <p:spPr>
          <a:xfrm>
            <a:off x="7320136" y="3320989"/>
            <a:ext cx="3168352" cy="203131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r"/>
            <a:r>
              <a:rPr lang="de-DE" sz="1800" dirty="0">
                <a:solidFill>
                  <a:srgbClr val="000000"/>
                </a:solidFill>
              </a:rPr>
              <a:t>Class 1 - 250 Watt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Class 2  -150 Watt</a:t>
            </a:r>
          </a:p>
          <a:p>
            <a:pPr algn="r"/>
            <a:r>
              <a:rPr lang="de-DE" sz="1800" dirty="0" err="1">
                <a:solidFill>
                  <a:srgbClr val="000000"/>
                </a:solidFill>
              </a:rPr>
              <a:t>Address</a:t>
            </a:r>
            <a:r>
              <a:rPr lang="de-DE" sz="1800" dirty="0">
                <a:solidFill>
                  <a:srgbClr val="000000"/>
                </a:solidFill>
              </a:rPr>
              <a:t> Module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Blind Encoder</a:t>
            </a:r>
          </a:p>
          <a:p>
            <a:pPr algn="r"/>
            <a:r>
              <a:rPr lang="en-GB" altLang="de-DE" sz="1800" dirty="0">
                <a:solidFill>
                  <a:srgbClr val="000000"/>
                </a:solidFill>
              </a:rPr>
              <a:t>ADS-B out </a:t>
            </a:r>
          </a:p>
          <a:p>
            <a:pPr algn="r"/>
            <a:r>
              <a:rPr lang="en-GB" altLang="de-DE" sz="1600" dirty="0">
                <a:solidFill>
                  <a:srgbClr val="000000"/>
                </a:solidFill>
              </a:rPr>
              <a:t>(not certified)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AMP - Programer Kit  </a:t>
            </a:r>
          </a:p>
        </p:txBody>
      </p:sp>
      <p:pic>
        <p:nvPicPr>
          <p:cNvPr id="13" name="Grafik 8" descr="BXP 6402-1R-(01)_h_2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2096853"/>
            <a:ext cx="3781452" cy="1722191"/>
          </a:xfrm>
          <a:prstGeom prst="rect">
            <a:avLst/>
          </a:prstGeom>
        </p:spPr>
      </p:pic>
      <p:pic>
        <p:nvPicPr>
          <p:cNvPr id="14" name="Grafik 10" descr="BXP6403_h_20_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984" y="2204864"/>
            <a:ext cx="4216128" cy="1146452"/>
          </a:xfrm>
          <a:prstGeom prst="rect">
            <a:avLst/>
          </a:prstGeom>
        </p:spPr>
      </p:pic>
      <p:pic>
        <p:nvPicPr>
          <p:cNvPr id="15" name="Grafik 7" descr="BXP6401-1-(01)_h_20_ret_15Mai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9536" y="4238251"/>
            <a:ext cx="3528392" cy="1855047"/>
          </a:xfrm>
          <a:prstGeom prst="rect">
            <a:avLst/>
          </a:prstGeom>
        </p:spPr>
      </p:pic>
      <p:pic>
        <p:nvPicPr>
          <p:cNvPr id="18" name="Grafik 9" descr="CU 6401-1-(01)_h_20_ret_15Mai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7988" y="4293097"/>
            <a:ext cx="2159060" cy="1732929"/>
          </a:xfrm>
          <a:prstGeom prst="rect">
            <a:avLst/>
          </a:prstGeom>
        </p:spPr>
      </p:pic>
      <p:pic>
        <p:nvPicPr>
          <p:cNvPr id="19" name="Grafik 9" descr="AM6400-1-(01)_h_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8308" y="5337212"/>
            <a:ext cx="1540722" cy="506164"/>
          </a:xfrm>
          <a:prstGeom prst="rect">
            <a:avLst/>
          </a:prstGeom>
        </p:spPr>
      </p:pic>
      <p:sp>
        <p:nvSpPr>
          <p:cNvPr id="12" name="Textfeld 1"/>
          <p:cNvSpPr txBox="1"/>
          <p:nvPr/>
        </p:nvSpPr>
        <p:spPr>
          <a:xfrm>
            <a:off x="206624" y="-52063"/>
            <a:ext cx="8712968" cy="95409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endParaRPr lang="de-DE" sz="2800" b="1" dirty="0">
              <a:solidFill>
                <a:srgbClr val="FFFFFF"/>
              </a:solidFill>
            </a:endParaRPr>
          </a:p>
          <a:p>
            <a:r>
              <a:rPr lang="de-DE" sz="2800" b="1" dirty="0">
                <a:solidFill>
                  <a:srgbClr val="FFFFFF"/>
                </a:solidFill>
              </a:rPr>
              <a:t>CNS </a:t>
            </a:r>
            <a:r>
              <a:rPr lang="de-DE" sz="2800" i="1" dirty="0" smtClean="0">
                <a:solidFill>
                  <a:srgbClr val="FFFFFF"/>
                </a:solidFill>
              </a:rPr>
              <a:t>Compact Line</a:t>
            </a:r>
            <a:r>
              <a:rPr lang="de-DE" sz="2800" b="1" dirty="0" smtClean="0">
                <a:solidFill>
                  <a:srgbClr val="FFFFFF"/>
                </a:solidFill>
              </a:rPr>
              <a:t> MODE </a:t>
            </a:r>
            <a:r>
              <a:rPr lang="de-DE" sz="2800" b="1" dirty="0">
                <a:solidFill>
                  <a:srgbClr val="FFFFFF"/>
                </a:solidFill>
              </a:rPr>
              <a:t>S Transponders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644172" y="180882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BXP6403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287688" y="1808820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BXP6402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395700" y="396906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BXP6401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852084" y="396906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CU6401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9228348" y="594928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AM6400</a:t>
            </a:r>
          </a:p>
        </p:txBody>
      </p:sp>
      <p:pic>
        <p:nvPicPr>
          <p:cNvPr id="26" name="Grafik 2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7908" y="1268760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6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sign3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>
            <a:lumMod val="85000"/>
          </a:schemeClr>
        </a:solidFill>
        <a:ln w="15875">
          <a:solidFill>
            <a:schemeClr val="bg2">
              <a:lumMod val="40000"/>
              <a:lumOff val="60000"/>
            </a:schemeClr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2396</Words>
  <Application>Microsoft Office PowerPoint</Application>
  <PresentationFormat>Widescreen</PresentationFormat>
  <Paragraphs>882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Arial Unicode MS</vt:lpstr>
      <vt:lpstr>ＭＳ Ｐゴシック</vt:lpstr>
      <vt:lpstr>ＭＳ Ｐゴシック</vt:lpstr>
      <vt:lpstr>Arial</vt:lpstr>
      <vt:lpstr>Courier New</vt:lpstr>
      <vt:lpstr>Helvetica</vt:lpstr>
      <vt:lpstr>Neuropol</vt:lpstr>
      <vt:lpstr>Symbol</vt:lpstr>
      <vt:lpstr>Tahoma</vt:lpstr>
      <vt:lpstr>Times New Roman</vt:lpstr>
      <vt:lpstr>Wingdings</vt:lpstr>
      <vt:lpstr>Benutzerdefiniertes Design</vt:lpstr>
      <vt:lpstr>Präsentation1</vt:lpstr>
      <vt:lpstr>Design3</vt:lpstr>
      <vt:lpstr>1_Benutzerdefiniertes Design</vt:lpstr>
      <vt:lpstr>1_Präsentation1</vt:lpstr>
      <vt:lpstr>2_Benutzerdefiniertes Design</vt:lpstr>
      <vt:lpstr>2_Präsentation1</vt:lpstr>
      <vt:lpstr>3_Benutzerdefiniertes Design</vt:lpstr>
      <vt:lpstr>4_Benutzerdefiniertes Design</vt:lpstr>
      <vt:lpstr>3_Präsentation1</vt:lpstr>
      <vt:lpstr>4_Präsentation1</vt:lpstr>
      <vt:lpstr>11_Präsentation1</vt:lpstr>
      <vt:lpstr>PowerPoint Presentation</vt:lpstr>
      <vt:lpstr>Radio &amp; Avionics Solutions Provider for 50+ Years</vt:lpstr>
      <vt:lpstr>PowerPoint Presentation</vt:lpstr>
      <vt:lpstr>                         Becker Avionics Worldwide Operations</vt:lpstr>
      <vt:lpstr>Becker Avionics Product Portfolio</vt:lpstr>
      <vt:lpstr> CNS Primeline Com Nav Products</vt:lpstr>
      <vt:lpstr>BXT Primeline Mode S/ ADS-B OUT Transponder Family</vt:lpstr>
      <vt:lpstr>PowerPoint Presentation</vt:lpstr>
      <vt:lpstr>PowerPoint Presentation</vt:lpstr>
      <vt:lpstr> ICS Digital DVCS6100</vt:lpstr>
      <vt:lpstr>PowerPoint Presentation</vt:lpstr>
      <vt:lpstr> ATM Systems VHF COM Ground Station</vt:lpstr>
      <vt:lpstr>ATM Infrastructure</vt:lpstr>
      <vt:lpstr>   ADS-B OUT  Solutions for Airport Ground Movement</vt:lpstr>
      <vt:lpstr>PowerPoint Presentation</vt:lpstr>
      <vt:lpstr>PowerPoint Presentation</vt:lpstr>
      <vt:lpstr>PowerPoint Presentation</vt:lpstr>
      <vt:lpstr>  Becker Avionics Certifications &amp; Qualifications</vt:lpstr>
      <vt:lpstr>EASA AP-DOA Design Approval Case</vt:lpstr>
      <vt:lpstr>Becker Avionics Organization</vt:lpstr>
      <vt:lpstr>R&amp;D Organization &amp; Full Time Employee Staff</vt:lpstr>
      <vt:lpstr>Technologies &amp; Expertise</vt:lpstr>
      <vt:lpstr>R&amp;D Intellectual Properties</vt:lpstr>
      <vt:lpstr>Production Value Stream</vt:lpstr>
      <vt:lpstr>PCB Manufacturing</vt:lpstr>
      <vt:lpstr>PowerPoint Presentation</vt:lpstr>
      <vt:lpstr>Prototype Manufacturing</vt:lpstr>
      <vt:lpstr>PowerPoint Presentation</vt:lpstr>
      <vt:lpstr>Test</vt:lpstr>
      <vt:lpstr>Maintenance &amp; Repair Organization</vt:lpstr>
      <vt:lpstr>PowerPoint Presentation</vt:lpstr>
      <vt:lpstr>Background Detail</vt:lpstr>
      <vt:lpstr>Becker Avionics Group Structure</vt:lpstr>
      <vt:lpstr>R&amp;D Organization and Skills</vt:lpstr>
      <vt:lpstr>R&amp;D Organization and Skills</vt:lpstr>
      <vt:lpstr>Technologies &amp; Expertise</vt:lpstr>
      <vt:lpstr>Technologies &amp; Expertise</vt:lpstr>
      <vt:lpstr>Technologies &amp; Expertise</vt:lpstr>
      <vt:lpstr>Technologies &amp; Expertise</vt:lpstr>
      <vt:lpstr>Development Tools</vt:lpstr>
      <vt:lpstr>Development Process</vt:lpstr>
      <vt:lpstr>Development Program Typologie</vt:lpstr>
      <vt:lpstr>Production Organization and Skills</vt:lpstr>
    </vt:vector>
  </TitlesOfParts>
  <Company>BFW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Sb</dc:creator>
  <cp:lastModifiedBy>hadams</cp:lastModifiedBy>
  <cp:revision>685</cp:revision>
  <cp:lastPrinted>2017-08-16T14:10:16Z</cp:lastPrinted>
  <dcterms:created xsi:type="dcterms:W3CDTF">2012-05-21T09:48:15Z</dcterms:created>
  <dcterms:modified xsi:type="dcterms:W3CDTF">2018-02-05T15:04:42Z</dcterms:modified>
</cp:coreProperties>
</file>