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4151" r:id="rId1"/>
    <p:sldMasterId id="2147484163" r:id="rId2"/>
  </p:sldMasterIdLst>
  <p:notesMasterIdLst>
    <p:notesMasterId r:id="rId14"/>
  </p:notesMasterIdLst>
  <p:handoutMasterIdLst>
    <p:handoutMasterId r:id="rId15"/>
  </p:handoutMasterIdLst>
  <p:sldIdLst>
    <p:sldId id="329" r:id="rId3"/>
    <p:sldId id="331" r:id="rId4"/>
    <p:sldId id="332" r:id="rId5"/>
    <p:sldId id="342" r:id="rId6"/>
    <p:sldId id="333" r:id="rId7"/>
    <p:sldId id="339" r:id="rId8"/>
    <p:sldId id="335" r:id="rId9"/>
    <p:sldId id="343" r:id="rId10"/>
    <p:sldId id="336" r:id="rId11"/>
    <p:sldId id="338" r:id="rId12"/>
    <p:sldId id="344" r:id="rId13"/>
  </p:sldIdLst>
  <p:sldSz cx="12192000" cy="6858000"/>
  <p:notesSz cx="7315200" cy="9601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13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271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40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54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5677" algn="l" defTabSz="914271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2813" algn="l" defTabSz="914271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199948" algn="l" defTabSz="914271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083" algn="l" defTabSz="914271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B0DBF6"/>
    <a:srgbClr val="7FFE6A"/>
    <a:srgbClr val="6699FF"/>
    <a:srgbClr val="99CCFF"/>
    <a:srgbClr val="FFFF66"/>
    <a:srgbClr val="A0FE90"/>
    <a:srgbClr val="3399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84" autoAdjust="0"/>
  </p:normalViewPr>
  <p:slideViewPr>
    <p:cSldViewPr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9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3171775" cy="4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47" tIns="48122" rIns="96247" bIns="48122" numCol="1" anchor="t" anchorCtr="0" compatLnSpc="1">
            <a:prstTxWarp prst="textNoShape">
              <a:avLst/>
            </a:prstTxWarp>
          </a:bodyPr>
          <a:lstStyle>
            <a:lvl1pPr defTabSz="962567" eaLnBrk="0" hangingPunct="0">
              <a:defRPr sz="1000" b="1">
                <a:latin typeface="Helvetic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31" y="5"/>
            <a:ext cx="3171772" cy="4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47" tIns="48122" rIns="96247" bIns="48122" numCol="1" anchor="t" anchorCtr="0" compatLnSpc="1">
            <a:prstTxWarp prst="textNoShape">
              <a:avLst/>
            </a:prstTxWarp>
          </a:bodyPr>
          <a:lstStyle>
            <a:lvl1pPr algn="r" defTabSz="962567" eaLnBrk="0" hangingPunct="0">
              <a:defRPr sz="1000" b="1">
                <a:latin typeface="Helvetic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123152"/>
            <a:ext cx="3171775" cy="4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47" tIns="48122" rIns="96247" bIns="48122" numCol="1" anchor="b" anchorCtr="0" compatLnSpc="1">
            <a:prstTxWarp prst="textNoShape">
              <a:avLst/>
            </a:prstTxWarp>
          </a:bodyPr>
          <a:lstStyle>
            <a:lvl1pPr defTabSz="962567" eaLnBrk="0" hangingPunct="0">
              <a:defRPr sz="1000" b="1">
                <a:latin typeface="Helvetic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31" y="9123152"/>
            <a:ext cx="3171772" cy="4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47" tIns="48122" rIns="96247" bIns="48122" numCol="1" anchor="b" anchorCtr="0" compatLnSpc="1">
            <a:prstTxWarp prst="textNoShape">
              <a:avLst/>
            </a:prstTxWarp>
          </a:bodyPr>
          <a:lstStyle>
            <a:lvl1pPr algn="r" defTabSz="962567" eaLnBrk="0" hangingPunct="0">
              <a:defRPr sz="1000" b="1">
                <a:latin typeface="Helvetica" pitchFamily="34" charset="0"/>
              </a:defRPr>
            </a:lvl1pPr>
          </a:lstStyle>
          <a:p>
            <a:pPr>
              <a:defRPr/>
            </a:pPr>
            <a:fld id="{A4207987-A236-4897-BA7E-0D34CF1154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90326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165231" cy="5123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4939" tIns="47469" rIns="94939" bIns="47469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4697" y="3"/>
            <a:ext cx="3163595" cy="5123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4939" tIns="47469" rIns="94939" bIns="47469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3075" y="733425"/>
            <a:ext cx="6389688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1103" y="4548172"/>
            <a:ext cx="5327728" cy="43322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4939" tIns="47469" rIns="94939" bIns="474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099327"/>
            <a:ext cx="3165231" cy="5137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4939" tIns="47469" rIns="94939" bIns="4746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4697" y="9099327"/>
            <a:ext cx="3163595" cy="5137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4939" tIns="47469" rIns="94939" bIns="474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fld id="{A23F7542-991B-43CE-9A14-1AF853B344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31705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1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2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4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54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5677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3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8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3" algn="l" defTabSz="914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23F7542-991B-43CE-9A14-1AF853B3447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27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23F7542-991B-43CE-9A14-1AF853B3447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89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23F7542-991B-43CE-9A14-1AF853B3447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60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23F7542-991B-43CE-9A14-1AF853B3447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61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23F7542-991B-43CE-9A14-1AF853B3447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85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3075" y="733425"/>
            <a:ext cx="6389688" cy="3594100"/>
          </a:xfrm>
          <a:ln/>
        </p:spPr>
      </p:sp>
      <p:sp>
        <p:nvSpPr>
          <p:cNvPr id="119811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de-DE" dirty="0"/>
          </a:p>
        </p:txBody>
      </p:sp>
      <p:sp>
        <p:nvSpPr>
          <p:cNvPr id="119812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GB" altLang="de-DE" dirty="0">
              <a:solidFill>
                <a:srgbClr val="000000"/>
              </a:solidFill>
            </a:endParaRPr>
          </a:p>
        </p:txBody>
      </p:sp>
      <p:sp>
        <p:nvSpPr>
          <p:cNvPr id="119813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GB" altLang="de-DE" dirty="0">
              <a:solidFill>
                <a:srgbClr val="000000"/>
              </a:solidFill>
            </a:endParaRPr>
          </a:p>
        </p:txBody>
      </p:sp>
      <p:sp>
        <p:nvSpPr>
          <p:cNvPr id="119814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GB" altLang="de-DE" dirty="0">
              <a:solidFill>
                <a:srgbClr val="000000"/>
              </a:solidFill>
            </a:endParaRPr>
          </a:p>
        </p:txBody>
      </p:sp>
      <p:sp>
        <p:nvSpPr>
          <p:cNvPr id="119815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748E8-C61F-4233-8440-04E3476604FA}" type="slidenum">
              <a:rPr lang="en-GB" altLang="de-DE" smtClean="0">
                <a:solidFill>
                  <a:srgbClr val="000000"/>
                </a:solidFill>
              </a:rPr>
              <a:pPr/>
              <a:t>11</a:t>
            </a:fld>
            <a:endParaRPr lang="en-GB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3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2391024"/>
            <a:ext cx="11473275" cy="1650045"/>
          </a:xfrm>
        </p:spPr>
        <p:txBody>
          <a:bodyPr/>
          <a:lstStyle/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73116"/>
            <a:ext cx="8534400" cy="1476164"/>
          </a:xfrm>
        </p:spPr>
        <p:txBody>
          <a:bodyPr/>
          <a:lstStyle>
            <a:lvl1pPr marL="0" indent="0" algn="ctr">
              <a:buNone/>
              <a:defRPr/>
            </a:lvl1pPr>
            <a:lvl2pPr marL="457135" indent="0" algn="ctr">
              <a:buNone/>
              <a:defRPr/>
            </a:lvl2pPr>
            <a:lvl3pPr marL="914271" indent="0" algn="ctr">
              <a:buNone/>
              <a:defRPr/>
            </a:lvl3pPr>
            <a:lvl4pPr marL="1371406" indent="0" algn="ctr">
              <a:buNone/>
              <a:defRPr/>
            </a:lvl4pPr>
            <a:lvl5pPr marL="1828542" indent="0" algn="ctr">
              <a:buNone/>
              <a:defRPr/>
            </a:lvl5pPr>
            <a:lvl6pPr marL="2285677" indent="0" algn="ctr">
              <a:buNone/>
              <a:defRPr/>
            </a:lvl6pPr>
            <a:lvl7pPr marL="2742813" indent="0" algn="ctr">
              <a:buNone/>
              <a:defRPr/>
            </a:lvl7pPr>
            <a:lvl8pPr marL="3199948" indent="0" algn="ctr">
              <a:buNone/>
              <a:defRPr/>
            </a:lvl8pPr>
            <a:lvl9pPr marL="3657083" indent="0" algn="ctr">
              <a:buNone/>
              <a:defRPr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9723" y="6245225"/>
            <a:ext cx="504056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0CD90EA-DCE2-4497-BB6B-9DCB1F2FCF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4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86500"/>
            <a:ext cx="857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500" y="6086500"/>
            <a:ext cx="10001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086500"/>
            <a:ext cx="381000" cy="150813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9723" y="6245225"/>
            <a:ext cx="504056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0CD90EA-DCE2-4497-BB6B-9DCB1F2FCF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03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9723" y="6245225"/>
            <a:ext cx="504056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0CD90EA-DCE2-4497-BB6B-9DCB1F2FCF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30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altLang="de-DE" b="1" dirty="0"/>
              <a:t>Becker Avionics Group</a:t>
            </a:r>
            <a:endParaRPr lang="en-US" dirty="0"/>
          </a:p>
        </p:txBody>
      </p:sp>
      <p:sp>
        <p:nvSpPr>
          <p:cNvPr id="6" name="Rechteck 3"/>
          <p:cNvSpPr>
            <a:spLocks noChangeArrowheads="1"/>
          </p:cNvSpPr>
          <p:nvPr userDrawn="1"/>
        </p:nvSpPr>
        <p:spPr bwMode="auto">
          <a:xfrm>
            <a:off x="4607835" y="4509120"/>
            <a:ext cx="6096000" cy="181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r>
              <a:rPr lang="de-DE" altLang="de-DE" sz="1400" b="1" u="sng" dirty="0">
                <a:solidFill>
                  <a:schemeClr val="bg1"/>
                </a:solidFill>
              </a:rPr>
              <a:t>Becker Avionics Group </a:t>
            </a:r>
            <a:r>
              <a:rPr lang="de-DE" altLang="de-DE" sz="1400" b="1" u="sng" dirty="0" err="1">
                <a:solidFill>
                  <a:schemeClr val="bg1"/>
                </a:solidFill>
              </a:rPr>
              <a:t>Headquarters</a:t>
            </a:r>
            <a:endParaRPr lang="de-DE" altLang="de-DE" sz="1400" b="1" u="sng" dirty="0">
              <a:solidFill>
                <a:schemeClr val="bg1"/>
              </a:solidFill>
            </a:endParaRPr>
          </a:p>
          <a:p>
            <a:endParaRPr lang="de-DE" altLang="de-DE" sz="1400" b="1" dirty="0">
              <a:solidFill>
                <a:schemeClr val="bg1"/>
              </a:solidFill>
            </a:endParaRPr>
          </a:p>
          <a:p>
            <a:r>
              <a:rPr lang="de-DE" altLang="de-DE" sz="1400" b="1" dirty="0">
                <a:solidFill>
                  <a:schemeClr val="bg1"/>
                </a:solidFill>
              </a:rPr>
              <a:t>	Becker </a:t>
            </a:r>
            <a:r>
              <a:rPr lang="de-DE" altLang="de-DE" sz="1400" b="1" dirty="0" err="1">
                <a:solidFill>
                  <a:schemeClr val="bg1"/>
                </a:solidFill>
              </a:rPr>
              <a:t>Avionics</a:t>
            </a:r>
            <a:r>
              <a:rPr lang="de-DE" altLang="de-DE" sz="1400" b="1" dirty="0">
                <a:solidFill>
                  <a:schemeClr val="bg1"/>
                </a:solidFill>
              </a:rPr>
              <a:t> GmbH</a:t>
            </a:r>
          </a:p>
          <a:p>
            <a:r>
              <a:rPr lang="de-DE" altLang="de-DE" sz="1400" b="1" dirty="0">
                <a:solidFill>
                  <a:schemeClr val="bg1"/>
                </a:solidFill>
              </a:rPr>
              <a:t>	Baden-</a:t>
            </a:r>
            <a:r>
              <a:rPr lang="de-DE" altLang="de-DE" sz="1400" b="1" dirty="0" err="1">
                <a:solidFill>
                  <a:schemeClr val="bg1"/>
                </a:solidFill>
              </a:rPr>
              <a:t>Airpark</a:t>
            </a:r>
            <a:r>
              <a:rPr lang="de-DE" altLang="de-DE" sz="1400" b="1" dirty="0">
                <a:solidFill>
                  <a:schemeClr val="bg1"/>
                </a:solidFill>
              </a:rPr>
              <a:t> B108</a:t>
            </a:r>
          </a:p>
          <a:p>
            <a:r>
              <a:rPr lang="de-DE" altLang="de-DE" sz="1400" b="1" dirty="0">
                <a:solidFill>
                  <a:schemeClr val="bg1"/>
                </a:solidFill>
              </a:rPr>
              <a:t>	77836 </a:t>
            </a:r>
            <a:r>
              <a:rPr lang="de-DE" altLang="de-DE" sz="1400" b="1" dirty="0" err="1">
                <a:solidFill>
                  <a:schemeClr val="bg1"/>
                </a:solidFill>
              </a:rPr>
              <a:t>Rheinmuenster</a:t>
            </a:r>
            <a:r>
              <a:rPr lang="de-DE" altLang="de-DE" sz="1400" b="1" dirty="0">
                <a:solidFill>
                  <a:schemeClr val="bg1"/>
                </a:solidFill>
              </a:rPr>
              <a:t>, Germany</a:t>
            </a:r>
          </a:p>
          <a:p>
            <a:r>
              <a:rPr lang="de-DE" altLang="de-DE" sz="1400" b="1" dirty="0">
                <a:solidFill>
                  <a:schemeClr val="bg1"/>
                </a:solidFill>
              </a:rPr>
              <a:t>	</a:t>
            </a:r>
            <a:r>
              <a:rPr lang="de-DE" altLang="de-DE" sz="1400" b="1" dirty="0" err="1">
                <a:solidFill>
                  <a:schemeClr val="bg1"/>
                </a:solidFill>
              </a:rPr>
              <a:t>Contact</a:t>
            </a:r>
            <a:r>
              <a:rPr lang="de-DE" altLang="de-DE" sz="1400" b="1" dirty="0">
                <a:solidFill>
                  <a:schemeClr val="bg1"/>
                </a:solidFill>
              </a:rPr>
              <a:t>: info@becker-avionics.com</a:t>
            </a:r>
          </a:p>
          <a:p>
            <a:endParaRPr lang="de-DE" altLang="de-DE" sz="1400" b="1" dirty="0">
              <a:solidFill>
                <a:srgbClr val="6699FF"/>
              </a:solidFill>
            </a:endParaRPr>
          </a:p>
          <a:p>
            <a:r>
              <a:rPr lang="de-DE" altLang="de-DE" sz="1400" b="1" dirty="0">
                <a:solidFill>
                  <a:schemeClr val="bg1"/>
                </a:solidFill>
              </a:rPr>
              <a:t>www.becker-avionics.com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77085"/>
            <a:ext cx="1028701" cy="144378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1" y="6477001"/>
            <a:ext cx="5676900" cy="190458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00" y="6477001"/>
            <a:ext cx="457200" cy="152400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80829"/>
            <a:ext cx="10363200" cy="1470025"/>
          </a:xfrm>
        </p:spPr>
        <p:txBody>
          <a:bodyPr/>
          <a:lstStyle/>
          <a:p>
            <a:r>
              <a:rPr lang="en-US" dirty="0"/>
              <a:t>Title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5" indent="0" algn="ctr">
              <a:buNone/>
              <a:defRPr/>
            </a:lvl2pPr>
            <a:lvl3pPr marL="914271" indent="0" algn="ctr">
              <a:buNone/>
              <a:defRPr/>
            </a:lvl3pPr>
            <a:lvl4pPr marL="1371406" indent="0" algn="ctr">
              <a:buNone/>
              <a:defRPr/>
            </a:lvl4pPr>
            <a:lvl5pPr marL="1828542" indent="0" algn="ctr">
              <a:buNone/>
              <a:defRPr/>
            </a:lvl5pPr>
            <a:lvl6pPr marL="2285677" indent="0" algn="ctr">
              <a:buNone/>
              <a:defRPr/>
            </a:lvl6pPr>
            <a:lvl7pPr marL="2742813" indent="0" algn="ctr">
              <a:buNone/>
              <a:defRPr/>
            </a:lvl7pPr>
            <a:lvl8pPr marL="3199948" indent="0" algn="ctr">
              <a:buNone/>
              <a:defRPr/>
            </a:lvl8pPr>
            <a:lvl9pPr marL="3657083" indent="0" algn="ctr">
              <a:buNone/>
              <a:defRPr/>
            </a:lvl9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86500"/>
            <a:ext cx="857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500" y="6086500"/>
            <a:ext cx="10001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086500"/>
            <a:ext cx="381000" cy="150813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1430000" cy="637270"/>
          </a:xfrm>
        </p:spPr>
        <p:txBody>
          <a:bodyPr/>
          <a:lstStyle>
            <a:lvl1pPr algn="l">
              <a:lnSpc>
                <a:spcPct val="200000"/>
              </a:lnSpc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143001"/>
            <a:ext cx="11430000" cy="4914291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b="1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 baseline="0"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noProof="0" dirty="0"/>
              <a:t>First Level Text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Fourth Level Text</a:t>
            </a:r>
          </a:p>
          <a:p>
            <a:pPr lvl="4"/>
            <a:r>
              <a:rPr lang="en-US" noProof="0" dirty="0"/>
              <a:t>Fifth Level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86500"/>
            <a:ext cx="857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500" y="6086500"/>
            <a:ext cx="10001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086500"/>
            <a:ext cx="381000" cy="150813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8620"/>
            <a:ext cx="11430000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873002" rtl="0" eaLnBrk="1" fontAlgn="base" hangingPunct="1">
              <a:spcBef>
                <a:spcPct val="0"/>
              </a:spcBef>
              <a:spcAft>
                <a:spcPct val="0"/>
              </a:spcAft>
              <a:defRPr lang="en-US" sz="280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160748"/>
            <a:ext cx="5613400" cy="48965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First Level Text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Fourth Level Text</a:t>
            </a:r>
          </a:p>
          <a:p>
            <a:pPr lvl="4"/>
            <a:r>
              <a:rPr lang="en-US" noProof="0" dirty="0"/>
              <a:t>Fifth Level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160748"/>
            <a:ext cx="5613400" cy="48965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First Level Text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Fourth Level Text</a:t>
            </a:r>
          </a:p>
          <a:p>
            <a:pPr lvl="4"/>
            <a:r>
              <a:rPr lang="en-US" noProof="0" dirty="0"/>
              <a:t>Fifth Level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86500"/>
            <a:ext cx="857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500" y="6086500"/>
            <a:ext cx="10001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086500"/>
            <a:ext cx="381000" cy="150813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365" y="44624"/>
            <a:ext cx="11473275" cy="8280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873002" rtl="0" eaLnBrk="1" fontAlgn="base" hangingPunct="1">
              <a:spcBef>
                <a:spcPct val="0"/>
              </a:spcBef>
              <a:spcAft>
                <a:spcPct val="0"/>
              </a:spcAft>
              <a:defRPr lang="de-DE" sz="28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365" y="1160748"/>
            <a:ext cx="5613152" cy="639762"/>
          </a:xfrm>
          <a:ln w="28575">
            <a:solidFill>
              <a:srgbClr val="0066FF"/>
            </a:solidFill>
          </a:ln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2000" b="1"/>
            </a:lvl1pPr>
            <a:lvl2pPr marL="457135" indent="0">
              <a:buNone/>
              <a:defRPr sz="2000" b="1"/>
            </a:lvl2pPr>
            <a:lvl3pPr marL="914271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7" indent="0">
              <a:buNone/>
              <a:defRPr sz="1600" b="1"/>
            </a:lvl6pPr>
            <a:lvl7pPr marL="2742813" indent="0">
              <a:buNone/>
              <a:defRPr sz="1600" b="1"/>
            </a:lvl7pPr>
            <a:lvl8pPr marL="3199948" indent="0">
              <a:buNone/>
              <a:defRPr sz="1600" b="1"/>
            </a:lvl8pPr>
            <a:lvl9pPr marL="3657083" indent="0">
              <a:buNone/>
              <a:defRPr sz="1600" b="1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3365" y="1844824"/>
            <a:ext cx="5613152" cy="4248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First Level Text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Fourth Level Text</a:t>
            </a:r>
          </a:p>
          <a:p>
            <a:pPr lvl="4"/>
            <a:r>
              <a:rPr lang="en-US" noProof="0" dirty="0"/>
              <a:t>Fifth Level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60748"/>
            <a:ext cx="5615267" cy="639762"/>
          </a:xfrm>
          <a:ln w="28575">
            <a:solidFill>
              <a:srgbClr val="0066FF"/>
            </a:solidFill>
          </a:ln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2000" b="1"/>
            </a:lvl1pPr>
            <a:lvl2pPr marL="457135" indent="0">
              <a:buNone/>
              <a:defRPr sz="2000" b="1"/>
            </a:lvl2pPr>
            <a:lvl3pPr marL="914271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7" indent="0">
              <a:buNone/>
              <a:defRPr sz="1600" b="1"/>
            </a:lvl6pPr>
            <a:lvl7pPr marL="2742813" indent="0">
              <a:buNone/>
              <a:defRPr sz="1600" b="1"/>
            </a:lvl7pPr>
            <a:lvl8pPr marL="3199948" indent="0">
              <a:buNone/>
              <a:defRPr sz="1600" b="1"/>
            </a:lvl8pPr>
            <a:lvl9pPr marL="3657083" indent="0">
              <a:buNone/>
              <a:defRPr sz="1600" b="1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1844824"/>
            <a:ext cx="5615267" cy="4248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First Level Text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Fourth Level Text</a:t>
            </a:r>
          </a:p>
          <a:p>
            <a:pPr lvl="4"/>
            <a:r>
              <a:rPr lang="en-US" noProof="0" dirty="0"/>
              <a:t>Fifth Level Text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86500"/>
            <a:ext cx="857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500" y="6086500"/>
            <a:ext cx="10001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086500"/>
            <a:ext cx="381000" cy="150813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8620"/>
            <a:ext cx="11430000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86500"/>
            <a:ext cx="857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500" y="6086500"/>
            <a:ext cx="10001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086500"/>
            <a:ext cx="381000" cy="150813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5" descr="Foliemaster Page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12" y="0"/>
            <a:ext cx="12189176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862264"/>
            <a:ext cx="10972800" cy="146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617133"/>
            <a:ext cx="10972800" cy="15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Subtitle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5720" y="6245225"/>
            <a:ext cx="50405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GmbH Proprietary Information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0CD90EA-DCE2-4497-BB6B-9DCB1F2FCF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1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7" r:id="rId2"/>
    <p:sldLayoutId id="2147484158" r:id="rId3"/>
    <p:sldLayoutId id="214748417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7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2" indent="-342852" algn="ctr" rtl="0" eaLnBrk="1" fontAlgn="base" hangingPunct="1">
        <a:spcBef>
          <a:spcPct val="20000"/>
        </a:spcBef>
        <a:spcAft>
          <a:spcPct val="0"/>
        </a:spcAft>
        <a:buNone/>
        <a:defRPr sz="3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45" indent="-28571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38" indent="-228567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74" indent="-228567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09" indent="-2285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45" indent="-2285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80" indent="-2285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16" indent="-2285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51" indent="-2285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3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8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3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47" descr="BECKER_Folgeseite_weiß_Logo rechts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16123" y="6000750"/>
            <a:ext cx="1142960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71563"/>
            <a:ext cx="11430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24582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11430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87413" name="AutoShape 1045"/>
          <p:cNvSpPr>
            <a:spLocks noChangeArrowheads="1"/>
          </p:cNvSpPr>
          <p:nvPr/>
        </p:nvSpPr>
        <p:spPr bwMode="auto">
          <a:xfrm>
            <a:off x="0" y="898526"/>
            <a:ext cx="12192000" cy="74613"/>
          </a:xfrm>
          <a:custGeom>
            <a:avLst/>
            <a:gdLst>
              <a:gd name="G0" fmla="+- 678 0 0"/>
            </a:gdLst>
            <a:ahLst/>
            <a:cxnLst>
              <a:cxn ang="0">
                <a:pos x="0" y="0"/>
              </a:cxn>
              <a:cxn ang="0">
                <a:pos x="678" y="0"/>
              </a:cxn>
              <a:cxn ang="0">
                <a:pos x="67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78" y="0"/>
                </a:lnTo>
                <a:lnTo>
                  <a:pt x="67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7" tIns="45713" rIns="91427" bIns="45713"/>
          <a:lstStyle/>
          <a:p>
            <a:pPr eaLnBrk="0" hangingPunct="0">
              <a:defRPr/>
            </a:pPr>
            <a:endParaRPr lang="en-GB" sz="3200" dirty="0">
              <a:latin typeface="Times New Roman" pitchFamily="18" charset="0"/>
            </a:endParaRPr>
          </a:p>
        </p:txBody>
      </p:sp>
      <p:pic>
        <p:nvPicPr>
          <p:cNvPr id="9" name="Grafik 8" descr="Foliemaster Page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" y="0"/>
            <a:ext cx="12183556" cy="6858000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86500"/>
            <a:ext cx="857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500" y="6086500"/>
            <a:ext cx="10001251" cy="14287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00" y="6086500"/>
            <a:ext cx="381000" cy="150813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7" r:id="rId3"/>
    <p:sldLayoutId id="2147484168" r:id="rId4"/>
    <p:sldLayoutId id="2147484169" r:id="rId5"/>
    <p:sldLayoutId id="2147484170" r:id="rId6"/>
  </p:sldLayoutIdLst>
  <p:hf hdr="0"/>
  <p:txStyles>
    <p:titleStyle>
      <a:lvl1pPr algn="l" defTabSz="873002" rtl="0" eaLnBrk="1" fontAlgn="base" hangingPunct="1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+mj-lt"/>
          <a:ea typeface="+mj-ea"/>
          <a:cs typeface="+mj-cs"/>
        </a:defRPr>
      </a:lvl1pPr>
      <a:lvl2pPr algn="l" defTabSz="873002" rtl="0" eaLnBrk="1" fontAlgn="base" hangingPunct="1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" charset="0"/>
        </a:defRPr>
      </a:lvl2pPr>
      <a:lvl3pPr algn="l" defTabSz="873002" rtl="0" eaLnBrk="1" fontAlgn="base" hangingPunct="1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" charset="0"/>
        </a:defRPr>
      </a:lvl3pPr>
      <a:lvl4pPr algn="l" defTabSz="873002" rtl="0" eaLnBrk="1" fontAlgn="base" hangingPunct="1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" charset="0"/>
        </a:defRPr>
      </a:lvl4pPr>
      <a:lvl5pPr algn="l" defTabSz="873002" rtl="0" eaLnBrk="1" fontAlgn="base" hangingPunct="1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" charset="0"/>
        </a:defRPr>
      </a:lvl5pPr>
      <a:lvl6pPr marL="457135" algn="l" defTabSz="873002" rtl="0" eaLnBrk="1" fontAlgn="base" hangingPunct="1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" charset="0"/>
        </a:defRPr>
      </a:lvl6pPr>
      <a:lvl7pPr marL="914271" algn="l" defTabSz="873002" rtl="0" eaLnBrk="1" fontAlgn="base" hangingPunct="1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" charset="0"/>
        </a:defRPr>
      </a:lvl7pPr>
      <a:lvl8pPr marL="1371406" algn="l" defTabSz="873002" rtl="0" eaLnBrk="1" fontAlgn="base" hangingPunct="1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" charset="0"/>
        </a:defRPr>
      </a:lvl8pPr>
      <a:lvl9pPr marL="1828542" algn="l" defTabSz="873002" rtl="0" eaLnBrk="1" fontAlgn="base" hangingPunct="1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Arial" charset="0"/>
        </a:defRPr>
      </a:lvl9pPr>
    </p:titleStyle>
    <p:bodyStyle>
      <a:lvl1pPr marL="357137" indent="-357137" algn="l" defTabSz="469833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SzPct val="100000"/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0149" indent="-269837" algn="l" defTabSz="469833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Courier New" pitchFamily="49" charset="0"/>
        <a:buChar char="o"/>
        <a:defRPr>
          <a:solidFill>
            <a:schemeClr val="tx1"/>
          </a:solidFill>
          <a:latin typeface="+mn-lt"/>
        </a:defRPr>
      </a:lvl2pPr>
      <a:lvl3pPr marL="993635" indent="-269837" algn="l" defTabSz="469833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1338074" indent="-269837" algn="l" defTabSz="469833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Symbol" pitchFamily="18" charset="2"/>
        <a:buChar char="-"/>
        <a:defRPr sz="1400">
          <a:solidFill>
            <a:schemeClr val="tx1"/>
          </a:solidFill>
          <a:latin typeface="+mn-lt"/>
        </a:defRPr>
      </a:lvl4pPr>
      <a:lvl5pPr marL="1523785" indent="-174601" algn="l" defTabSz="469833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5pPr>
      <a:lvl6pPr marL="1980920" indent="-174601" algn="l" defTabSz="469833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2438056" indent="-174601" algn="l" defTabSz="469833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895191" indent="-174601" algn="l" defTabSz="469833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3352326" indent="-174601" algn="l" defTabSz="469833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3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8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3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jpe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emf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Becker Avionics Group</a:t>
            </a:r>
            <a:br>
              <a:rPr lang="en-US" dirty="0"/>
            </a:br>
            <a:r>
              <a:rPr lang="en-US" i="1" dirty="0">
                <a:latin typeface="Arial Narrow" panose="020B0606020202030204" pitchFamily="34" charset="0"/>
              </a:rPr>
              <a:t>AviaSynthesys</a:t>
            </a:r>
            <a:r>
              <a:rPr lang="en-US" baseline="30000" dirty="0"/>
              <a:t>©</a:t>
            </a:r>
            <a:r>
              <a:rPr lang="en-US" dirty="0"/>
              <a:t> OEM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Collaborative, Competitive &amp; Value-Added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5225"/>
            <a:ext cx="106680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sz="1400" dirty="0"/>
              <a:t>8-Aug-17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28492" y="6245225"/>
            <a:ext cx="4499012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sz="1400" dirty="0"/>
              <a:t>Becker Avionics GmbH Proprietary Information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6400" y="6245225"/>
            <a:ext cx="91440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0CD90EA-DCE2-4497-BB6B-9DCB1F2FCF69}" type="slidenum">
              <a:rPr lang="de-DE" sz="1400"/>
              <a:pPr>
                <a:defRPr/>
              </a:pPr>
              <a:t>1</a:t>
            </a:fld>
            <a:endParaRPr lang="de-DE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Steps?</a:t>
            </a:r>
            <a:endParaRPr lang="en-US" b="1" i="1" dirty="0">
              <a:latin typeface="Arial Narrow" panose="020B0606020202030204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381750"/>
            <a:ext cx="106680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sz="1400" dirty="0"/>
              <a:t>8-Aug-17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28492" y="6381750"/>
            <a:ext cx="4499012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sz="1400" dirty="0"/>
              <a:t>Becker Avionics GmbH Proprietary Information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6400" y="6381750"/>
            <a:ext cx="91440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0CD90EA-DCE2-4497-BB6B-9DCB1F2FCF69}" type="slidenum">
              <a:rPr lang="de-DE" sz="1400"/>
              <a:pPr>
                <a:defRPr/>
              </a:pPr>
              <a:t>10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2358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1598" y="2492896"/>
            <a:ext cx="10972800" cy="1466836"/>
          </a:xfrm>
        </p:spPr>
        <p:txBody>
          <a:bodyPr/>
          <a:lstStyle/>
          <a:p>
            <a:r>
              <a:rPr lang="de-DE" altLang="de-DE" b="1" dirty="0"/>
              <a:t>Becker Avionics Group</a:t>
            </a:r>
            <a:br>
              <a:rPr lang="de-DE" altLang="de-DE" dirty="0"/>
            </a:br>
            <a:r>
              <a:rPr lang="en-US" sz="3200" i="1" dirty="0">
                <a:latin typeface="Arial Narrow" panose="020B0606020202030204" pitchFamily="34" charset="0"/>
              </a:rPr>
              <a:t>AviaSynthesys</a:t>
            </a:r>
            <a:r>
              <a:rPr lang="en-US" sz="3200" baseline="30000" dirty="0"/>
              <a:t>©</a:t>
            </a:r>
            <a:r>
              <a:rPr lang="en-US" sz="3200" dirty="0"/>
              <a:t> OEM Solutions</a:t>
            </a:r>
            <a:br>
              <a:rPr lang="en-US" sz="3200" dirty="0"/>
            </a:br>
            <a:r>
              <a:rPr lang="en-US" sz="2000" dirty="0">
                <a:solidFill>
                  <a:srgbClr val="FFFFFF"/>
                </a:solidFill>
              </a:rPr>
              <a:t>Collaborative, Competitive &amp; Value-Added</a:t>
            </a:r>
            <a:endParaRPr lang="en-US" sz="2000" dirty="0"/>
          </a:p>
        </p:txBody>
      </p:sp>
      <p:sp>
        <p:nvSpPr>
          <p:cNvPr id="62467" name="Rechteck 3"/>
          <p:cNvSpPr>
            <a:spLocks noChangeArrowheads="1"/>
          </p:cNvSpPr>
          <p:nvPr/>
        </p:nvSpPr>
        <p:spPr bwMode="auto">
          <a:xfrm>
            <a:off x="4979876" y="4509120"/>
            <a:ext cx="4572000" cy="181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r>
              <a:rPr lang="de-DE" altLang="de-DE" sz="1400" b="1" u="sng" dirty="0">
                <a:solidFill>
                  <a:srgbClr val="FFFFFF"/>
                </a:solidFill>
              </a:rPr>
              <a:t>Becker Avionics Group </a:t>
            </a:r>
            <a:r>
              <a:rPr lang="de-DE" altLang="de-DE" sz="1400" b="1" u="sng" dirty="0" err="1">
                <a:solidFill>
                  <a:srgbClr val="FFFFFF"/>
                </a:solidFill>
              </a:rPr>
              <a:t>Headquarters</a:t>
            </a:r>
            <a:endParaRPr lang="de-DE" altLang="de-DE" sz="1400" b="1" u="sng" dirty="0">
              <a:solidFill>
                <a:srgbClr val="FFFFFF"/>
              </a:solidFill>
            </a:endParaRPr>
          </a:p>
          <a:p>
            <a:endParaRPr lang="de-DE" altLang="de-DE" sz="1400" b="1" dirty="0">
              <a:solidFill>
                <a:srgbClr val="FFFFFF"/>
              </a:solidFill>
            </a:endParaRPr>
          </a:p>
          <a:p>
            <a:r>
              <a:rPr lang="de-DE" altLang="de-DE" sz="1400" b="1" dirty="0">
                <a:solidFill>
                  <a:srgbClr val="FFFFFF"/>
                </a:solidFill>
              </a:rPr>
              <a:t>	Becker </a:t>
            </a:r>
            <a:r>
              <a:rPr lang="de-DE" altLang="de-DE" sz="1400" b="1" dirty="0" err="1">
                <a:solidFill>
                  <a:srgbClr val="FFFFFF"/>
                </a:solidFill>
              </a:rPr>
              <a:t>Avionics</a:t>
            </a:r>
            <a:r>
              <a:rPr lang="de-DE" altLang="de-DE" sz="1400" b="1" dirty="0">
                <a:solidFill>
                  <a:srgbClr val="FFFFFF"/>
                </a:solidFill>
              </a:rPr>
              <a:t> GmbH</a:t>
            </a:r>
          </a:p>
          <a:p>
            <a:r>
              <a:rPr lang="de-DE" altLang="de-DE" sz="1400" b="1" dirty="0">
                <a:solidFill>
                  <a:srgbClr val="FFFFFF"/>
                </a:solidFill>
              </a:rPr>
              <a:t>	Baden-</a:t>
            </a:r>
            <a:r>
              <a:rPr lang="de-DE" altLang="de-DE" sz="1400" b="1" dirty="0" err="1">
                <a:solidFill>
                  <a:srgbClr val="FFFFFF"/>
                </a:solidFill>
              </a:rPr>
              <a:t>Airpark</a:t>
            </a:r>
            <a:r>
              <a:rPr lang="de-DE" altLang="de-DE" sz="1400" b="1" dirty="0">
                <a:solidFill>
                  <a:srgbClr val="FFFFFF"/>
                </a:solidFill>
              </a:rPr>
              <a:t> B108</a:t>
            </a:r>
          </a:p>
          <a:p>
            <a:r>
              <a:rPr lang="de-DE" altLang="de-DE" sz="1400" b="1" dirty="0">
                <a:solidFill>
                  <a:srgbClr val="FFFFFF"/>
                </a:solidFill>
              </a:rPr>
              <a:t>	77836 </a:t>
            </a:r>
            <a:r>
              <a:rPr lang="de-DE" altLang="de-DE" sz="1400" b="1" dirty="0" err="1">
                <a:solidFill>
                  <a:srgbClr val="FFFFFF"/>
                </a:solidFill>
              </a:rPr>
              <a:t>Rheinmuenster</a:t>
            </a:r>
            <a:r>
              <a:rPr lang="de-DE" altLang="de-DE" sz="1400" b="1" dirty="0">
                <a:solidFill>
                  <a:srgbClr val="FFFFFF"/>
                </a:solidFill>
              </a:rPr>
              <a:t>, Germany</a:t>
            </a:r>
          </a:p>
          <a:p>
            <a:r>
              <a:rPr lang="de-DE" altLang="de-DE" sz="1400" b="1" dirty="0">
                <a:solidFill>
                  <a:srgbClr val="FFFFFF"/>
                </a:solidFill>
              </a:rPr>
              <a:t>	</a:t>
            </a:r>
            <a:r>
              <a:rPr lang="de-DE" altLang="de-DE" sz="1400" b="1" dirty="0" err="1">
                <a:solidFill>
                  <a:srgbClr val="FFFFFF"/>
                </a:solidFill>
              </a:rPr>
              <a:t>Contact</a:t>
            </a:r>
            <a:r>
              <a:rPr lang="de-DE" altLang="de-DE" sz="1400" b="1" dirty="0">
                <a:solidFill>
                  <a:srgbClr val="FFFFFF"/>
                </a:solidFill>
              </a:rPr>
              <a:t>: info@becker-avionics.com</a:t>
            </a:r>
          </a:p>
          <a:p>
            <a:endParaRPr lang="de-DE" altLang="de-DE" sz="1400" b="1" dirty="0">
              <a:solidFill>
                <a:srgbClr val="6699FF"/>
              </a:solidFill>
            </a:endParaRPr>
          </a:p>
          <a:p>
            <a:r>
              <a:rPr lang="de-DE" altLang="de-DE" sz="1400" b="1" dirty="0">
                <a:solidFill>
                  <a:srgbClr val="FFFFFF"/>
                </a:solidFill>
              </a:rPr>
              <a:t>www.becker-avionics.com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381750"/>
            <a:ext cx="106680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sz="1400" dirty="0"/>
              <a:t>8-Aug-17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28492" y="6381750"/>
            <a:ext cx="4499012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GB" sz="1400" dirty="0"/>
              <a:t>Becker Avionics GmbH Proprietary Information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6400" y="6381750"/>
            <a:ext cx="914400" cy="476250"/>
          </a:xfrm>
          <a:ln/>
        </p:spPr>
        <p:txBody>
          <a:bodyPr/>
          <a:lstStyle>
            <a:lvl1pPr>
              <a:defRPr sz="1200" b="0" i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0CD90EA-DCE2-4497-BB6B-9DCB1F2FCF69}" type="slidenum">
              <a:rPr lang="de-DE" sz="1400"/>
              <a:pPr>
                <a:defRPr/>
              </a:pPr>
              <a:t>11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9753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413" y="1213166"/>
            <a:ext cx="9546022" cy="4914291"/>
          </a:xfrm>
        </p:spPr>
        <p:txBody>
          <a:bodyPr/>
          <a:lstStyle/>
          <a:p>
            <a:pPr marL="0" indent="0" algn="ctr">
              <a:buNone/>
            </a:pPr>
            <a:r>
              <a:rPr lang="en-US" b="0" i="1" dirty="0">
                <a:latin typeface="Arial Narrow" panose="020B0606020202030204" pitchFamily="34" charset="0"/>
              </a:rPr>
              <a:t>The Becker Avionics </a:t>
            </a:r>
            <a:r>
              <a:rPr lang="en-US" i="1" dirty="0">
                <a:solidFill>
                  <a:srgbClr val="0066FF"/>
                </a:solidFill>
                <a:latin typeface="Arial Narrow" panose="020B0606020202030204" pitchFamily="34" charset="0"/>
              </a:rPr>
              <a:t>AviaSynthesys</a:t>
            </a:r>
            <a:r>
              <a:rPr lang="en-US" i="1" baseline="30000" dirty="0"/>
              <a:t>©</a:t>
            </a:r>
            <a:r>
              <a:rPr lang="en-US" i="1" dirty="0"/>
              <a:t> </a:t>
            </a:r>
            <a:r>
              <a:rPr lang="en-US" b="0" i="1" dirty="0">
                <a:latin typeface="Arial Narrow" panose="020B0606020202030204" pitchFamily="34" charset="0"/>
              </a:rPr>
              <a:t>fundamental business approach is collaboration with the OEM client from concept through execution &amp; growth, delivering competitive </a:t>
            </a:r>
            <a:r>
              <a:rPr lang="en-US" i="1" dirty="0">
                <a:solidFill>
                  <a:srgbClr val="0066FF"/>
                </a:solidFill>
                <a:latin typeface="Arial Narrow" panose="020B0606020202030204" pitchFamily="34" charset="0"/>
              </a:rPr>
              <a:t>AviaSynthesys</a:t>
            </a:r>
            <a:r>
              <a:rPr lang="en-US" i="1" dirty="0"/>
              <a:t> </a:t>
            </a:r>
            <a:r>
              <a:rPr lang="en-US" b="0" i="1" dirty="0">
                <a:latin typeface="Arial Narrow" panose="020B0606020202030204" pitchFamily="34" charset="0"/>
              </a:rPr>
              <a:t>OEM solutions, measurably adding significant value to the OEM client’s business.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		</a:t>
            </a:r>
            <a:r>
              <a:rPr lang="en-US" sz="2800" dirty="0">
                <a:solidFill>
                  <a:srgbClr val="0066FF"/>
                </a:solidFill>
              </a:rPr>
              <a:t>Requirements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66FF"/>
                </a:solidFill>
              </a:rPr>
              <a:t>		               Certification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66FF"/>
                </a:solidFill>
              </a:rPr>
              <a:t>								Positioning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66FF"/>
                </a:solidFill>
              </a:rPr>
              <a:t>			                        		Customer Support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66FF"/>
                </a:solidFill>
              </a:rPr>
              <a:t>				                                       			Evolution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Becker Avionics </a:t>
            </a:r>
            <a:r>
              <a:rPr lang="en-US" i="1" dirty="0">
                <a:latin typeface="Arial Narrow" panose="020B0606020202030204" pitchFamily="34" charset="0"/>
              </a:rPr>
              <a:t>AviaSynthesys</a:t>
            </a:r>
            <a:r>
              <a:rPr lang="en-US" baseline="30000" dirty="0"/>
              <a:t>©</a:t>
            </a:r>
            <a:r>
              <a:rPr lang="en-US" dirty="0"/>
              <a:t> OEM Solutions 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pSp>
        <p:nvGrpSpPr>
          <p:cNvPr id="19" name="Group 18"/>
          <p:cNvGrpSpPr/>
          <p:nvPr/>
        </p:nvGrpSpPr>
        <p:grpSpPr>
          <a:xfrm>
            <a:off x="8162038" y="2469256"/>
            <a:ext cx="3172713" cy="1864754"/>
            <a:chOff x="7094538" y="2884161"/>
            <a:chExt cx="3172713" cy="18647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538" y="2884161"/>
              <a:ext cx="1371600" cy="9022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5659" y="3090442"/>
              <a:ext cx="1376363" cy="8460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355" y="3735537"/>
              <a:ext cx="1371600" cy="7772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351" y="3816850"/>
              <a:ext cx="1485900" cy="93206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10184" y="3722280"/>
            <a:ext cx="3444862" cy="2046737"/>
            <a:chOff x="1165238" y="3878161"/>
            <a:chExt cx="3444862" cy="2046737"/>
          </a:xfrm>
        </p:grpSpPr>
        <p:pic>
          <p:nvPicPr>
            <p:cNvPr id="15" name="Picture 3" descr="DO228 new cockpi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9146" y="4115917"/>
              <a:ext cx="897565" cy="61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7"/>
            <p:cNvGrpSpPr/>
            <p:nvPr/>
          </p:nvGrpSpPr>
          <p:grpSpPr>
            <a:xfrm>
              <a:off x="1996796" y="4674852"/>
              <a:ext cx="1444085" cy="834278"/>
              <a:chOff x="2965077" y="4712913"/>
              <a:chExt cx="2971800" cy="152007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pic>
            <p:nvPicPr>
              <p:cNvPr id="12" name="Picture 11" descr="SmartDeck 1-10-0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65077" y="4712913"/>
                <a:ext cx="2971800" cy="11969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  <p:pic>
            <p:nvPicPr>
              <p:cNvPr id="13" name="Picture 12" descr="CCU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284009" y="5547191"/>
                <a:ext cx="539750" cy="6858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76600" y="4764620"/>
              <a:ext cx="1333500" cy="89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 descr="IMG_6900klei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52919" y="4233697"/>
              <a:ext cx="769569" cy="512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56092" y="5273460"/>
              <a:ext cx="980447" cy="65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65238" y="3878161"/>
              <a:ext cx="1143000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86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Industry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&amp; Evolving Retrofit &amp; Forward Fit Avionics Suites</a:t>
            </a:r>
          </a:p>
          <a:p>
            <a:pPr lvl="1"/>
            <a:r>
              <a:rPr lang="en-US" dirty="0"/>
              <a:t>Competing In A Market Dominated By a Few Entrenched, Incumbent Avionics Entities</a:t>
            </a:r>
          </a:p>
          <a:p>
            <a:pPr lvl="2"/>
            <a:r>
              <a:rPr lang="en-US" dirty="0"/>
              <a:t>Funding, name recognition, installed base &amp; other barriers to entry</a:t>
            </a:r>
          </a:p>
          <a:p>
            <a:pPr lvl="2"/>
            <a:r>
              <a:rPr lang="en-US" dirty="0"/>
              <a:t>Time To Market Issues For Incumbents – except Garmin?</a:t>
            </a:r>
          </a:p>
          <a:p>
            <a:pPr lvl="1"/>
            <a:r>
              <a:rPr lang="en-US" dirty="0"/>
              <a:t>Balance Technology &amp; Affordability</a:t>
            </a:r>
          </a:p>
          <a:p>
            <a:pPr lvl="2"/>
            <a:r>
              <a:rPr lang="en-US" dirty="0"/>
              <a:t>Retrofit vs. Forward Fit</a:t>
            </a:r>
          </a:p>
          <a:p>
            <a:pPr lvl="2"/>
            <a:r>
              <a:rPr lang="en-US" dirty="0"/>
              <a:t>Is the solution good enough for retrofit? Affordable? Non-traditional with new or different solutions?</a:t>
            </a:r>
          </a:p>
          <a:p>
            <a:pPr lvl="2"/>
            <a:r>
              <a:rPr lang="en-US" dirty="0"/>
              <a:t>Is the solution attractive enough for new platforms? Affordable?</a:t>
            </a:r>
          </a:p>
          <a:p>
            <a:pPr lvl="1"/>
            <a:r>
              <a:rPr lang="en-US" dirty="0"/>
              <a:t>Adapt currently available or emerging re-work of traditional solutions</a:t>
            </a:r>
          </a:p>
          <a:p>
            <a:pPr lvl="2"/>
            <a:r>
              <a:rPr lang="en-US" dirty="0"/>
              <a:t>Affordable</a:t>
            </a:r>
          </a:p>
          <a:p>
            <a:pPr lvl="2"/>
            <a:r>
              <a:rPr lang="en-US" dirty="0"/>
              <a:t>Good enough for retrofit</a:t>
            </a:r>
          </a:p>
          <a:p>
            <a:pPr lvl="2"/>
            <a:r>
              <a:rPr lang="en-US" dirty="0"/>
              <a:t>Good enough for forward fit, IFF priced to win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6068568" y="5029200"/>
            <a:ext cx="5137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12" lvl="1" indent="0" algn="ctr">
              <a:buNone/>
            </a:pPr>
            <a:r>
              <a:rPr lang="en-US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MAKE, BUY or ALLIANCE?</a:t>
            </a:r>
          </a:p>
        </p:txBody>
      </p:sp>
    </p:spTree>
    <p:extLst>
      <p:ext uri="{BB962C8B-B14F-4D97-AF65-F5344CB8AC3E}">
        <p14:creationId xmlns:p14="http://schemas.microsoft.com/office/powerpoint/2010/main" val="16450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 Narrow" panose="020B0606020202030204" pitchFamily="34" charset="0"/>
              </a:rPr>
              <a:t>AviaSynthesys</a:t>
            </a:r>
            <a:r>
              <a:rPr lang="en-US" dirty="0"/>
              <a:t> Custom OEM Solutions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Collaborative</a:t>
            </a:r>
          </a:p>
          <a:p>
            <a:pPr lvl="1"/>
            <a:r>
              <a:rPr lang="en-US" sz="1400" dirty="0"/>
              <a:t>Build To Demand - Meet Only Needed Requirements With Becker CNS, ICS/ DVCS Solutions</a:t>
            </a:r>
          </a:p>
          <a:p>
            <a:pPr lvl="1"/>
            <a:r>
              <a:rPr lang="en-US" sz="1400" dirty="0"/>
              <a:t>Interface to FMS, EFIS or Otherwise As Needed</a:t>
            </a:r>
          </a:p>
          <a:p>
            <a:pPr lvl="1"/>
            <a:r>
              <a:rPr lang="en-US" sz="1400" dirty="0"/>
              <a:t>Special Functions Available – NVIS (Tempest Com Under Consideration)</a:t>
            </a:r>
          </a:p>
          <a:p>
            <a:r>
              <a:rPr lang="en-US" sz="1600" b="1" dirty="0"/>
              <a:t>Competitive</a:t>
            </a:r>
          </a:p>
          <a:p>
            <a:pPr lvl="1"/>
            <a:r>
              <a:rPr lang="en-US" sz="1400" dirty="0"/>
              <a:t>A Key To Creating Competitive, Comprehensive OEM Avionics Suite</a:t>
            </a:r>
          </a:p>
          <a:p>
            <a:pPr lvl="1"/>
            <a:r>
              <a:rPr lang="en-US" sz="1400" dirty="0"/>
              <a:t>Affordable Unit Pricing or Bundled Packages</a:t>
            </a:r>
          </a:p>
          <a:p>
            <a:pPr lvl="1"/>
            <a:r>
              <a:rPr lang="en-US" sz="1400" dirty="0"/>
              <a:t>Lower Time To Market (TTM)</a:t>
            </a:r>
          </a:p>
          <a:p>
            <a:pPr lvl="1"/>
            <a:r>
              <a:rPr lang="en-US" sz="1400" dirty="0"/>
              <a:t>Adds Solutions Not Available To Most OEMs; ICS/ DVCS</a:t>
            </a:r>
          </a:p>
          <a:p>
            <a:r>
              <a:rPr lang="en-US" sz="1600" b="1" dirty="0"/>
              <a:t>Value-Added</a:t>
            </a:r>
          </a:p>
          <a:p>
            <a:pPr lvl="1"/>
            <a:r>
              <a:rPr lang="en-US" sz="1400" dirty="0"/>
              <a:t>Avoids Development Non-recurring Costs &amp; Enables Flexibility With OEM Scarce Resources</a:t>
            </a:r>
          </a:p>
          <a:p>
            <a:pPr lvl="1"/>
            <a:r>
              <a:rPr lang="en-US" sz="1400" dirty="0"/>
              <a:t>Positive Cash Flow Impact vs. NRCs</a:t>
            </a:r>
          </a:p>
          <a:p>
            <a:pPr lvl="1"/>
            <a:r>
              <a:rPr lang="en-US" sz="1400" dirty="0"/>
              <a:t>Comprehensive Package, Differentiating OEM’s Solution</a:t>
            </a:r>
          </a:p>
          <a:p>
            <a:pPr lvl="1"/>
            <a:r>
              <a:rPr lang="en-US" sz="1400" dirty="0"/>
              <a:t>Evolving New, Updated Solutions As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42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 Narrow" panose="020B0606020202030204" pitchFamily="34" charset="0"/>
              </a:rPr>
              <a:t>AviaSynthesys</a:t>
            </a:r>
            <a:r>
              <a:rPr lang="en-US" dirty="0"/>
              <a:t> Solutions – Balanced Approach, Solutions … </a:t>
            </a:r>
            <a:r>
              <a:rPr lang="en-US" sz="3600" i="1" dirty="0">
                <a:latin typeface="Arial Narrow" panose="020B0606020202030204" pitchFamily="34" charset="0"/>
              </a:rPr>
              <a:t>plus</a:t>
            </a:r>
            <a:endParaRPr lang="en-US" sz="36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Communications</a:t>
            </a:r>
          </a:p>
          <a:p>
            <a:pPr lvl="1"/>
            <a:r>
              <a:rPr lang="en-US" sz="1400" dirty="0"/>
              <a:t>VHF Transceiver</a:t>
            </a:r>
          </a:p>
          <a:p>
            <a:pPr lvl="1"/>
            <a:r>
              <a:rPr lang="en-US" sz="1400" dirty="0"/>
              <a:t>RMU – Radio Management Unit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ICS/ DVCS Intercommunications Systems/ Digital Voice Communications Systems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VHF Data Communications (VDL Modes 1 &amp; 2)</a:t>
            </a:r>
            <a:endParaRPr lang="en-US" sz="1400" dirty="0"/>
          </a:p>
          <a:p>
            <a:r>
              <a:rPr lang="en-US" sz="1600" dirty="0"/>
              <a:t>Navigation</a:t>
            </a:r>
          </a:p>
          <a:p>
            <a:pPr lvl="1"/>
            <a:r>
              <a:rPr lang="en-US" sz="1400" dirty="0"/>
              <a:t>VOR/ ILS (LOC/GS)</a:t>
            </a:r>
          </a:p>
          <a:p>
            <a:pPr lvl="1"/>
            <a:r>
              <a:rPr lang="en-US" sz="1400" dirty="0"/>
              <a:t>MKR – Marker Receiver</a:t>
            </a:r>
          </a:p>
          <a:p>
            <a:pPr lvl="1"/>
            <a:r>
              <a:rPr lang="en-US" sz="1400" dirty="0"/>
              <a:t>ADF Receiver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DME - Distance Measuring Equipment</a:t>
            </a:r>
          </a:p>
          <a:p>
            <a:r>
              <a:rPr lang="en-US" sz="1600" dirty="0"/>
              <a:t>Nav/ Com Combined LRU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VOR/GS/LOC/Marker Beacon + Voice VHF-AM Airborne &amp; Extended Freq + VHF Data Modes 1 &amp; 2</a:t>
            </a:r>
          </a:p>
          <a:p>
            <a:r>
              <a:rPr lang="en-US" sz="1600" dirty="0"/>
              <a:t>Surveillance</a:t>
            </a:r>
          </a:p>
          <a:p>
            <a:pPr lvl="1"/>
            <a:r>
              <a:rPr lang="en-US" sz="1400" dirty="0"/>
              <a:t>Mode-S Non-TCAS II</a:t>
            </a:r>
          </a:p>
          <a:p>
            <a:pPr lvl="1"/>
            <a:r>
              <a:rPr lang="en-US" sz="1400" dirty="0"/>
              <a:t>Mode-S TCAS II</a:t>
            </a:r>
          </a:p>
          <a:p>
            <a:pPr lvl="2"/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7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99" y="2471131"/>
            <a:ext cx="1100119" cy="1353375"/>
          </a:xfrm>
          <a:prstGeom prst="rect">
            <a:avLst/>
          </a:prstGeom>
        </p:spPr>
      </p:pic>
      <p:pic>
        <p:nvPicPr>
          <p:cNvPr id="8" name="Grafik 12" descr="20151001_135003_zug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8477" y="2471131"/>
            <a:ext cx="932492" cy="969595"/>
          </a:xfrm>
          <a:prstGeom prst="roundRect">
            <a:avLst>
              <a:gd name="adj" fmla="val 8594"/>
            </a:avLst>
          </a:prstGeom>
          <a:solidFill>
            <a:schemeClr val="tx1">
              <a:lumMod val="65000"/>
              <a:lumOff val="35000"/>
              <a:alpha val="0"/>
            </a:schemeClr>
          </a:solidFill>
          <a:ln>
            <a:noFill/>
          </a:ln>
          <a:effectLst/>
        </p:spPr>
      </p:pic>
      <p:pic>
        <p:nvPicPr>
          <p:cNvPr id="9" name="Picture 6" descr="RueckAD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157" y="3858313"/>
            <a:ext cx="562985" cy="6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RueckNAV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53" y="2801301"/>
            <a:ext cx="867969" cy="102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RMU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77" y="3987425"/>
            <a:ext cx="1279190" cy="4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25" y="2864817"/>
            <a:ext cx="946282" cy="1122608"/>
          </a:xfrm>
          <a:prstGeom prst="rect">
            <a:avLst/>
          </a:prstGeom>
        </p:spPr>
      </p:pic>
      <p:pic>
        <p:nvPicPr>
          <p:cNvPr id="1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07" y="2950097"/>
            <a:ext cx="1120397" cy="7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 Narrow" panose="020B0606020202030204" pitchFamily="34" charset="0"/>
              </a:rPr>
              <a:t>AviaSynthesys</a:t>
            </a:r>
            <a:r>
              <a:rPr lang="en-US" dirty="0"/>
              <a:t> Solutions Availability &amp; Planning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09 JULY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2664093" y="4572000"/>
            <a:ext cx="9130192" cy="1354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Candidates For Product Road Map      </a:t>
            </a:r>
            <a:r>
              <a:rPr lang="en-US" sz="1600" i="1" dirty="0"/>
              <a:t>(ROM Estimate 24 Months Each, T ‘0’ At ATP)</a:t>
            </a:r>
            <a:endParaRPr lang="en-US" i="1" dirty="0"/>
          </a:p>
          <a:p>
            <a:r>
              <a:rPr lang="en-US" dirty="0"/>
              <a:t>	</a:t>
            </a:r>
            <a:r>
              <a:rPr lang="en-US" sz="1400" dirty="0"/>
              <a:t>ADF65XX (Response to RFI)</a:t>
            </a:r>
          </a:p>
          <a:p>
            <a:r>
              <a:rPr lang="en-US" sz="1400" dirty="0"/>
              <a:t>	DME65XX (RFI Expected End August 2017)</a:t>
            </a:r>
          </a:p>
          <a:p>
            <a:r>
              <a:rPr lang="en-US" sz="1400" dirty="0"/>
              <a:t>	VDR65XX VHF Voice/ Data Radio (Under Evaluation – Airframe &amp; Avionics OEM Interest)</a:t>
            </a:r>
          </a:p>
          <a:p>
            <a:r>
              <a:rPr lang="en-US" sz="1400" dirty="0"/>
              <a:t>	DME + Mode-S BXT65XX (Under Evaluation – Airframe &amp; Avionics OEM Interest)</a:t>
            </a:r>
          </a:p>
        </p:txBody>
      </p:sp>
      <p:pic>
        <p:nvPicPr>
          <p:cNvPr id="11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24" y="3051779"/>
            <a:ext cx="1310821" cy="875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431" y="3787170"/>
            <a:ext cx="572224" cy="5694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1981" y="1513626"/>
            <a:ext cx="912294" cy="13054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8150" y="2870082"/>
            <a:ext cx="945269" cy="1352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633" y="1513626"/>
            <a:ext cx="1131296" cy="133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189" y="1762340"/>
            <a:ext cx="629704" cy="8309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4536" y="1723292"/>
            <a:ext cx="812382" cy="9602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9965" y="1906597"/>
            <a:ext cx="563653" cy="776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3912" y="3051779"/>
            <a:ext cx="6090129" cy="1354217"/>
          </a:xfrm>
          <a:prstGeom prst="rect">
            <a:avLst/>
          </a:prstGeom>
          <a:solidFill>
            <a:srgbClr val="B0DB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In Development             </a:t>
            </a:r>
            <a:r>
              <a:rPr lang="en-US" sz="1600" dirty="0"/>
              <a:t>(Estimated Cert/Completion Date)</a:t>
            </a:r>
          </a:p>
          <a:p>
            <a:r>
              <a:rPr lang="en-US" dirty="0"/>
              <a:t>	</a:t>
            </a:r>
            <a:r>
              <a:rPr lang="en-US" sz="1400" dirty="0"/>
              <a:t>DVCS 65XX (Panel Mount Systems) (</a:t>
            </a:r>
            <a:r>
              <a:rPr lang="en-US" sz="1400" dirty="0">
                <a:solidFill>
                  <a:srgbClr val="FF0000"/>
                </a:solidFill>
              </a:rPr>
              <a:t>Q4 2018</a:t>
            </a:r>
            <a:r>
              <a:rPr lang="en-US" sz="1400" dirty="0"/>
              <a:t>)</a:t>
            </a:r>
          </a:p>
          <a:p>
            <a:r>
              <a:rPr lang="en-US" sz="1400" dirty="0"/>
              <a:t>	Mode-S TCAS II Transponder BXT6553 (</a:t>
            </a:r>
            <a:r>
              <a:rPr lang="en-US" sz="1400" dirty="0">
                <a:solidFill>
                  <a:srgbClr val="FF0000"/>
                </a:solidFill>
              </a:rPr>
              <a:t>Q4 CY 2018</a:t>
            </a:r>
            <a:r>
              <a:rPr lang="en-US" sz="1400" dirty="0"/>
              <a:t>)</a:t>
            </a:r>
          </a:p>
          <a:p>
            <a:r>
              <a:rPr lang="en-US" sz="1400" dirty="0"/>
              <a:t>	Mode-S Transponder Control Panel RCU6513 (Q1 CY 2019)</a:t>
            </a:r>
          </a:p>
          <a:p>
            <a:r>
              <a:rPr lang="en-US" sz="1400" dirty="0"/>
              <a:t>	NCT65XX Nav/Com (Schedule TBD, WIP Tentative ATP)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679" y="1143000"/>
            <a:ext cx="5205015" cy="1785104"/>
          </a:xfrm>
          <a:prstGeom prst="rect">
            <a:avLst/>
          </a:prstGeom>
          <a:solidFill>
            <a:srgbClr val="7FFE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In Serial Production</a:t>
            </a:r>
          </a:p>
          <a:p>
            <a:r>
              <a:rPr lang="en-US" dirty="0"/>
              <a:t>	</a:t>
            </a:r>
            <a:r>
              <a:rPr lang="en-US" sz="1400" dirty="0"/>
              <a:t>Digital Voice Communications Systems DVCS61XX</a:t>
            </a:r>
          </a:p>
          <a:p>
            <a:r>
              <a:rPr lang="en-US" sz="1400" dirty="0"/>
              <a:t>	VHF Com RT6512</a:t>
            </a:r>
          </a:p>
          <a:p>
            <a:r>
              <a:rPr lang="en-US" sz="1400" dirty="0"/>
              <a:t>	NAV RN3320</a:t>
            </a:r>
          </a:p>
          <a:p>
            <a:r>
              <a:rPr lang="en-US" sz="1400" dirty="0"/>
              <a:t>	ADF RA3502</a:t>
            </a:r>
          </a:p>
          <a:p>
            <a:r>
              <a:rPr lang="en-US" sz="1400" dirty="0"/>
              <a:t>	Marker Beacon MRK3300</a:t>
            </a:r>
          </a:p>
          <a:p>
            <a:r>
              <a:rPr lang="en-US" sz="1400" dirty="0"/>
              <a:t>	Mode-S/ ADS-B OUT Non-TCAS II BXT6513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t="21173" r="7481" b="20992"/>
          <a:stretch/>
        </p:blipFill>
        <p:spPr bwMode="auto">
          <a:xfrm>
            <a:off x="10753839" y="3330751"/>
            <a:ext cx="811559" cy="96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8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 Narrow" panose="020B0606020202030204" pitchFamily="34" charset="0"/>
              </a:rPr>
              <a:t>AviaSynthesys</a:t>
            </a:r>
            <a:r>
              <a:rPr lang="en-US" dirty="0"/>
              <a:t> Typical EFIS/ FMS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5" y="1609700"/>
            <a:ext cx="9448576" cy="3847008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124200" y="1152500"/>
            <a:ext cx="5181600" cy="4572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OEM EFIS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5343500"/>
            <a:ext cx="419739" cy="828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48800" y="1828800"/>
            <a:ext cx="152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0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Becker </a:t>
            </a:r>
            <a:r>
              <a:rPr lang="en-US" i="1" dirty="0">
                <a:latin typeface="Arial Narrow" panose="020B0606020202030204" pitchFamily="34" charset="0"/>
              </a:rPr>
              <a:t>AviaSynthesys</a:t>
            </a:r>
            <a:r>
              <a:rPr lang="en-US" dirty="0"/>
              <a:t> Solutions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Technical &amp; Program</a:t>
            </a:r>
          </a:p>
          <a:p>
            <a:pPr lvl="1"/>
            <a:r>
              <a:rPr lang="en-US" sz="1400" dirty="0"/>
              <a:t>Successful Design, Development Experience Proven Over +35 Years</a:t>
            </a:r>
          </a:p>
          <a:p>
            <a:pPr lvl="2"/>
            <a:r>
              <a:rPr lang="en-US" sz="1200" dirty="0"/>
              <a:t>Designed As Agreed, Works First Time &amp; Stays On The Aircraft</a:t>
            </a:r>
          </a:p>
          <a:p>
            <a:pPr lvl="1"/>
            <a:r>
              <a:rPr lang="en-US" sz="1400" dirty="0"/>
              <a:t>Higher-Than-Industry Norm Environmental Standards </a:t>
            </a:r>
            <a:r>
              <a:rPr lang="en-US" sz="1400" b="1" i="1" dirty="0"/>
              <a:t>For New Product Solutions, Some Updates</a:t>
            </a:r>
          </a:p>
          <a:p>
            <a:pPr lvl="2"/>
            <a:r>
              <a:rPr lang="en-US" sz="1200" dirty="0"/>
              <a:t>i.e. No Cooling Air, -55C to +70C Ops, Unpressurized/ Non-Temperature Control To 55,000 Ft, HIRF Lightening To IFR/IMC Operations</a:t>
            </a:r>
          </a:p>
          <a:p>
            <a:pPr lvl="1"/>
            <a:r>
              <a:rPr lang="en-US" sz="1400" dirty="0"/>
              <a:t>Dedicated Technical &amp; Program Oversight, Coordination, Management Driving Execution</a:t>
            </a:r>
          </a:p>
          <a:p>
            <a:pPr lvl="1"/>
            <a:r>
              <a:rPr lang="en-US" sz="1400" dirty="0"/>
              <a:t>QMS Processes - Multiple OEM Quality System Approvals &amp; ISO 9100</a:t>
            </a:r>
          </a:p>
          <a:p>
            <a:pPr lvl="1"/>
            <a:r>
              <a:rPr lang="en-US" sz="1400" dirty="0"/>
              <a:t>EASA and FAA Part 21 &amp; 145 Authorizations</a:t>
            </a:r>
          </a:p>
          <a:p>
            <a:r>
              <a:rPr lang="en-US" sz="1600" dirty="0"/>
              <a:t>Cost of Ownership</a:t>
            </a:r>
          </a:p>
          <a:p>
            <a:pPr lvl="1"/>
            <a:r>
              <a:rPr lang="en-US" sz="1400" dirty="0"/>
              <a:t>Affordable Buy In &amp; Life Cycle Costs</a:t>
            </a:r>
          </a:p>
          <a:p>
            <a:pPr lvl="1"/>
            <a:r>
              <a:rPr lang="en-US" sz="1400" dirty="0"/>
              <a:t>Industry High MTBUR/F Via In Service Metrics</a:t>
            </a:r>
          </a:p>
          <a:p>
            <a:pPr lvl="1"/>
            <a:r>
              <a:rPr lang="en-US" sz="1400" dirty="0"/>
              <a:t>Stays Relevant - Path To Upgrades, Updates and Redesigns</a:t>
            </a:r>
          </a:p>
          <a:p>
            <a:r>
              <a:rPr lang="en-US" sz="1600" dirty="0"/>
              <a:t>Product Support</a:t>
            </a:r>
          </a:p>
          <a:p>
            <a:pPr lvl="1"/>
            <a:r>
              <a:rPr lang="en-US" sz="1400" dirty="0"/>
              <a:t>Experienced OEM Support Specialists</a:t>
            </a:r>
          </a:p>
          <a:p>
            <a:pPr lvl="1"/>
            <a:r>
              <a:rPr lang="en-US" sz="1400" dirty="0"/>
              <a:t>Time Zone Sensitive – Europe &amp; North America Based Support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8-Aug-17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Becker Avionics GmbH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85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-19050"/>
            <a:ext cx="11430000" cy="857250"/>
          </a:xfrm>
        </p:spPr>
        <p:txBody>
          <a:bodyPr/>
          <a:lstStyle/>
          <a:p>
            <a:r>
              <a:rPr lang="en-US" b="1" i="1" dirty="0">
                <a:latin typeface="Arial Narrow" panose="020B0606020202030204" pitchFamily="34" charset="0"/>
              </a:rPr>
              <a:t>AviaSynthesys</a:t>
            </a:r>
            <a:r>
              <a:rPr lang="en-US" b="1" dirty="0"/>
              <a:t> Requirements Capture &amp; Discussion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Pre-Engagement Business Process</a:t>
            </a:r>
          </a:p>
          <a:p>
            <a:pPr lvl="1"/>
            <a:r>
              <a:rPr lang="en-US" sz="1600" dirty="0"/>
              <a:t>Non-Disclosure Agreements</a:t>
            </a:r>
          </a:p>
          <a:p>
            <a:pPr lvl="1"/>
            <a:r>
              <a:rPr lang="en-US" sz="1600" dirty="0"/>
              <a:t>Technical Data Available As Needed – AviaSynthesys &amp; OEM Client</a:t>
            </a:r>
          </a:p>
          <a:p>
            <a:pPr lvl="1"/>
            <a:r>
              <a:rPr lang="en-US" sz="1600" dirty="0"/>
              <a:t>RFI/P Available, With SOW &amp; Schedules?</a:t>
            </a:r>
          </a:p>
          <a:p>
            <a:pPr lvl="1"/>
            <a:r>
              <a:rPr lang="en-US" sz="1600" dirty="0"/>
              <a:t> Budgeted Costs For Bought In Avionics?</a:t>
            </a:r>
          </a:p>
          <a:p>
            <a:r>
              <a:rPr lang="en-US" sz="1800" dirty="0"/>
              <a:t>Post-Engagement Business Process</a:t>
            </a:r>
          </a:p>
          <a:p>
            <a:pPr lvl="1"/>
            <a:r>
              <a:rPr lang="en-US" sz="1600" dirty="0"/>
              <a:t>Contractual</a:t>
            </a:r>
          </a:p>
          <a:p>
            <a:pPr lvl="1"/>
            <a:r>
              <a:rPr lang="en-US" sz="1600" dirty="0"/>
              <a:t>Development Coordination &amp; Support</a:t>
            </a:r>
          </a:p>
          <a:p>
            <a:r>
              <a:rPr lang="en-US" sz="1800" dirty="0"/>
              <a:t>Post-Delivery, Pre-Deployment Expectations</a:t>
            </a:r>
          </a:p>
          <a:p>
            <a:pPr lvl="1"/>
            <a:r>
              <a:rPr lang="en-US" sz="1600" dirty="0"/>
              <a:t>Order Administration</a:t>
            </a:r>
          </a:p>
          <a:p>
            <a:r>
              <a:rPr lang="en-US" sz="1800" dirty="0"/>
              <a:t>Post Deployment Expectations</a:t>
            </a:r>
          </a:p>
          <a:p>
            <a:pPr lvl="1"/>
            <a:r>
              <a:rPr lang="en-US" sz="1600" dirty="0"/>
              <a:t>OEM &amp; End-User Order Administration</a:t>
            </a:r>
          </a:p>
          <a:p>
            <a:pPr lvl="1"/>
            <a:r>
              <a:rPr lang="en-US" sz="1600" dirty="0"/>
              <a:t>Technical &amp; Customer Support</a:t>
            </a:r>
          </a:p>
          <a:p>
            <a:pPr lvl="1"/>
            <a:r>
              <a:rPr lang="en-US" sz="1600" dirty="0"/>
              <a:t>Performance Metrics</a:t>
            </a:r>
          </a:p>
          <a:p>
            <a:endParaRPr lang="en-US" sz="18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Build Custom OEM Solution</a:t>
            </a:r>
          </a:p>
          <a:p>
            <a:pPr lvl="1"/>
            <a:r>
              <a:rPr lang="en-US" sz="1600" dirty="0"/>
              <a:t>Target End-User Platform?</a:t>
            </a:r>
          </a:p>
          <a:p>
            <a:pPr lvl="2"/>
            <a:r>
              <a:rPr lang="en-US" sz="1400" dirty="0"/>
              <a:t>Development Support Expectations</a:t>
            </a:r>
          </a:p>
          <a:p>
            <a:pPr lvl="2"/>
            <a:r>
              <a:rPr lang="en-US" sz="1400" dirty="0"/>
              <a:t>Specific Mechanical Architecture</a:t>
            </a:r>
          </a:p>
          <a:p>
            <a:pPr lvl="2"/>
            <a:r>
              <a:rPr lang="en-US" sz="1400" dirty="0"/>
              <a:t>Specific Interface Architecture</a:t>
            </a:r>
          </a:p>
          <a:p>
            <a:pPr lvl="2"/>
            <a:r>
              <a:rPr lang="en-US" sz="1400" dirty="0"/>
              <a:t>Certification Requirements</a:t>
            </a:r>
          </a:p>
          <a:p>
            <a:pPr lvl="2"/>
            <a:r>
              <a:rPr lang="en-US" sz="1400" dirty="0"/>
              <a:t>Integration Testing Expectations</a:t>
            </a:r>
          </a:p>
          <a:p>
            <a:pPr lvl="1"/>
            <a:r>
              <a:rPr lang="en-US" sz="1600" dirty="0"/>
              <a:t>Host Avionics &amp; Structure?</a:t>
            </a:r>
          </a:p>
          <a:p>
            <a:pPr lvl="1"/>
            <a:r>
              <a:rPr lang="en-US" sz="1600" dirty="0"/>
              <a:t>Target Reliability Metrics?</a:t>
            </a:r>
          </a:p>
          <a:p>
            <a:pPr lvl="1"/>
            <a:r>
              <a:rPr lang="en-US" sz="1600" dirty="0"/>
              <a:t>OEM Support Structure &amp; Requirements?</a:t>
            </a:r>
          </a:p>
          <a:p>
            <a:pPr lvl="1"/>
            <a:r>
              <a:rPr lang="en-US" sz="1600" dirty="0"/>
              <a:t>Schedule Expectations?</a:t>
            </a:r>
          </a:p>
          <a:p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8-Aug-17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Becker Avionics GmbH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2953861"/>
      </p:ext>
    </p:extLst>
  </p:cSld>
  <p:clrMapOvr>
    <a:masterClrMapping/>
  </p:clrMapOvr>
</p:sld>
</file>

<file path=ppt/theme/theme1.xml><?xml version="1.0" encoding="utf-8"?>
<a:theme xmlns:a="http://schemas.openxmlformats.org/drawingml/2006/main" name="Becker Title Master 1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G Presentation Format CustomHA V01 08AUG17" id="{1582CE70-2E51-46ED-8777-DAC8F9AA929C}" vid="{F32FFDD1-002D-4ACA-BA07-20AC42E49C92}"/>
    </a:ext>
  </a:extLst>
</a:theme>
</file>

<file path=ppt/theme/theme2.xml><?xml version="1.0" encoding="utf-8"?>
<a:theme xmlns:a="http://schemas.openxmlformats.org/drawingml/2006/main" name="Becker Presentation Master 1">
  <a:themeElements>
    <a:clrScheme name="Prä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ä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G Presentation Format CustomHA V01 08AUG17" id="{1582CE70-2E51-46ED-8777-DAC8F9AA929C}" vid="{147F4282-0DC4-4654-8302-824AD1813B26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 Presentation Format CustomHA V01 08AUG17</Template>
  <TotalTime>0</TotalTime>
  <Words>756</Words>
  <Application>Microsoft Office PowerPoint</Application>
  <PresentationFormat>Widescreen</PresentationFormat>
  <Paragraphs>167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Courier New</vt:lpstr>
      <vt:lpstr>Helvetica</vt:lpstr>
      <vt:lpstr>Symbol</vt:lpstr>
      <vt:lpstr>Tahoma</vt:lpstr>
      <vt:lpstr>Times New Roman</vt:lpstr>
      <vt:lpstr>Becker Title Master 1</vt:lpstr>
      <vt:lpstr>Becker Presentation Master 1</vt:lpstr>
      <vt:lpstr>Becker Avionics Group AviaSynthesys© OEM Solutions</vt:lpstr>
      <vt:lpstr>Becker Avionics AviaSynthesys© OEM Solutions Team</vt:lpstr>
      <vt:lpstr>The Industry Challenge</vt:lpstr>
      <vt:lpstr>AviaSynthesys Custom OEM Solutions Concept</vt:lpstr>
      <vt:lpstr>AviaSynthesys Solutions – Balanced Approach, Solutions … plus</vt:lpstr>
      <vt:lpstr>AviaSynthesys Solutions Availability &amp; Planning</vt:lpstr>
      <vt:lpstr>AviaSynthesys Typical EFIS/ FMS Interface</vt:lpstr>
      <vt:lpstr>Why Becker AviaSynthesys Solutions</vt:lpstr>
      <vt:lpstr>AviaSynthesys Requirements Capture &amp; Discussion</vt:lpstr>
      <vt:lpstr>Next Steps?</vt:lpstr>
      <vt:lpstr>Becker Avionics Group AviaSynthesys© OEM Solutions Collaborative, Competitive &amp; Value-Added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2017-08-08T22:51:59Z</dcterms:created>
  <dcterms:modified xsi:type="dcterms:W3CDTF">2018-07-09T20:43:18Z</dcterms:modified>
</cp:coreProperties>
</file>