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56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5" d="100"/>
          <a:sy n="75" d="100"/>
        </p:scale>
        <p:origin x="7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C637F-874D-D93C-EB0B-4A01040076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669D9A-974A-D19C-45DE-E575415DE4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5CBDA-55E7-331B-E67C-12088D927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7E96-181C-44BA-9855-B6885A81C91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BCFEB-7B9F-9E8F-83B4-FF2D9B971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5D323-9E95-8D08-8C81-05CA1E6FF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F7C-37AE-4741-B076-A525A1E7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918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62017-185F-E075-FCE2-31609F4F4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11A320-F67F-6EFD-52BB-545E9D1331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3565F-2424-3E34-653D-8D2134E71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7E96-181C-44BA-9855-B6885A81C91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1F213-D6A2-1A6F-013C-E8B5E54D2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D8A58-2DE4-4F53-E104-9275BD196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F7C-37AE-4741-B076-A525A1E7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40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A29F57-A675-BA70-1AE8-7869BE17D7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039511-4362-BC26-C9FD-C64FF3D24F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A9D8-1D32-6B17-8AED-2D3655A54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7E96-181C-44BA-9855-B6885A81C91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3B799-5466-8E08-96AE-586C65E77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1B9E6-E231-E3FF-1B92-DA4633D73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F7C-37AE-4741-B076-A525A1E7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851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DEF34-8698-E311-B624-4CA21239E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4B0EF-0110-D65E-E143-ABF3F9D9A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05951-4B82-DECB-BCE5-F0607C0F3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7E96-181C-44BA-9855-B6885A81C91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50B47-3245-C23A-CE53-403589788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9F08-AFF4-CE10-C002-CB45B691F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F7C-37AE-4741-B076-A525A1E7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69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80969-D362-F6DE-1DB4-9D23188E6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54D2BF-A44C-A244-BC10-39CEA0BF6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BC56E-D9C4-796F-F01C-71C39D034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7E96-181C-44BA-9855-B6885A81C91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40649-77CB-9C8E-8FC2-EA8B6BE7A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ECB1A-C771-9F2A-4E07-4991D25A4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F7C-37AE-4741-B076-A525A1E7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647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8CD6C-79DE-14C9-2FD5-5F6827EB2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28ABA-234A-6859-2D94-C5CF65C2B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280CD8-CB26-6333-596B-B634FBF0F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F019F9-5E2C-466C-E330-76E50A157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7E96-181C-44BA-9855-B6885A81C91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C66B85-8A6C-7711-C673-64EB7E2FF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8393D3-09D1-5BB7-7F8E-A1E199C8D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F7C-37AE-4741-B076-A525A1E7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02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561DC-DC3D-A809-0A86-220DBFCB9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67709A-538D-88CE-ABC9-ABB36333F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FA2D4F-C27B-739C-99B5-2E39CBD38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0AB020-9312-EBD9-3F8C-77F40F5797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567B28-6093-7D2A-319C-D2C1C9C346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5DACFC-9DD4-F6DB-400F-AD60DB926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7E96-181C-44BA-9855-B6885A81C91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4C5446-98B9-59FC-8585-EB9837C23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CAC513-1F49-B45B-C505-F4BA1C204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F7C-37AE-4741-B076-A525A1E7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186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F1FF4-E606-C0CE-9ED7-3418888C6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20BDA2-5D3E-70D5-F06A-754C3E5CD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7E96-181C-44BA-9855-B6885A81C91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B9C08D-DEA0-86A3-93F7-A1218F0E2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F6494F-A45D-A76B-1F98-24440B8E3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F7C-37AE-4741-B076-A525A1E7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8E6E10-41D3-7706-95F7-5D71B788D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7E96-181C-44BA-9855-B6885A81C91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31F4DB-A550-ED7A-0209-CA37C96FF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3946A9-1BB6-7F63-3C63-A29D75A9D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F7C-37AE-4741-B076-A525A1E7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D4ABD-5AD4-697F-66B6-93617270D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E9F31-9B2F-E9EB-DCF0-F1ACA7919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2FDE05-BD28-F604-926D-BDA6268C31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6D961-3553-C145-E2C1-DFE1A2B02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7E96-181C-44BA-9855-B6885A81C91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1360E9-CE4A-D781-5A8A-204121C21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9C45E-7C02-6E7C-DD28-A487FF306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F7C-37AE-4741-B076-A525A1E7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317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7C9B3-9131-E181-7AA8-199EA1860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C625F9-7361-A6B8-6E1C-0FC0370643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0A4007-5874-DFD2-4872-2356F536C8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05BE8-E48F-F471-2907-CCBB59F33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7E96-181C-44BA-9855-B6885A81C91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C0576B-6AFC-877A-2469-FEB65A7C8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585EDA-A87E-F2E8-C6CF-A63AF2E69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F7C-37AE-4741-B076-A525A1E7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272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F12C93-C4AB-C669-ECFE-A59510A8F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D46151-5C76-A65F-80D6-DB53C6B837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B1A09D-EE8E-3752-C8E6-A9A209535A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07E96-181C-44BA-9855-B6885A81C91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B25B15-4AA8-8597-ED9C-97629EC825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D7B44-F0DC-EB62-5E4C-C35ED291E0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11F7C-37AE-4741-B076-A525A1E7A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472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FB53E9E-61D7-B680-D74D-9D2B81A15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ODA Email Campaign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006B00-0FA8-8806-505F-8807509BF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Success! As measured by:</a:t>
            </a:r>
          </a:p>
          <a:p>
            <a:pPr lvl="1"/>
            <a:r>
              <a:rPr lang="en-US" dirty="0"/>
              <a:t>Publication placement following press list blast</a:t>
            </a:r>
          </a:p>
          <a:p>
            <a:pPr lvl="2"/>
            <a:r>
              <a:rPr lang="en-US" dirty="0"/>
              <a:t>Aero-News Network</a:t>
            </a:r>
          </a:p>
          <a:p>
            <a:pPr lvl="2"/>
            <a:r>
              <a:rPr lang="en-US" dirty="0" err="1"/>
              <a:t>AINonline</a:t>
            </a:r>
            <a:endParaRPr lang="en-US" dirty="0"/>
          </a:p>
          <a:p>
            <a:pPr lvl="2"/>
            <a:r>
              <a:rPr lang="en-US" dirty="0"/>
              <a:t>Business Air News</a:t>
            </a:r>
          </a:p>
          <a:p>
            <a:pPr lvl="2"/>
            <a:r>
              <a:rPr lang="en-US" dirty="0" err="1"/>
              <a:t>AvWeek</a:t>
            </a:r>
            <a:endParaRPr lang="en-US" dirty="0"/>
          </a:p>
          <a:p>
            <a:pPr lvl="1"/>
            <a:r>
              <a:rPr lang="en-US" dirty="0"/>
              <a:t>Number of opens (398) and clicks (23) out of 1213 deliveries</a:t>
            </a:r>
          </a:p>
          <a:p>
            <a:pPr lvl="1"/>
            <a:r>
              <a:rPr lang="en-US" dirty="0"/>
              <a:t>Action tracked by website visits</a:t>
            </a:r>
          </a:p>
          <a:p>
            <a:pPr lvl="2"/>
            <a:r>
              <a:rPr lang="en-US" dirty="0"/>
              <a:t>Total volume following email blast</a:t>
            </a:r>
          </a:p>
          <a:p>
            <a:pPr lvl="2"/>
            <a:r>
              <a:rPr lang="en-US" dirty="0"/>
              <a:t>Number of new visits</a:t>
            </a:r>
          </a:p>
        </p:txBody>
      </p:sp>
    </p:spTree>
    <p:extLst>
      <p:ext uri="{BB962C8B-B14F-4D97-AF65-F5344CB8AC3E}">
        <p14:creationId xmlns:p14="http://schemas.microsoft.com/office/powerpoint/2010/main" val="2090381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623D-3AB2-27F4-3BCC-300B5F372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Follow-up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4B4EB-807F-68AD-639D-9F0020874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Aerospace Edge to:</a:t>
            </a:r>
          </a:p>
          <a:p>
            <a:pPr lvl="1"/>
            <a:r>
              <a:rPr lang="en-US" dirty="0"/>
              <a:t>Follow-up call to clicked emails</a:t>
            </a:r>
          </a:p>
          <a:p>
            <a:pPr lvl="1"/>
            <a:r>
              <a:rPr lang="en-US" dirty="0"/>
              <a:t>Follow-up with personalized emails to opened emails</a:t>
            </a:r>
          </a:p>
          <a:p>
            <a:pPr lvl="2"/>
            <a:r>
              <a:rPr lang="en-US" dirty="0"/>
              <a:t>Calls to Peregrine identified targets in opened email list</a:t>
            </a:r>
          </a:p>
        </p:txBody>
      </p:sp>
    </p:spTree>
    <p:extLst>
      <p:ext uri="{BB962C8B-B14F-4D97-AF65-F5344CB8AC3E}">
        <p14:creationId xmlns:p14="http://schemas.microsoft.com/office/powerpoint/2010/main" val="3396994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795F9-9A4A-7333-FECC-C57ABDE73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Press Email Blast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DB1EC8-54B9-E4F5-8DB1-13BCD0FBE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199" y="1690688"/>
            <a:ext cx="10821235" cy="4824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912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3A5BE-FD60-B853-D4B6-68E97CE6B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Press Release Publication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63645-F067-155D-C61C-3144D78E8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Aero-News Network</a:t>
            </a:r>
          </a:p>
          <a:p>
            <a:r>
              <a:rPr lang="en-US" dirty="0" err="1"/>
              <a:t>AINonline</a:t>
            </a:r>
            <a:endParaRPr lang="en-US" dirty="0"/>
          </a:p>
          <a:p>
            <a:r>
              <a:rPr lang="en-US" dirty="0"/>
              <a:t>Business Air News</a:t>
            </a:r>
          </a:p>
          <a:p>
            <a:r>
              <a:rPr lang="en-US" dirty="0" err="1"/>
              <a:t>AvWeek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751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95C6E-DFB4-1088-8BFA-C10CAE3E3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AEA Response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09A91-A716-951A-0366-C0B545A78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Ready to do a podcast with Peregrine</a:t>
            </a:r>
          </a:p>
          <a:p>
            <a:pPr lvl="1"/>
            <a:r>
              <a:rPr lang="en-US" dirty="0"/>
              <a:t>Questions sent</a:t>
            </a:r>
          </a:p>
          <a:p>
            <a:pPr lvl="1"/>
            <a:r>
              <a:rPr lang="en-US" dirty="0"/>
              <a:t>Sept 22?</a:t>
            </a:r>
          </a:p>
          <a:p>
            <a:r>
              <a:rPr lang="en-US" dirty="0"/>
              <a:t>Ready to do a Member Profile</a:t>
            </a:r>
          </a:p>
        </p:txBody>
      </p:sp>
    </p:spTree>
    <p:extLst>
      <p:ext uri="{BB962C8B-B14F-4D97-AF65-F5344CB8AC3E}">
        <p14:creationId xmlns:p14="http://schemas.microsoft.com/office/powerpoint/2010/main" val="1355496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494F22-CCBF-B1B8-F022-104B66472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Blast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F4B7321-D8F2-A1FD-CED9-D47E9ADE9E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8855" y="1645998"/>
            <a:ext cx="10515600" cy="498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849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86BA032-242B-9783-9418-081E605C89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9" y="309371"/>
            <a:ext cx="10968321" cy="623925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FAB9459-75EF-1B14-0261-BFDA2294C976}"/>
              </a:ext>
            </a:extLst>
          </p:cNvPr>
          <p:cNvSpPr txBox="1"/>
          <p:nvPr/>
        </p:nvSpPr>
        <p:spPr>
          <a:xfrm>
            <a:off x="0" y="3975100"/>
            <a:ext cx="11714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Press Release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BF64A1-899E-35FD-43D9-A7B0FD3B4A13}"/>
              </a:ext>
            </a:extLst>
          </p:cNvPr>
          <p:cNvSpPr txBox="1"/>
          <p:nvPr/>
        </p:nvSpPr>
        <p:spPr>
          <a:xfrm>
            <a:off x="0" y="4826000"/>
            <a:ext cx="11714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Press Release</a:t>
            </a:r>
          </a:p>
        </p:txBody>
      </p:sp>
    </p:spTree>
    <p:extLst>
      <p:ext uri="{BB962C8B-B14F-4D97-AF65-F5344CB8AC3E}">
        <p14:creationId xmlns:p14="http://schemas.microsoft.com/office/powerpoint/2010/main" val="447570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A7209E4-1919-0B1A-7EC1-80468DABA160}"/>
              </a:ext>
            </a:extLst>
          </p:cNvPr>
          <p:cNvSpPr txBox="1"/>
          <p:nvPr/>
        </p:nvSpPr>
        <p:spPr>
          <a:xfrm>
            <a:off x="800100" y="228600"/>
            <a:ext cx="2921000" cy="5881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VISION AVIATION PLLC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45 North Aviation,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702 HELICOPTER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ABILENE AERO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ABTEC HELICOPTERS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 AVIATION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 AVIATION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ACHIEVEMENT AVIATION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ACI JET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ADVANCETECH AIRCRAFT MAINTENANCE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 AVIONICS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 CHARTER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 COMPOSITES AND STRUCTURES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 DYNAMIX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 ELECTRONIC MALTER GMBH &amp; CO. KG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 ENGINEERING SUPPORT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 INDUSTRIES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 PRO AVIONICS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AEROBRIGHAM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AEROSECURE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AEROSMITH AVIONICS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AEROSPACE INSTRUMENT SUPPORT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AEROSPACE QUALITY RESEARCH AND DEVELOPMENT 145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AEROSPACE TECHNOLOGIES GROUP INCORPORATED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AEROTEK DESIGN LABS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AEROTRONICS OF MISSOULA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AGUSTAWESTLAND PHILADELPHIA CORPORATION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AH AERO SERVICES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AIR CENTER HELICOPTERS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AIR METHODS CORP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AIR ONE SYSTEMS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AIRBASE SERVICES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AIRCRAFT INTERIORS UNLIMITED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AIRCRAFT WELDING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AIRWOLF AEROSPACE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ALASKA AIRCRAFT SALES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ALPHA AIRCRAFT SERVICES OF AMERICA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ALPINE AVIATION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AMAC AEROSPACE TURKEY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AMI AVIATION SERVICES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AMI AVIATION SERVICES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ANGELO PRECISION AIRCRAFT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AOG-ASAP AVIONICS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ASAP AVIONICS SERVICES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127DA0-4CD9-1507-0BBF-2349BF726141}"/>
              </a:ext>
            </a:extLst>
          </p:cNvPr>
          <p:cNvSpPr txBox="1"/>
          <p:nvPr/>
        </p:nvSpPr>
        <p:spPr>
          <a:xfrm>
            <a:off x="3479800" y="228600"/>
            <a:ext cx="2921000" cy="63908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AUTOPILOTS CENTRAL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AVCON INDUSTRIES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AVEMEX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AviaGlobal Group,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AVIATION CLASSICS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AVIATION ENTERPRISES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AVIATION FABRICATORS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Aviation Partners Group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AVIATION SPECIALTIES UNLIMITED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AVIATION TECHNICAL SERVICES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AVIDYNE CORPORATION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AVIONICS &amp; MAINTENANCE WEST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AVIONICS MASTERS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Avionics Sales Corporation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AVIONICS SERVICES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AVIONICS SERVICES INTL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AVIONICS SHOP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AVIONICS SPECIALISTS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AVMATS JET SUPPORT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AVTECH SERVICES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AVWORKS AEROSPACE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BANYAN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BAY AVIONICS LTD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BELL TEXTRON MIAMI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BETTER AVIATION PRODUCTS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BIGHORN AIRWAYS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BISON AVIATION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BLACK MOUNTAIN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BLUE RIDGE HELICOPTERS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BLUSKY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BOCA AIRCRAFT MAINTENANCE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BORSIGHT AVIONICS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BOX AVIATION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BROADIE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BRUNSWICK AVIATION SERVICES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BUCHER AEROSPACE CORPORATION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BURLINGTON AIR CENTER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BUTLER AVIONICS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BYERLY AVIATION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 J AVIATION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CALIBRO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CALVIN TAFF ELECTRONICS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CAM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CAMETOID TECHNOLOGIES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2C090B-5EC3-3269-C454-4CC9643F1DCA}"/>
              </a:ext>
            </a:extLst>
          </p:cNvPr>
          <p:cNvSpPr txBox="1"/>
          <p:nvPr/>
        </p:nvSpPr>
        <p:spPr>
          <a:xfrm>
            <a:off x="5422902" y="228600"/>
            <a:ext cx="2285998" cy="6408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Canadian Avionics and Instruments Ltd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CANANDAIGUA AIR CENTER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CANYON AERO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CAPITAL AVIATION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CAROLINA AVIATION TECHNICAL SERVICES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CAROLINA AVIONICS GROUP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CARPENTER AVIONICS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CARSON HELICOPTERS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CASCADE AIRCRAFT MANAGEMENT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CASCADE HELICOPTER SERVICES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CASTLEBERRY INSTRUMENTS AND AVIONICS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CEF INDUSTRIES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CENTURY HELICOPTERS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CHANDLER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CIVIC HELICOPTERS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CLASSIC INTERIOR COMPLETIONS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COASTAL WINDS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COLUMBIA AIR SERVICES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COMLUX AMERICA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COMMANDER INSTRUMENT &amp;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COMMONWEALTH AVIATION SERVICE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CONDOR AVIONICS &amp; AIRMOTIVE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CONSTANT AVIATION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CORPORATE AIR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CORVALLIS AERO SERVICE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COURTNEY AVIATION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CRAIG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CROMAN CORP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CRUISE AIR AVIATION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CRYSTAL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CUSTOM AIRCRAFT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CUTTER AVIATION PHOENIX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D AND D BALLOONING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DAKOTA CUB AIRCRAFT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DAVIS FIELD AVIATION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DENMEN INTERNATIONAL TRADE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DES MOINES FLYING SERVICE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DLK AVIATION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DRETLOH AIRCRAFT SUPPLY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DUNCAN AVIATION - ATLANTA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DUNCAN AVIATION - BATTLE CREEK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Duncan Aviation - St. Paul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DUNCAN AVIATION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DYNAMO AVIATION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EAGLE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EAST WEST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EASTERN CINNATI AVIATION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EASTERN 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53A63C-D68F-EC4B-4F88-8C7D154D1FF7}"/>
              </a:ext>
            </a:extLst>
          </p:cNvPr>
          <p:cNvSpPr txBox="1"/>
          <p:nvPr/>
        </p:nvSpPr>
        <p:spPr>
          <a:xfrm>
            <a:off x="7518400" y="228600"/>
            <a:ext cx="2692400" cy="6276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EASTWEST AVIONICS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EATON AEROSPACE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ELECTRONIKS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ELITE AVIATION SERVICE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ELITE AVIATION SERVICES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ELITE AVIONICS SERVICES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ELLIOTT AVIATION OF THE QUAD CITIES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ELLISON AVIONICS SERVICES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EPPS AIR SERVICE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 HELICOPTERS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ERIC'S LEADING EDGE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EUROTEC VERTICAL FLIGHT SOLUTIONS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EXECUTIVE AIR TAXI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EXECUTIVE AVIONICS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EXECUTIVE HELIJET AVIATION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FALCON CREST ACCESSORIES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FARGO JET CENTER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Fieldtech</a:t>
            </a: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Avionics Inc.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 FLIGHT AVIATION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 WING JET CENTER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FLAG PRECISION CORP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FLAME SPRAY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RESEARCH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FLIGHTLINE GROUP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FLY HANGAR 13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FLYCAROLINA AVIATION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FREEDOM AVIATION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FRESNO FLIGHT AND AIR REPAIR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GARDNER AVIATION SPECIALIST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GEF AVIATION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GEMCO AVIATION SERVICES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GEORGIA AVIONICS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Georgian Aerospace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GIBSON AVIATION SERVICES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GLENDALE AERO SERVICES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GLOBAL AVIATION TECHNOLOGIES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GOAEROMX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GOODYEAR TIRE AND RUBBER CO AVIATION PRODUCTS DIV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GREEN MOUNTAIN AVIONICS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GRIFFIN AVIONICS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GTA AIR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HAECO CABIN SOLUTIONS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HARRISON AVIONICS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HARTSELL AVIONICS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HEADS UP TECHNOLOGIES INC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HEATH AVIATION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HEAVY METAL AIR LLC</a:t>
            </a: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587DA9-0DBF-A9F3-B0D3-A800CD56BCCB}"/>
              </a:ext>
            </a:extLst>
          </p:cNvPr>
          <p:cNvSpPr txBox="1"/>
          <p:nvPr/>
        </p:nvSpPr>
        <p:spPr>
          <a:xfrm>
            <a:off x="9804398" y="228600"/>
            <a:ext cx="2285998" cy="6408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HELEX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HELICOMM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HELICOPTER PARTS AND SERVICE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HELICOPTER SERVICES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HELICOPTER STRUCTURES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HELICOPTER SUPPORT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HIGGINSVILLE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HIGH DESERT AVIONICS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HILLSBORO AVIATION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HONAKER AVIATION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HORIZON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HOUMA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IHP WORLDWIDE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INDY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INTERCONTINENTAL JET SERVICE CORPORATION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INTERMOUNTAIN AEROSPACE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INTERSTATE TURBINE MANAGEMENT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JAARS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JEFFERSON CITY FLYING SERVICE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JLC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JOHN JEWELL AIRCRAFT INC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JOLIET AVIONICS INC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JPS AVIATION LLC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KACHEMAK BAY FLYING SERVICE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KALAMAZOO AIRCRAFT INC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KENMORE AIR HARBOR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KING AEROSPACE INC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KINGMAN AIRLINE SERVICES INC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KITCHENER AERO AVIONICS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LAFAYETTE AVIONICS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LANMAR AVIATION INC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LEADING EDGE AVIONICS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LEARJET INC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LIVINGSTON AVIATION INC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LONDON AIRCRAFT SERVICE CENTER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LONDON AIRCRAFT SERVICE CENTER INC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LOWCOUNTRY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LUFTHANSA AVIATION TRAINING USA INC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LUMA TECHNOLOGIES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LV AVIONICS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LYCOMING ENGINES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 AND S AIR SUPPLY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MAC AIRCRAFT MAINTENANCE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MAC AVIONICS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MACHEN INC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MANAGERIE ENTERPRISES INC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MARTIN AIRCRAFT SERVICES LLC</a:t>
            </a:r>
          </a:p>
          <a:p>
            <a:pPr>
              <a:lnSpc>
                <a:spcPct val="107000"/>
              </a:lnSpc>
            </a:pPr>
            <a:endParaRPr lang="en-US" sz="8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829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A7209E4-1919-0B1A-7EC1-80468DABA160}"/>
              </a:ext>
            </a:extLst>
          </p:cNvPr>
          <p:cNvSpPr txBox="1"/>
          <p:nvPr/>
        </p:nvSpPr>
        <p:spPr>
          <a:xfrm>
            <a:off x="800100" y="228600"/>
            <a:ext cx="2921000" cy="63908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MARTINAIRE AVIATION LLC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MATHER AVIATION VAN NUYS LLC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MAYDAY AVIONICS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MAYO AVIATION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MDS AVIATION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MICHIANA AIRCRAFT SERVICE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MID-SOUTH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MNG JET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MOBILE AVIONICS TECHNOLOGIES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MODERN AVIONICS &amp; MAINTENANCE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MODERN AVIONICS AND MAINTENANCE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MONARCH AVIATION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MOOG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MURRAY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NATIONAL AIRCRAFT SVC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NATIONAL FLIGHT SERVICES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NATRONA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NEW ENGLAND PLASMA DEVELOPMENT CORP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NEWVIEW TECHNOLOGIES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NORTH COUNTRY AVIATION SVCS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NORTH TEXAS TURBINES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NORTHERN LIGHTS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NORTHROP GRUMMAN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NorthStar Helicopters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NORTHWEST HELICOPTERS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OASIS AVIATION MAINTENANCE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OCEANAIR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OCR AVIATION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OK3 AIR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OLYMPIA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ON THE BEAM AVIATION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ON WING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PACIFIC COAST AVIONICS CORP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PALM BEACH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PALMETTO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PAZ AVIATION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PEACE HILLS AVIATION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PENINSULA AERO TECHNOLOGY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PENINSULA AVIONICS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PENTASTAR AVIATION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Peregrine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PHOENIX AEROSPACE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POMPANO AVIONICS CENTER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POMPANO AVIONICS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127DA0-4CD9-1507-0BBF-2349BF726141}"/>
              </a:ext>
            </a:extLst>
          </p:cNvPr>
          <p:cNvSpPr txBox="1"/>
          <p:nvPr/>
        </p:nvSpPr>
        <p:spPr>
          <a:xfrm>
            <a:off x="3479800" y="228600"/>
            <a:ext cx="2921000" cy="66542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PORT CITY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PORT CITY AIRCRAFT REPAIR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PRECISION AERO TECHNOLOGY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PRECISION AIR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PRECISION AVIONICS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PRECISION AVIONICS SPEC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PRECISION HELI-SUPPORT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PREMIER AVIATION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PREMIER AVIONICS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PREMIER JETS COMPLETION CENTER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PRESTIGE HELICOPTERS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PILOTS LLC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PWI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Q.F. Avionics Center Ltd.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QUALITY AVIONICS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 C AVIONICS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RADIAL ENGINES LTD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Rainier Heli International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RAUCH, LEW DSC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RAY'S AV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REDBIRD ELECTRONICS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REGENT AEROSPACE CORPORATION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RELIABLE JET MAINTENANCE LLC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RELIANCE AEROPRODUCTS INTERNATIONAL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RENDRAG AVIATION LLC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RESURGENT AVIATION SOLUTIONS LLC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ROBERTSON AIRCRAFT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ROCKWELL AUTOMATION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Rocky Mountain Aircraft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ROCKY MOUNTAIN AIRCRAFT SERVICES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ROCKY MOUNTAIN AVIONICS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ROGERS HELICOPTERS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ROSE AIRCRAFT SERVICES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ROSEN AVIATION LLC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ROTOR CONCEPTS LLC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ROTORCRAFT SUPPORT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ROTORTECH SERVICES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RSG AVIATION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RVR MAINTENANCE LLC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SAFRAN ELECTRONICS &amp; DEFENSE, AVIONICS USA LLC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SANDER GEOPHYSICS LTD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SARASOTA AVIONICS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SAS PENNSYLVANIA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SEABOARD TANK SYSTEMS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SEBASTIAN COMMUNICATION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SEBRING AVIATION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2C090B-5EC3-3269-C454-4CC9643F1DCA}"/>
              </a:ext>
            </a:extLst>
          </p:cNvPr>
          <p:cNvSpPr txBox="1"/>
          <p:nvPr/>
        </p:nvSpPr>
        <p:spPr>
          <a:xfrm>
            <a:off x="6229629" y="228600"/>
            <a:ext cx="2285998" cy="6144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Sinton Helicopters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SKYCOM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SKYCOM AVIONICS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SKYE AVIONICS Ltd.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SKYLOCK INDUSTRIES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SKYTECH INC KDMW MD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SOUTH CAROLINA AVIONICS SERVICE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SOUTHEAST AEROSPACE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SOUTHEAST AEROSPACE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SOUTHWEST AIRMOTIVE CORPORATION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SOUTHWEST AVIATION SPEC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SPARKCHASERS AIRCRAFT SERVICES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SPECIALTY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SPECTRA JET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Spirit Aeronautics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SPITFIRE AEROSPACE SERVICES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SRT AVIATION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STAR AVIATION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STAR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STAR GROUND SERVICES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STEINER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STERLING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STERLING HELICOPTER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SUMMIT AVIATION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SUMMIT HELICOPTERS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SUN VALLEY AVIATION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SUNRISE JETS MAINTENANCE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SUPERIOR AVIONICS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SURVIVAL FLIGHT MAINTENANCE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SWAMP FOX AVIONICS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TAILWIND AVIATION SERVICES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TALON AIR MAINTENANCE SERVICES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TAMARACK HELICOPTERS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TEXAS GYRO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TEXAS TURBINE CONVERSIONS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THE AVIONICS SPECIALISTS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THE RADIO SHOP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THORNTON AIRCRAFT COMPANY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THREE WING AVIATION GROUP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TOLEDO JET CENTER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TOLEDO JET CENTER LLC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TOTAL AVIONIX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TRANSIERRA TECHNOLOGY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TREASURE COAST AVIONICS INC</a:t>
            </a:r>
          </a:p>
          <a:p>
            <a:pPr>
              <a:lnSpc>
                <a:spcPct val="107000"/>
              </a:lnSpc>
            </a:pPr>
            <a:r>
              <a:rPr lang="en-US" sz="8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TRIMEC AVIATION</a:t>
            </a:r>
          </a:p>
          <a:p>
            <a:pPr>
              <a:lnSpc>
                <a:spcPct val="107000"/>
              </a:lnSpc>
            </a:pPr>
            <a:endParaRPr lang="en-US" sz="8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53A63C-D68F-EC4B-4F88-8C7D154D1FF7}"/>
              </a:ext>
            </a:extLst>
          </p:cNvPr>
          <p:cNvSpPr txBox="1"/>
          <p:nvPr/>
        </p:nvSpPr>
        <p:spPr>
          <a:xfrm>
            <a:off x="8978900" y="228600"/>
            <a:ext cx="2692400" cy="24397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TRINE AEROSPACE LLC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TT AEROTECH CORP.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TWIN MANUFACTURING CO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UHI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UNIFLIGHT LLC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UNIVERSAL AVIONICS SYSTEMS CORP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VENTURA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VIASAT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VICAVIONICS SA DE CV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WELLS AIRCRAFT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WESTERN AIRCRAFT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WESTERN JET AVIATION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WINGS AVIONICS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WISCONSIN AVIATION FOUR LAKES INC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640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D57C935-1BCF-64B0-272E-2FD5A4F905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045401"/>
              </p:ext>
            </p:extLst>
          </p:nvPr>
        </p:nvGraphicFramePr>
        <p:xfrm>
          <a:off x="3390900" y="367992"/>
          <a:ext cx="8166100" cy="630936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4210912">
                  <a:extLst>
                    <a:ext uri="{9D8B030D-6E8A-4147-A177-3AD203B41FA5}">
                      <a16:colId xmlns:a16="http://schemas.microsoft.com/office/drawing/2014/main" val="40582384"/>
                    </a:ext>
                  </a:extLst>
                </a:gridCol>
                <a:gridCol w="3955188">
                  <a:extLst>
                    <a:ext uri="{9D8B030D-6E8A-4147-A177-3AD203B41FA5}">
                      <a16:colId xmlns:a16="http://schemas.microsoft.com/office/drawing/2014/main" val="2144417448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Email Address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Company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115444715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office@aerosmithaviation.com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AEROSMITH AVIONICS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40372163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jeremy.bryck@airmethods.com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AIR METHODS CORP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199985418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marcus@avconindustries.com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AVCON INDUSTRIES INC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40880530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jeff.cornell@atsmro.com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AVIATION TECHNICAL SERVICES INC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88899947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fra@bucheraero.com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BUCHER AEROSPACE CORPORATION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160551265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sales@carpenteravionics.com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CARPENTER AVIONICS INC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22781111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rodm@carsonhelicopters.com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CARSON HELICOPTERS INC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0949534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edduyn.pita@duncanaviation.com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DUNCAN AVIATION - ATLANTA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114624465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josh.west@duncanaviation.com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DUNCAN AVIATION - BATTLE CREEK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409617782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tom.lieser@duncanaviation.com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Duncan Aviation - St. Paul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9824638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john.fisher@gas-az.com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GLENDALE AERO SERVICES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399615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david@aerosmithaviation.com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HARTSELL AVIONICS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240999141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avionics@maineaviation.com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MAC AIRCRAFT MAINTENANCE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43475104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maintenance@macairgroup.com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MAC Aircraft Maintenance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81329314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sfalkner@maineaviation.com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MAC AIRCRAFT MAINTENANCE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23449404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sales@murrayavionics.com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MURRAY AVIONICS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0100971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lash@rainierheli.com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Rainier Heli International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16024913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rlryan@airmail.net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REDBIRD ELECTRONICS INC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53681987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kirk@sarasotaavionics.com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SARASOTA AVIONICS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20023409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trichardello@twinman.com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TWIN MANUFACTURING CO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220521695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michele.lehr@viasat.com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VIASAT INC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36307707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paulh@westair.com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WESTERN AIRCRAFT INC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ctr"/>
                </a:tc>
                <a:extLst>
                  <a:ext uri="{0D108BD9-81ED-4DB2-BD59-A6C34878D82A}">
                    <a16:rowId xmlns:a16="http://schemas.microsoft.com/office/drawing/2014/main" val="75769459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E03A203-5FCC-E31D-9B8B-8CA92C78F657}"/>
              </a:ext>
            </a:extLst>
          </p:cNvPr>
          <p:cNvSpPr txBox="1"/>
          <p:nvPr/>
        </p:nvSpPr>
        <p:spPr>
          <a:xfrm>
            <a:off x="635000" y="137160"/>
            <a:ext cx="1982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Clicked Emails</a:t>
            </a:r>
          </a:p>
        </p:txBody>
      </p:sp>
    </p:spTree>
    <p:extLst>
      <p:ext uri="{BB962C8B-B14F-4D97-AF65-F5344CB8AC3E}">
        <p14:creationId xmlns:p14="http://schemas.microsoft.com/office/powerpoint/2010/main" val="2639421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1498</Words>
  <Application>Microsoft Office PowerPoint</Application>
  <PresentationFormat>Widescreen</PresentationFormat>
  <Paragraphs>456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ODA Email Campaign</vt:lpstr>
      <vt:lpstr>Press Email Blast</vt:lpstr>
      <vt:lpstr>Press Release Publication</vt:lpstr>
      <vt:lpstr>AEA Response</vt:lpstr>
      <vt:lpstr>Email Blast</vt:lpstr>
      <vt:lpstr>PowerPoint Presentation</vt:lpstr>
      <vt:lpstr>PowerPoint Presentation</vt:lpstr>
      <vt:lpstr>PowerPoint Presentation</vt:lpstr>
      <vt:lpstr>PowerPoint Presentation</vt:lpstr>
      <vt:lpstr>Follow-up Strategy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Press Email Blast</dc:title>
  <dc:creator>Lee Carlson</dc:creator>
  <cp:lastModifiedBy>Lee Carlson</cp:lastModifiedBy>
  <cp:revision>2</cp:revision>
  <dcterms:created xsi:type="dcterms:W3CDTF">2023-09-14T00:13:52Z</dcterms:created>
  <dcterms:modified xsi:type="dcterms:W3CDTF">2023-09-14T01:08:58Z</dcterms:modified>
</cp:coreProperties>
</file>