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61" r:id="rId5"/>
    <p:sldId id="258" r:id="rId6"/>
    <p:sldId id="259" r:id="rId7"/>
    <p:sldId id="262" r:id="rId8"/>
    <p:sldId id="263" r:id="rId9"/>
    <p:sldId id="264" r:id="rId10"/>
    <p:sldId id="265" r:id="rId11"/>
    <p:sldId id="267"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0C24B-8C37-B5C2-9512-C1BDF96F36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A86691-4EF2-D58E-2ACD-294C507115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BD066D-C886-4C91-6080-6FC8A5A75264}"/>
              </a:ext>
            </a:extLst>
          </p:cNvPr>
          <p:cNvSpPr>
            <a:spLocks noGrp="1"/>
          </p:cNvSpPr>
          <p:nvPr>
            <p:ph type="dt" sz="half" idx="10"/>
          </p:nvPr>
        </p:nvSpPr>
        <p:spPr/>
        <p:txBody>
          <a:bodyPr/>
          <a:lstStyle/>
          <a:p>
            <a:fld id="{914B0F0E-CED0-4D56-891A-5547F4B3CB53}" type="datetimeFigureOut">
              <a:rPr lang="en-US" smtClean="0"/>
              <a:t>1/13/2024</a:t>
            </a:fld>
            <a:endParaRPr lang="en-US"/>
          </a:p>
        </p:txBody>
      </p:sp>
      <p:sp>
        <p:nvSpPr>
          <p:cNvPr id="5" name="Footer Placeholder 4">
            <a:extLst>
              <a:ext uri="{FF2B5EF4-FFF2-40B4-BE49-F238E27FC236}">
                <a16:creationId xmlns:a16="http://schemas.microsoft.com/office/drawing/2014/main" id="{08E5ADA0-C00D-6667-D3FA-3591B01813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690F55-4E80-1BB1-0D99-2CA985F75E95}"/>
              </a:ext>
            </a:extLst>
          </p:cNvPr>
          <p:cNvSpPr>
            <a:spLocks noGrp="1"/>
          </p:cNvSpPr>
          <p:nvPr>
            <p:ph type="sldNum" sz="quarter" idx="12"/>
          </p:nvPr>
        </p:nvSpPr>
        <p:spPr/>
        <p:txBody>
          <a:bodyPr/>
          <a:lstStyle/>
          <a:p>
            <a:fld id="{5EE43084-EDBC-47F2-9123-A5AD695EEF68}" type="slidenum">
              <a:rPr lang="en-US" smtClean="0"/>
              <a:t>‹#›</a:t>
            </a:fld>
            <a:endParaRPr lang="en-US"/>
          </a:p>
        </p:txBody>
      </p:sp>
    </p:spTree>
    <p:extLst>
      <p:ext uri="{BB962C8B-B14F-4D97-AF65-F5344CB8AC3E}">
        <p14:creationId xmlns:p14="http://schemas.microsoft.com/office/powerpoint/2010/main" val="303709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3DC66-8FEF-DF6A-DCC8-FAFA001C78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72E90D-10C1-6F69-3C26-ACDD2D76D8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D1B0B2-AE50-0BAD-A55C-624BD2427F8F}"/>
              </a:ext>
            </a:extLst>
          </p:cNvPr>
          <p:cNvSpPr>
            <a:spLocks noGrp="1"/>
          </p:cNvSpPr>
          <p:nvPr>
            <p:ph type="dt" sz="half" idx="10"/>
          </p:nvPr>
        </p:nvSpPr>
        <p:spPr/>
        <p:txBody>
          <a:bodyPr/>
          <a:lstStyle/>
          <a:p>
            <a:fld id="{914B0F0E-CED0-4D56-891A-5547F4B3CB53}" type="datetimeFigureOut">
              <a:rPr lang="en-US" smtClean="0"/>
              <a:t>1/13/2024</a:t>
            </a:fld>
            <a:endParaRPr lang="en-US"/>
          </a:p>
        </p:txBody>
      </p:sp>
      <p:sp>
        <p:nvSpPr>
          <p:cNvPr id="5" name="Footer Placeholder 4">
            <a:extLst>
              <a:ext uri="{FF2B5EF4-FFF2-40B4-BE49-F238E27FC236}">
                <a16:creationId xmlns:a16="http://schemas.microsoft.com/office/drawing/2014/main" id="{25E361DD-6F89-5C5E-268A-EE037F1A73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0EA8A9-4021-6539-C44C-6F1A8E596509}"/>
              </a:ext>
            </a:extLst>
          </p:cNvPr>
          <p:cNvSpPr>
            <a:spLocks noGrp="1"/>
          </p:cNvSpPr>
          <p:nvPr>
            <p:ph type="sldNum" sz="quarter" idx="12"/>
          </p:nvPr>
        </p:nvSpPr>
        <p:spPr/>
        <p:txBody>
          <a:bodyPr/>
          <a:lstStyle/>
          <a:p>
            <a:fld id="{5EE43084-EDBC-47F2-9123-A5AD695EEF68}" type="slidenum">
              <a:rPr lang="en-US" smtClean="0"/>
              <a:t>‹#›</a:t>
            </a:fld>
            <a:endParaRPr lang="en-US"/>
          </a:p>
        </p:txBody>
      </p:sp>
    </p:spTree>
    <p:extLst>
      <p:ext uri="{BB962C8B-B14F-4D97-AF65-F5344CB8AC3E}">
        <p14:creationId xmlns:p14="http://schemas.microsoft.com/office/powerpoint/2010/main" val="2151009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900732-F861-38E1-703B-9EE63FD3E1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D3CE52-77D4-A194-CFC6-C642FDF031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4F171B-AB33-7466-7160-FC3ADF7F3CA5}"/>
              </a:ext>
            </a:extLst>
          </p:cNvPr>
          <p:cNvSpPr>
            <a:spLocks noGrp="1"/>
          </p:cNvSpPr>
          <p:nvPr>
            <p:ph type="dt" sz="half" idx="10"/>
          </p:nvPr>
        </p:nvSpPr>
        <p:spPr/>
        <p:txBody>
          <a:bodyPr/>
          <a:lstStyle/>
          <a:p>
            <a:fld id="{914B0F0E-CED0-4D56-891A-5547F4B3CB53}" type="datetimeFigureOut">
              <a:rPr lang="en-US" smtClean="0"/>
              <a:t>1/13/2024</a:t>
            </a:fld>
            <a:endParaRPr lang="en-US"/>
          </a:p>
        </p:txBody>
      </p:sp>
      <p:sp>
        <p:nvSpPr>
          <p:cNvPr id="5" name="Footer Placeholder 4">
            <a:extLst>
              <a:ext uri="{FF2B5EF4-FFF2-40B4-BE49-F238E27FC236}">
                <a16:creationId xmlns:a16="http://schemas.microsoft.com/office/drawing/2014/main" id="{C4BFC762-3351-E8F6-E843-035C8DA62F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31B78B-16FB-D768-4654-69AAD0118445}"/>
              </a:ext>
            </a:extLst>
          </p:cNvPr>
          <p:cNvSpPr>
            <a:spLocks noGrp="1"/>
          </p:cNvSpPr>
          <p:nvPr>
            <p:ph type="sldNum" sz="quarter" idx="12"/>
          </p:nvPr>
        </p:nvSpPr>
        <p:spPr/>
        <p:txBody>
          <a:bodyPr/>
          <a:lstStyle/>
          <a:p>
            <a:fld id="{5EE43084-EDBC-47F2-9123-A5AD695EEF68}" type="slidenum">
              <a:rPr lang="en-US" smtClean="0"/>
              <a:t>‹#›</a:t>
            </a:fld>
            <a:endParaRPr lang="en-US"/>
          </a:p>
        </p:txBody>
      </p:sp>
    </p:spTree>
    <p:extLst>
      <p:ext uri="{BB962C8B-B14F-4D97-AF65-F5344CB8AC3E}">
        <p14:creationId xmlns:p14="http://schemas.microsoft.com/office/powerpoint/2010/main" val="1920960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6B7B4-B9AB-67B9-7DC7-542577EF32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E8919C-5606-06C7-B6EF-2DEB65CAB1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04B7A2-F9F3-59B4-9D7F-47E34635B127}"/>
              </a:ext>
            </a:extLst>
          </p:cNvPr>
          <p:cNvSpPr>
            <a:spLocks noGrp="1"/>
          </p:cNvSpPr>
          <p:nvPr>
            <p:ph type="dt" sz="half" idx="10"/>
          </p:nvPr>
        </p:nvSpPr>
        <p:spPr/>
        <p:txBody>
          <a:bodyPr/>
          <a:lstStyle/>
          <a:p>
            <a:fld id="{914B0F0E-CED0-4D56-891A-5547F4B3CB53}" type="datetimeFigureOut">
              <a:rPr lang="en-US" smtClean="0"/>
              <a:t>1/13/2024</a:t>
            </a:fld>
            <a:endParaRPr lang="en-US"/>
          </a:p>
        </p:txBody>
      </p:sp>
      <p:sp>
        <p:nvSpPr>
          <p:cNvPr id="5" name="Footer Placeholder 4">
            <a:extLst>
              <a:ext uri="{FF2B5EF4-FFF2-40B4-BE49-F238E27FC236}">
                <a16:creationId xmlns:a16="http://schemas.microsoft.com/office/drawing/2014/main" id="{79AEF284-29A6-B73F-8AE1-A655DEEDAB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05DBCC-5076-4B74-4184-FC5D71CE3706}"/>
              </a:ext>
            </a:extLst>
          </p:cNvPr>
          <p:cNvSpPr>
            <a:spLocks noGrp="1"/>
          </p:cNvSpPr>
          <p:nvPr>
            <p:ph type="sldNum" sz="quarter" idx="12"/>
          </p:nvPr>
        </p:nvSpPr>
        <p:spPr/>
        <p:txBody>
          <a:bodyPr/>
          <a:lstStyle/>
          <a:p>
            <a:fld id="{5EE43084-EDBC-47F2-9123-A5AD695EEF68}" type="slidenum">
              <a:rPr lang="en-US" smtClean="0"/>
              <a:t>‹#›</a:t>
            </a:fld>
            <a:endParaRPr lang="en-US"/>
          </a:p>
        </p:txBody>
      </p:sp>
    </p:spTree>
    <p:extLst>
      <p:ext uri="{BB962C8B-B14F-4D97-AF65-F5344CB8AC3E}">
        <p14:creationId xmlns:p14="http://schemas.microsoft.com/office/powerpoint/2010/main" val="125734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2202A-78FD-9532-DE4D-661D96E069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8D4DA8-48BF-43EB-C9D8-F9EEA74A34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EE36AA-3BA0-A9D7-3C85-E8D08AD80DE2}"/>
              </a:ext>
            </a:extLst>
          </p:cNvPr>
          <p:cNvSpPr>
            <a:spLocks noGrp="1"/>
          </p:cNvSpPr>
          <p:nvPr>
            <p:ph type="dt" sz="half" idx="10"/>
          </p:nvPr>
        </p:nvSpPr>
        <p:spPr/>
        <p:txBody>
          <a:bodyPr/>
          <a:lstStyle/>
          <a:p>
            <a:fld id="{914B0F0E-CED0-4D56-891A-5547F4B3CB53}" type="datetimeFigureOut">
              <a:rPr lang="en-US" smtClean="0"/>
              <a:t>1/13/2024</a:t>
            </a:fld>
            <a:endParaRPr lang="en-US"/>
          </a:p>
        </p:txBody>
      </p:sp>
      <p:sp>
        <p:nvSpPr>
          <p:cNvPr id="5" name="Footer Placeholder 4">
            <a:extLst>
              <a:ext uri="{FF2B5EF4-FFF2-40B4-BE49-F238E27FC236}">
                <a16:creationId xmlns:a16="http://schemas.microsoft.com/office/drawing/2014/main" id="{10EEAD18-BF82-2F36-926A-7B64AB9EB8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90C959-C561-0574-40E7-28B8319B30AD}"/>
              </a:ext>
            </a:extLst>
          </p:cNvPr>
          <p:cNvSpPr>
            <a:spLocks noGrp="1"/>
          </p:cNvSpPr>
          <p:nvPr>
            <p:ph type="sldNum" sz="quarter" idx="12"/>
          </p:nvPr>
        </p:nvSpPr>
        <p:spPr/>
        <p:txBody>
          <a:bodyPr/>
          <a:lstStyle/>
          <a:p>
            <a:fld id="{5EE43084-EDBC-47F2-9123-A5AD695EEF68}" type="slidenum">
              <a:rPr lang="en-US" smtClean="0"/>
              <a:t>‹#›</a:t>
            </a:fld>
            <a:endParaRPr lang="en-US"/>
          </a:p>
        </p:txBody>
      </p:sp>
    </p:spTree>
    <p:extLst>
      <p:ext uri="{BB962C8B-B14F-4D97-AF65-F5344CB8AC3E}">
        <p14:creationId xmlns:p14="http://schemas.microsoft.com/office/powerpoint/2010/main" val="2287058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CB3C4-6F4C-770B-F8C6-0D1CF8E4C3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366051-6A92-747E-1DB8-69BFEE066A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8B390C-41D1-E0A2-6041-FD7C0BC904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8A6A7B-528C-FD58-AD2E-666B2705FE23}"/>
              </a:ext>
            </a:extLst>
          </p:cNvPr>
          <p:cNvSpPr>
            <a:spLocks noGrp="1"/>
          </p:cNvSpPr>
          <p:nvPr>
            <p:ph type="dt" sz="half" idx="10"/>
          </p:nvPr>
        </p:nvSpPr>
        <p:spPr/>
        <p:txBody>
          <a:bodyPr/>
          <a:lstStyle/>
          <a:p>
            <a:fld id="{914B0F0E-CED0-4D56-891A-5547F4B3CB53}" type="datetimeFigureOut">
              <a:rPr lang="en-US" smtClean="0"/>
              <a:t>1/13/2024</a:t>
            </a:fld>
            <a:endParaRPr lang="en-US"/>
          </a:p>
        </p:txBody>
      </p:sp>
      <p:sp>
        <p:nvSpPr>
          <p:cNvPr id="6" name="Footer Placeholder 5">
            <a:extLst>
              <a:ext uri="{FF2B5EF4-FFF2-40B4-BE49-F238E27FC236}">
                <a16:creationId xmlns:a16="http://schemas.microsoft.com/office/drawing/2014/main" id="{88B81885-AB06-85EE-4381-2A2D7634C4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96C26F-2862-02FE-2FC9-89734CE2852B}"/>
              </a:ext>
            </a:extLst>
          </p:cNvPr>
          <p:cNvSpPr>
            <a:spLocks noGrp="1"/>
          </p:cNvSpPr>
          <p:nvPr>
            <p:ph type="sldNum" sz="quarter" idx="12"/>
          </p:nvPr>
        </p:nvSpPr>
        <p:spPr/>
        <p:txBody>
          <a:bodyPr/>
          <a:lstStyle/>
          <a:p>
            <a:fld id="{5EE43084-EDBC-47F2-9123-A5AD695EEF68}" type="slidenum">
              <a:rPr lang="en-US" smtClean="0"/>
              <a:t>‹#›</a:t>
            </a:fld>
            <a:endParaRPr lang="en-US"/>
          </a:p>
        </p:txBody>
      </p:sp>
    </p:spTree>
    <p:extLst>
      <p:ext uri="{BB962C8B-B14F-4D97-AF65-F5344CB8AC3E}">
        <p14:creationId xmlns:p14="http://schemas.microsoft.com/office/powerpoint/2010/main" val="3284247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91092-7EBA-0468-F98C-B5E8CDE17B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6B6E76-29F0-74AA-51B3-E20E796D88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02CC01-7FA8-EE46-05FA-D9002CF30F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7F762B-3500-5CED-5729-CC53BBA29C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C0DAEB-9BB1-5D12-A1A6-868D0EF3F4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9E8E3C-16F6-012D-C9CA-1B69CFC4B1FE}"/>
              </a:ext>
            </a:extLst>
          </p:cNvPr>
          <p:cNvSpPr>
            <a:spLocks noGrp="1"/>
          </p:cNvSpPr>
          <p:nvPr>
            <p:ph type="dt" sz="half" idx="10"/>
          </p:nvPr>
        </p:nvSpPr>
        <p:spPr/>
        <p:txBody>
          <a:bodyPr/>
          <a:lstStyle/>
          <a:p>
            <a:fld id="{914B0F0E-CED0-4D56-891A-5547F4B3CB53}" type="datetimeFigureOut">
              <a:rPr lang="en-US" smtClean="0"/>
              <a:t>1/13/2024</a:t>
            </a:fld>
            <a:endParaRPr lang="en-US"/>
          </a:p>
        </p:txBody>
      </p:sp>
      <p:sp>
        <p:nvSpPr>
          <p:cNvPr id="8" name="Footer Placeholder 7">
            <a:extLst>
              <a:ext uri="{FF2B5EF4-FFF2-40B4-BE49-F238E27FC236}">
                <a16:creationId xmlns:a16="http://schemas.microsoft.com/office/drawing/2014/main" id="{B0FDC3A7-D098-6282-7215-5719A53634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9379DE-3D8F-8F21-ECAF-CA34464C1354}"/>
              </a:ext>
            </a:extLst>
          </p:cNvPr>
          <p:cNvSpPr>
            <a:spLocks noGrp="1"/>
          </p:cNvSpPr>
          <p:nvPr>
            <p:ph type="sldNum" sz="quarter" idx="12"/>
          </p:nvPr>
        </p:nvSpPr>
        <p:spPr/>
        <p:txBody>
          <a:bodyPr/>
          <a:lstStyle/>
          <a:p>
            <a:fld id="{5EE43084-EDBC-47F2-9123-A5AD695EEF68}" type="slidenum">
              <a:rPr lang="en-US" smtClean="0"/>
              <a:t>‹#›</a:t>
            </a:fld>
            <a:endParaRPr lang="en-US"/>
          </a:p>
        </p:txBody>
      </p:sp>
    </p:spTree>
    <p:extLst>
      <p:ext uri="{BB962C8B-B14F-4D97-AF65-F5344CB8AC3E}">
        <p14:creationId xmlns:p14="http://schemas.microsoft.com/office/powerpoint/2010/main" val="2459286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47612-A012-5524-62D7-D140BB1548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F1EE9C-4348-39AE-EFCA-147D40819FA4}"/>
              </a:ext>
            </a:extLst>
          </p:cNvPr>
          <p:cNvSpPr>
            <a:spLocks noGrp="1"/>
          </p:cNvSpPr>
          <p:nvPr>
            <p:ph type="dt" sz="half" idx="10"/>
          </p:nvPr>
        </p:nvSpPr>
        <p:spPr/>
        <p:txBody>
          <a:bodyPr/>
          <a:lstStyle/>
          <a:p>
            <a:fld id="{914B0F0E-CED0-4D56-891A-5547F4B3CB53}" type="datetimeFigureOut">
              <a:rPr lang="en-US" smtClean="0"/>
              <a:t>1/13/2024</a:t>
            </a:fld>
            <a:endParaRPr lang="en-US"/>
          </a:p>
        </p:txBody>
      </p:sp>
      <p:sp>
        <p:nvSpPr>
          <p:cNvPr id="4" name="Footer Placeholder 3">
            <a:extLst>
              <a:ext uri="{FF2B5EF4-FFF2-40B4-BE49-F238E27FC236}">
                <a16:creationId xmlns:a16="http://schemas.microsoft.com/office/drawing/2014/main" id="{541EA3EF-154A-6FEF-E950-9FB94B1493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4E0D88-E780-D85A-D86F-B123FC8168D2}"/>
              </a:ext>
            </a:extLst>
          </p:cNvPr>
          <p:cNvSpPr>
            <a:spLocks noGrp="1"/>
          </p:cNvSpPr>
          <p:nvPr>
            <p:ph type="sldNum" sz="quarter" idx="12"/>
          </p:nvPr>
        </p:nvSpPr>
        <p:spPr/>
        <p:txBody>
          <a:bodyPr/>
          <a:lstStyle/>
          <a:p>
            <a:fld id="{5EE43084-EDBC-47F2-9123-A5AD695EEF68}" type="slidenum">
              <a:rPr lang="en-US" smtClean="0"/>
              <a:t>‹#›</a:t>
            </a:fld>
            <a:endParaRPr lang="en-US"/>
          </a:p>
        </p:txBody>
      </p:sp>
    </p:spTree>
    <p:extLst>
      <p:ext uri="{BB962C8B-B14F-4D97-AF65-F5344CB8AC3E}">
        <p14:creationId xmlns:p14="http://schemas.microsoft.com/office/powerpoint/2010/main" val="2399822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3BE2A7-F41D-8D97-A349-2A0ED2A12F8B}"/>
              </a:ext>
            </a:extLst>
          </p:cNvPr>
          <p:cNvSpPr>
            <a:spLocks noGrp="1"/>
          </p:cNvSpPr>
          <p:nvPr>
            <p:ph type="dt" sz="half" idx="10"/>
          </p:nvPr>
        </p:nvSpPr>
        <p:spPr/>
        <p:txBody>
          <a:bodyPr/>
          <a:lstStyle/>
          <a:p>
            <a:fld id="{914B0F0E-CED0-4D56-891A-5547F4B3CB53}" type="datetimeFigureOut">
              <a:rPr lang="en-US" smtClean="0"/>
              <a:t>1/13/2024</a:t>
            </a:fld>
            <a:endParaRPr lang="en-US"/>
          </a:p>
        </p:txBody>
      </p:sp>
      <p:sp>
        <p:nvSpPr>
          <p:cNvPr id="3" name="Footer Placeholder 2">
            <a:extLst>
              <a:ext uri="{FF2B5EF4-FFF2-40B4-BE49-F238E27FC236}">
                <a16:creationId xmlns:a16="http://schemas.microsoft.com/office/drawing/2014/main" id="{95D2B600-9678-656E-12A7-77CBB0C3BD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012E9B-F77C-185E-E711-35C2F7F20B09}"/>
              </a:ext>
            </a:extLst>
          </p:cNvPr>
          <p:cNvSpPr>
            <a:spLocks noGrp="1"/>
          </p:cNvSpPr>
          <p:nvPr>
            <p:ph type="sldNum" sz="quarter" idx="12"/>
          </p:nvPr>
        </p:nvSpPr>
        <p:spPr/>
        <p:txBody>
          <a:bodyPr/>
          <a:lstStyle/>
          <a:p>
            <a:fld id="{5EE43084-EDBC-47F2-9123-A5AD695EEF68}" type="slidenum">
              <a:rPr lang="en-US" smtClean="0"/>
              <a:t>‹#›</a:t>
            </a:fld>
            <a:endParaRPr lang="en-US"/>
          </a:p>
        </p:txBody>
      </p:sp>
    </p:spTree>
    <p:extLst>
      <p:ext uri="{BB962C8B-B14F-4D97-AF65-F5344CB8AC3E}">
        <p14:creationId xmlns:p14="http://schemas.microsoft.com/office/powerpoint/2010/main" val="101937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53931-C5F9-9DA6-F40B-2D2642F220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FE8239-EE45-950E-90D7-C354649BCD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105D58-1425-C85C-2013-1660F47AB4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E0A604-9518-B832-21A7-237CEEAD1534}"/>
              </a:ext>
            </a:extLst>
          </p:cNvPr>
          <p:cNvSpPr>
            <a:spLocks noGrp="1"/>
          </p:cNvSpPr>
          <p:nvPr>
            <p:ph type="dt" sz="half" idx="10"/>
          </p:nvPr>
        </p:nvSpPr>
        <p:spPr/>
        <p:txBody>
          <a:bodyPr/>
          <a:lstStyle/>
          <a:p>
            <a:fld id="{914B0F0E-CED0-4D56-891A-5547F4B3CB53}" type="datetimeFigureOut">
              <a:rPr lang="en-US" smtClean="0"/>
              <a:t>1/13/2024</a:t>
            </a:fld>
            <a:endParaRPr lang="en-US"/>
          </a:p>
        </p:txBody>
      </p:sp>
      <p:sp>
        <p:nvSpPr>
          <p:cNvPr id="6" name="Footer Placeholder 5">
            <a:extLst>
              <a:ext uri="{FF2B5EF4-FFF2-40B4-BE49-F238E27FC236}">
                <a16:creationId xmlns:a16="http://schemas.microsoft.com/office/drawing/2014/main" id="{D5651063-DEFC-AC13-AEB1-6DB0FBB1EA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95CD08-5A81-7562-1B42-5460184BBE63}"/>
              </a:ext>
            </a:extLst>
          </p:cNvPr>
          <p:cNvSpPr>
            <a:spLocks noGrp="1"/>
          </p:cNvSpPr>
          <p:nvPr>
            <p:ph type="sldNum" sz="quarter" idx="12"/>
          </p:nvPr>
        </p:nvSpPr>
        <p:spPr/>
        <p:txBody>
          <a:bodyPr/>
          <a:lstStyle/>
          <a:p>
            <a:fld id="{5EE43084-EDBC-47F2-9123-A5AD695EEF68}" type="slidenum">
              <a:rPr lang="en-US" smtClean="0"/>
              <a:t>‹#›</a:t>
            </a:fld>
            <a:endParaRPr lang="en-US"/>
          </a:p>
        </p:txBody>
      </p:sp>
    </p:spTree>
    <p:extLst>
      <p:ext uri="{BB962C8B-B14F-4D97-AF65-F5344CB8AC3E}">
        <p14:creationId xmlns:p14="http://schemas.microsoft.com/office/powerpoint/2010/main" val="264922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F5B5E-5BA9-414F-A47D-D965E11ED8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6E7C50-B2D8-3E6B-1DD1-DAC76A3169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FF6831-7D9A-A2CE-5816-797DB04B25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8D9D85-9A95-7CB8-3C01-F9224EAEFA75}"/>
              </a:ext>
            </a:extLst>
          </p:cNvPr>
          <p:cNvSpPr>
            <a:spLocks noGrp="1"/>
          </p:cNvSpPr>
          <p:nvPr>
            <p:ph type="dt" sz="half" idx="10"/>
          </p:nvPr>
        </p:nvSpPr>
        <p:spPr/>
        <p:txBody>
          <a:bodyPr/>
          <a:lstStyle/>
          <a:p>
            <a:fld id="{914B0F0E-CED0-4D56-891A-5547F4B3CB53}" type="datetimeFigureOut">
              <a:rPr lang="en-US" smtClean="0"/>
              <a:t>1/13/2024</a:t>
            </a:fld>
            <a:endParaRPr lang="en-US"/>
          </a:p>
        </p:txBody>
      </p:sp>
      <p:sp>
        <p:nvSpPr>
          <p:cNvPr id="6" name="Footer Placeholder 5">
            <a:extLst>
              <a:ext uri="{FF2B5EF4-FFF2-40B4-BE49-F238E27FC236}">
                <a16:creationId xmlns:a16="http://schemas.microsoft.com/office/drawing/2014/main" id="{A23C34EE-9D1F-9303-BCE1-2FF78FB2B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B4CA60-1F38-B06C-1962-0205999CF2EB}"/>
              </a:ext>
            </a:extLst>
          </p:cNvPr>
          <p:cNvSpPr>
            <a:spLocks noGrp="1"/>
          </p:cNvSpPr>
          <p:nvPr>
            <p:ph type="sldNum" sz="quarter" idx="12"/>
          </p:nvPr>
        </p:nvSpPr>
        <p:spPr/>
        <p:txBody>
          <a:bodyPr/>
          <a:lstStyle/>
          <a:p>
            <a:fld id="{5EE43084-EDBC-47F2-9123-A5AD695EEF68}" type="slidenum">
              <a:rPr lang="en-US" smtClean="0"/>
              <a:t>‹#›</a:t>
            </a:fld>
            <a:endParaRPr lang="en-US"/>
          </a:p>
        </p:txBody>
      </p:sp>
    </p:spTree>
    <p:extLst>
      <p:ext uri="{BB962C8B-B14F-4D97-AF65-F5344CB8AC3E}">
        <p14:creationId xmlns:p14="http://schemas.microsoft.com/office/powerpoint/2010/main" val="4155532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2717B9-2842-56E2-DC3B-B5ADF2BC07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FA256C-A247-4E92-F723-23C4B092EA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9ACC5D-4AD0-B75D-6624-FA54C3AD4E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4B0F0E-CED0-4D56-891A-5547F4B3CB53}" type="datetimeFigureOut">
              <a:rPr lang="en-US" smtClean="0"/>
              <a:t>1/13/2024</a:t>
            </a:fld>
            <a:endParaRPr lang="en-US"/>
          </a:p>
        </p:txBody>
      </p:sp>
      <p:sp>
        <p:nvSpPr>
          <p:cNvPr id="5" name="Footer Placeholder 4">
            <a:extLst>
              <a:ext uri="{FF2B5EF4-FFF2-40B4-BE49-F238E27FC236}">
                <a16:creationId xmlns:a16="http://schemas.microsoft.com/office/drawing/2014/main" id="{4335EB23-1147-5026-41A4-BB8C9C0E78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B251C-78B3-69AF-1814-800682F10C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E43084-EDBC-47F2-9123-A5AD695EEF68}" type="slidenum">
              <a:rPr lang="en-US" smtClean="0"/>
              <a:t>‹#›</a:t>
            </a:fld>
            <a:endParaRPr lang="en-US"/>
          </a:p>
        </p:txBody>
      </p:sp>
    </p:spTree>
    <p:extLst>
      <p:ext uri="{BB962C8B-B14F-4D97-AF65-F5344CB8AC3E}">
        <p14:creationId xmlns:p14="http://schemas.microsoft.com/office/powerpoint/2010/main" val="2650893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socaljets.aero/" TargetMode="External"/><Relationship Id="rId2" Type="http://schemas.openxmlformats.org/officeDocument/2006/relationships/hyperlink" Target="https://curtisswright.com/home/default.aspx" TargetMode="External"/><Relationship Id="rId1" Type="http://schemas.openxmlformats.org/officeDocument/2006/relationships/slideLayout" Target="../slideLayouts/slideLayout7.xml"/><Relationship Id="rId6" Type="http://schemas.openxmlformats.org/officeDocument/2006/relationships/hyperlink" Target="https://peregrine.aero/mexico-increases-enforcement-of-key-equipage-mandates/" TargetMode="External"/><Relationship Id="rId5" Type="http://schemas.openxmlformats.org/officeDocument/2006/relationships/hyperlink" Target="https://peregrine.aero/download/12684/?tmstv=1705175078" TargetMode="External"/><Relationship Id="rId4" Type="http://schemas.openxmlformats.org/officeDocument/2006/relationships/hyperlink" Target="https://peregrine.aero/projects/our-project-portfolio/curtiss-wright-fortress-recorder/"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aspennexnav.com/products/?cat=gpssu#max-gpssu" TargetMode="External"/><Relationship Id="rId2" Type="http://schemas.openxmlformats.org/officeDocument/2006/relationships/hyperlink" Target="https://trig-avionics.com/" TargetMode="External"/><Relationship Id="rId1" Type="http://schemas.openxmlformats.org/officeDocument/2006/relationships/slideLayout" Target="../slideLayouts/slideLayout7.xml"/><Relationship Id="rId5" Type="http://schemas.openxmlformats.org/officeDocument/2006/relationships/hyperlink" Target="https://peregrine.aero/download/12661/?tmstv=1705175231" TargetMode="External"/><Relationship Id="rId4" Type="http://schemas.openxmlformats.org/officeDocument/2006/relationships/hyperlink" Target="https://www.trig-avionics.com/product/compact-transponder/"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digital.avionicsnews.net/publication/frame.php?i=809276&amp;p=&amp;pn=&amp;ver=html5"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podbean.com/ep/pb-fi7r7-14cd105"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peregrine.aero/download/13284/?tmstv=1705174691" TargetMode="External"/><Relationship Id="rId2" Type="http://schemas.openxmlformats.org/officeDocument/2006/relationships/hyperlink" Target="https://peregrine.aero/contact-us/"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peregrine.aero/wp-content/uploads/2023/08/230815-ODA-Press-Release.pdf"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FBD492-D9C3-6B67-EE47-7F0EA0138EEB}"/>
              </a:ext>
            </a:extLst>
          </p:cNvPr>
          <p:cNvPicPr>
            <a:picLocks noChangeAspect="1"/>
          </p:cNvPicPr>
          <p:nvPr/>
        </p:nvPicPr>
        <p:blipFill>
          <a:blip r:embed="rId2"/>
          <a:stretch>
            <a:fillRect/>
          </a:stretch>
        </p:blipFill>
        <p:spPr>
          <a:xfrm>
            <a:off x="1198544" y="0"/>
            <a:ext cx="9794911" cy="6858000"/>
          </a:xfrm>
          <a:prstGeom prst="rect">
            <a:avLst/>
          </a:prstGeom>
        </p:spPr>
      </p:pic>
      <p:sp>
        <p:nvSpPr>
          <p:cNvPr id="7" name="TextBox 6">
            <a:extLst>
              <a:ext uri="{FF2B5EF4-FFF2-40B4-BE49-F238E27FC236}">
                <a16:creationId xmlns:a16="http://schemas.microsoft.com/office/drawing/2014/main" id="{EACD3C96-7FCD-D02D-A923-1BE50B20CC38}"/>
              </a:ext>
            </a:extLst>
          </p:cNvPr>
          <p:cNvSpPr txBox="1"/>
          <p:nvPr/>
        </p:nvSpPr>
        <p:spPr>
          <a:xfrm>
            <a:off x="5698066" y="6272368"/>
            <a:ext cx="6096000" cy="646331"/>
          </a:xfrm>
          <a:prstGeom prst="rect">
            <a:avLst/>
          </a:prstGeom>
          <a:noFill/>
        </p:spPr>
        <p:txBody>
          <a:bodyPr wrap="square">
            <a:spAutoFit/>
          </a:bodyPr>
          <a:lstStyle/>
          <a:p>
            <a:r>
              <a:rPr lang="en-US" dirty="0"/>
              <a:t>https://digital.avionicsnews.net/publication/frame.php?i=809276&amp;p=&amp;pn=&amp;ver=html5</a:t>
            </a:r>
          </a:p>
        </p:txBody>
      </p:sp>
    </p:spTree>
    <p:extLst>
      <p:ext uri="{BB962C8B-B14F-4D97-AF65-F5344CB8AC3E}">
        <p14:creationId xmlns:p14="http://schemas.microsoft.com/office/powerpoint/2010/main" val="643962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432D8F-F7DF-AE2F-1052-2C69170A05A7}"/>
              </a:ext>
            </a:extLst>
          </p:cNvPr>
          <p:cNvSpPr txBox="1"/>
          <p:nvPr/>
        </p:nvSpPr>
        <p:spPr>
          <a:xfrm>
            <a:off x="753374" y="-356652"/>
            <a:ext cx="6096000" cy="7571303"/>
          </a:xfrm>
          <a:prstGeom prst="rect">
            <a:avLst/>
          </a:prstGeom>
          <a:noFill/>
        </p:spPr>
        <p:txBody>
          <a:bodyPr wrap="square">
            <a:spAutoFit/>
          </a:bodyPr>
          <a:lstStyle/>
          <a:p>
            <a:r>
              <a:rPr lang="en-US" b="1" dirty="0"/>
              <a:t>Peregrine Expands Mexico Recorder STC AML</a:t>
            </a:r>
          </a:p>
          <a:p>
            <a:r>
              <a:rPr lang="en-US" dirty="0"/>
              <a:t>Peregrine, in collaboration with </a:t>
            </a:r>
            <a:r>
              <a:rPr lang="en-US" dirty="0">
                <a:hlinkClick r:id="rId2"/>
              </a:rPr>
              <a:t>Curtiss-Wright</a:t>
            </a:r>
            <a:r>
              <a:rPr lang="en-US" dirty="0"/>
              <a:t> and </a:t>
            </a:r>
            <a:r>
              <a:rPr lang="en-US" dirty="0">
                <a:hlinkClick r:id="rId3"/>
              </a:rPr>
              <a:t>SoCal Jets, Inc.</a:t>
            </a:r>
            <a:r>
              <a:rPr lang="en-US" dirty="0"/>
              <a:t> has expanded the Approved Model List (AML) for Supplemental Type Certificate (STC) #</a:t>
            </a:r>
            <a:r>
              <a:rPr lang="en-US" dirty="0">
                <a:hlinkClick r:id="rId4" tooltip="Curtiss-Wright Fortress Flight Cockpit/Data Recorder Installation STC"/>
              </a:rPr>
              <a:t>ST01070DE</a:t>
            </a:r>
            <a:endParaRPr lang="en-US" dirty="0"/>
          </a:p>
          <a:p>
            <a:r>
              <a:rPr lang="en-US" dirty="0"/>
              <a:t>This AML STC, validated by the Mexico Federal Civil Aviation of Mexico (AFAC), installs the Curtiss-Wright Fortress Flight Data Recorder with Cockpit Voice Recorder, Class C Cockpit Image Recorder including a </a:t>
            </a:r>
            <a:r>
              <a:rPr lang="en-US" dirty="0" err="1"/>
              <a:t>Dukane</a:t>
            </a:r>
            <a:r>
              <a:rPr lang="en-US" dirty="0"/>
              <a:t> Seacom Underwater Locating Device.  The expanded AML now covers additional legacy Learjet, Citation, and Hawker models including the Lear 60, the Hawker 400, and the Cessna 560. The STC utilizes the Class C AIR camera to record images of the cockpit instrument panel to record key flight parameters.  This simplified installation significantly reduces costs and downtime when compared to a traditional FDR installation</a:t>
            </a:r>
          </a:p>
          <a:p>
            <a:r>
              <a:rPr lang="en-US" dirty="0"/>
              <a:t>Any Part 25 charter aircraft (USA) that operates in Mexican airspace or is Mexican registered over 5500kg must have this equipment installed per AFAC requirements. The Mexico requirement is based on ICAO Annex 6 documentation. All equipment is ED-112A certified and includes an EASA (E)TSO approved 25‑hour Cockpit Voice Recorder and (E)TSO-176a two (2) hour Airborne Image Recorder.</a:t>
            </a:r>
          </a:p>
          <a:p>
            <a:r>
              <a:rPr lang="en-US" dirty="0"/>
              <a:t>See the press release here: </a:t>
            </a:r>
          </a:p>
          <a:p>
            <a:r>
              <a:rPr lang="en-US" dirty="0">
                <a:hlinkClick r:id="rId5"/>
              </a:rPr>
              <a:t>230419 AML Expansion Flight Recorder Press Release Final.pdf</a:t>
            </a:r>
            <a:endParaRPr lang="en-US" dirty="0"/>
          </a:p>
          <a:p>
            <a:r>
              <a:rPr lang="en-US" dirty="0"/>
              <a:t>For more information regarding Mexico requirements, </a:t>
            </a:r>
            <a:r>
              <a:rPr lang="en-US" dirty="0">
                <a:hlinkClick r:id="rId6" tooltip="Mexico Increases Enforcement of Key Equipage Mandates"/>
              </a:rPr>
              <a:t>click here</a:t>
            </a:r>
            <a:r>
              <a:rPr lang="en-US" dirty="0"/>
              <a:t>.</a:t>
            </a:r>
          </a:p>
        </p:txBody>
      </p:sp>
      <p:sp>
        <p:nvSpPr>
          <p:cNvPr id="5" name="TextBox 4">
            <a:extLst>
              <a:ext uri="{FF2B5EF4-FFF2-40B4-BE49-F238E27FC236}">
                <a16:creationId xmlns:a16="http://schemas.microsoft.com/office/drawing/2014/main" id="{395ADF40-6BF7-B083-7E9E-2B92512AEDE4}"/>
              </a:ext>
            </a:extLst>
          </p:cNvPr>
          <p:cNvSpPr txBox="1"/>
          <p:nvPr/>
        </p:nvSpPr>
        <p:spPr>
          <a:xfrm>
            <a:off x="8185190" y="0"/>
            <a:ext cx="6096000" cy="369332"/>
          </a:xfrm>
          <a:prstGeom prst="rect">
            <a:avLst/>
          </a:prstGeom>
          <a:noFill/>
        </p:spPr>
        <p:txBody>
          <a:bodyPr wrap="square">
            <a:spAutoFit/>
          </a:bodyPr>
          <a:lstStyle/>
          <a:p>
            <a:r>
              <a:rPr lang="en-US" dirty="0"/>
              <a:t>https://curtisswright.com/home/default.aspx</a:t>
            </a:r>
          </a:p>
        </p:txBody>
      </p:sp>
      <p:sp>
        <p:nvSpPr>
          <p:cNvPr id="7" name="TextBox 6">
            <a:extLst>
              <a:ext uri="{FF2B5EF4-FFF2-40B4-BE49-F238E27FC236}">
                <a16:creationId xmlns:a16="http://schemas.microsoft.com/office/drawing/2014/main" id="{9E5AE607-8774-DEE7-839A-34FB80422B1A}"/>
              </a:ext>
            </a:extLst>
          </p:cNvPr>
          <p:cNvSpPr txBox="1"/>
          <p:nvPr/>
        </p:nvSpPr>
        <p:spPr>
          <a:xfrm>
            <a:off x="8185190" y="466629"/>
            <a:ext cx="7142670" cy="369332"/>
          </a:xfrm>
          <a:prstGeom prst="rect">
            <a:avLst/>
          </a:prstGeom>
          <a:noFill/>
        </p:spPr>
        <p:txBody>
          <a:bodyPr wrap="square">
            <a:spAutoFit/>
          </a:bodyPr>
          <a:lstStyle/>
          <a:p>
            <a:r>
              <a:rPr lang="en-US" dirty="0"/>
              <a:t>https://www.socaljets.aero/</a:t>
            </a:r>
          </a:p>
        </p:txBody>
      </p:sp>
      <p:sp>
        <p:nvSpPr>
          <p:cNvPr id="9" name="TextBox 8">
            <a:extLst>
              <a:ext uri="{FF2B5EF4-FFF2-40B4-BE49-F238E27FC236}">
                <a16:creationId xmlns:a16="http://schemas.microsoft.com/office/drawing/2014/main" id="{AB4AE776-99DF-FCBF-E841-A8D6E94B01C5}"/>
              </a:ext>
            </a:extLst>
          </p:cNvPr>
          <p:cNvSpPr txBox="1"/>
          <p:nvPr/>
        </p:nvSpPr>
        <p:spPr>
          <a:xfrm>
            <a:off x="8185190" y="933258"/>
            <a:ext cx="7664570" cy="646331"/>
          </a:xfrm>
          <a:prstGeom prst="rect">
            <a:avLst/>
          </a:prstGeom>
          <a:noFill/>
        </p:spPr>
        <p:txBody>
          <a:bodyPr wrap="square">
            <a:spAutoFit/>
          </a:bodyPr>
          <a:lstStyle/>
          <a:p>
            <a:r>
              <a:rPr lang="en-US" dirty="0"/>
              <a:t>https://peregrine.aero/projects/our-project-portfolio/curtiss-wright-fortress-recorder/</a:t>
            </a:r>
          </a:p>
        </p:txBody>
      </p:sp>
      <p:sp>
        <p:nvSpPr>
          <p:cNvPr id="11" name="TextBox 10">
            <a:extLst>
              <a:ext uri="{FF2B5EF4-FFF2-40B4-BE49-F238E27FC236}">
                <a16:creationId xmlns:a16="http://schemas.microsoft.com/office/drawing/2014/main" id="{F792AAF1-43AF-3529-B2B4-A5E0CBC2555E}"/>
              </a:ext>
            </a:extLst>
          </p:cNvPr>
          <p:cNvSpPr txBox="1"/>
          <p:nvPr/>
        </p:nvSpPr>
        <p:spPr>
          <a:xfrm>
            <a:off x="7271509" y="5555410"/>
            <a:ext cx="7923362" cy="369332"/>
          </a:xfrm>
          <a:prstGeom prst="rect">
            <a:avLst/>
          </a:prstGeom>
          <a:noFill/>
        </p:spPr>
        <p:txBody>
          <a:bodyPr wrap="square">
            <a:spAutoFit/>
          </a:bodyPr>
          <a:lstStyle/>
          <a:p>
            <a:r>
              <a:rPr lang="en-US" dirty="0"/>
              <a:t>https://peregrine.aero/download/12684/?tmstv=1705175078</a:t>
            </a:r>
          </a:p>
        </p:txBody>
      </p:sp>
      <p:sp>
        <p:nvSpPr>
          <p:cNvPr id="13" name="TextBox 12">
            <a:extLst>
              <a:ext uri="{FF2B5EF4-FFF2-40B4-BE49-F238E27FC236}">
                <a16:creationId xmlns:a16="http://schemas.microsoft.com/office/drawing/2014/main" id="{ED8E8716-5C7F-BB0E-9F8D-FDB1258353DF}"/>
              </a:ext>
            </a:extLst>
          </p:cNvPr>
          <p:cNvSpPr txBox="1"/>
          <p:nvPr/>
        </p:nvSpPr>
        <p:spPr>
          <a:xfrm>
            <a:off x="7271509" y="6206705"/>
            <a:ext cx="7923362" cy="369332"/>
          </a:xfrm>
          <a:prstGeom prst="rect">
            <a:avLst/>
          </a:prstGeom>
          <a:noFill/>
        </p:spPr>
        <p:txBody>
          <a:bodyPr wrap="square">
            <a:spAutoFit/>
          </a:bodyPr>
          <a:lstStyle/>
          <a:p>
            <a:r>
              <a:rPr lang="en-US" dirty="0"/>
              <a:t>https://peregrine.aero/mexico-increases-enforcement-of-key-equipage-mandates/</a:t>
            </a:r>
          </a:p>
        </p:txBody>
      </p:sp>
    </p:spTree>
    <p:extLst>
      <p:ext uri="{BB962C8B-B14F-4D97-AF65-F5344CB8AC3E}">
        <p14:creationId xmlns:p14="http://schemas.microsoft.com/office/powerpoint/2010/main" val="3566172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AD0884-B4C8-E42B-598A-8AC07B04E33F}"/>
              </a:ext>
            </a:extLst>
          </p:cNvPr>
          <p:cNvPicPr>
            <a:picLocks noChangeAspect="1"/>
          </p:cNvPicPr>
          <p:nvPr/>
        </p:nvPicPr>
        <p:blipFill>
          <a:blip r:embed="rId2"/>
          <a:stretch>
            <a:fillRect/>
          </a:stretch>
        </p:blipFill>
        <p:spPr>
          <a:xfrm>
            <a:off x="261123" y="1437997"/>
            <a:ext cx="11669754" cy="3982006"/>
          </a:xfrm>
          <a:prstGeom prst="rect">
            <a:avLst/>
          </a:prstGeom>
        </p:spPr>
      </p:pic>
    </p:spTree>
    <p:extLst>
      <p:ext uri="{BB962C8B-B14F-4D97-AF65-F5344CB8AC3E}">
        <p14:creationId xmlns:p14="http://schemas.microsoft.com/office/powerpoint/2010/main" val="3607511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249147-05DC-E3A7-EA8E-733C404CF482}"/>
              </a:ext>
            </a:extLst>
          </p:cNvPr>
          <p:cNvSpPr txBox="1"/>
          <p:nvPr/>
        </p:nvSpPr>
        <p:spPr>
          <a:xfrm>
            <a:off x="990600" y="601471"/>
            <a:ext cx="6096000" cy="2031325"/>
          </a:xfrm>
          <a:prstGeom prst="rect">
            <a:avLst/>
          </a:prstGeom>
          <a:noFill/>
        </p:spPr>
        <p:txBody>
          <a:bodyPr wrap="square">
            <a:spAutoFit/>
          </a:bodyPr>
          <a:lstStyle/>
          <a:p>
            <a:r>
              <a:rPr lang="en-US" dirty="0"/>
              <a:t>On behalf of </a:t>
            </a:r>
            <a:r>
              <a:rPr lang="en-US" dirty="0">
                <a:hlinkClick r:id="rId2"/>
              </a:rPr>
              <a:t>Trig Avionics</a:t>
            </a:r>
            <a:r>
              <a:rPr lang="en-US" dirty="0"/>
              <a:t>, Peregrine recently updated the Approved Model List (AML) for STC SA00756DE. This adds the Aspen </a:t>
            </a:r>
            <a:r>
              <a:rPr lang="en-US" dirty="0" err="1">
                <a:hlinkClick r:id="rId3"/>
              </a:rPr>
              <a:t>NexNav</a:t>
            </a:r>
            <a:r>
              <a:rPr lang="en-US" dirty="0">
                <a:hlinkClick r:id="rId3"/>
              </a:rPr>
              <a:t> Max</a:t>
            </a:r>
            <a:r>
              <a:rPr lang="en-US" dirty="0"/>
              <a:t> as an approved position source for use with the </a:t>
            </a:r>
            <a:r>
              <a:rPr lang="en-US" dirty="0">
                <a:hlinkClick r:id="rId4"/>
              </a:rPr>
              <a:t>Trig Avionics TT22 Transponder</a:t>
            </a:r>
            <a:r>
              <a:rPr lang="en-US" dirty="0"/>
              <a:t>.</a:t>
            </a:r>
          </a:p>
          <a:p>
            <a:r>
              <a:rPr lang="en-US" dirty="0"/>
              <a:t>The updated STC AML is SA00756DE Rev F. This can be downloaded here.</a:t>
            </a:r>
          </a:p>
          <a:p>
            <a:r>
              <a:rPr lang="en-US" dirty="0">
                <a:hlinkClick r:id="rId5" tooltip="Version rev f"/>
              </a:rPr>
              <a:t>SA00756DE_AML-Rev-F.pdf</a:t>
            </a:r>
            <a:endParaRPr lang="en-US" dirty="0"/>
          </a:p>
        </p:txBody>
      </p:sp>
      <p:sp>
        <p:nvSpPr>
          <p:cNvPr id="5" name="TextBox 4">
            <a:extLst>
              <a:ext uri="{FF2B5EF4-FFF2-40B4-BE49-F238E27FC236}">
                <a16:creationId xmlns:a16="http://schemas.microsoft.com/office/drawing/2014/main" id="{E8562AA7-C17A-74BC-9BCB-80AEF5C968F7}"/>
              </a:ext>
            </a:extLst>
          </p:cNvPr>
          <p:cNvSpPr txBox="1"/>
          <p:nvPr/>
        </p:nvSpPr>
        <p:spPr>
          <a:xfrm>
            <a:off x="990600" y="154001"/>
            <a:ext cx="6096000" cy="369332"/>
          </a:xfrm>
          <a:prstGeom prst="rect">
            <a:avLst/>
          </a:prstGeom>
          <a:noFill/>
        </p:spPr>
        <p:txBody>
          <a:bodyPr wrap="square">
            <a:spAutoFit/>
          </a:bodyPr>
          <a:lstStyle/>
          <a:p>
            <a:r>
              <a:rPr lang="en-US" b="1" dirty="0" err="1"/>
              <a:t>NexNav</a:t>
            </a:r>
            <a:r>
              <a:rPr lang="en-US" b="1" dirty="0"/>
              <a:t> Max added to Trig TT22 AML</a:t>
            </a:r>
          </a:p>
        </p:txBody>
      </p:sp>
      <p:sp>
        <p:nvSpPr>
          <p:cNvPr id="7" name="TextBox 6">
            <a:extLst>
              <a:ext uri="{FF2B5EF4-FFF2-40B4-BE49-F238E27FC236}">
                <a16:creationId xmlns:a16="http://schemas.microsoft.com/office/drawing/2014/main" id="{499DA310-0279-518B-8A97-24C6EF94B2E0}"/>
              </a:ext>
            </a:extLst>
          </p:cNvPr>
          <p:cNvSpPr txBox="1"/>
          <p:nvPr/>
        </p:nvSpPr>
        <p:spPr>
          <a:xfrm>
            <a:off x="7340600" y="523333"/>
            <a:ext cx="6096000" cy="369332"/>
          </a:xfrm>
          <a:prstGeom prst="rect">
            <a:avLst/>
          </a:prstGeom>
          <a:noFill/>
        </p:spPr>
        <p:txBody>
          <a:bodyPr wrap="square">
            <a:spAutoFit/>
          </a:bodyPr>
          <a:lstStyle/>
          <a:p>
            <a:r>
              <a:rPr lang="en-US"/>
              <a:t>https://trig-avionics.com/</a:t>
            </a:r>
            <a:endParaRPr lang="en-US" dirty="0"/>
          </a:p>
        </p:txBody>
      </p:sp>
      <p:sp>
        <p:nvSpPr>
          <p:cNvPr id="9" name="TextBox 8">
            <a:extLst>
              <a:ext uri="{FF2B5EF4-FFF2-40B4-BE49-F238E27FC236}">
                <a16:creationId xmlns:a16="http://schemas.microsoft.com/office/drawing/2014/main" id="{C5710A16-FA1D-DDE4-9D15-E59BBC3410CC}"/>
              </a:ext>
            </a:extLst>
          </p:cNvPr>
          <p:cNvSpPr txBox="1"/>
          <p:nvPr/>
        </p:nvSpPr>
        <p:spPr>
          <a:xfrm>
            <a:off x="7340600" y="1178467"/>
            <a:ext cx="6718300" cy="369332"/>
          </a:xfrm>
          <a:prstGeom prst="rect">
            <a:avLst/>
          </a:prstGeom>
          <a:noFill/>
        </p:spPr>
        <p:txBody>
          <a:bodyPr wrap="square">
            <a:spAutoFit/>
          </a:bodyPr>
          <a:lstStyle/>
          <a:p>
            <a:r>
              <a:rPr lang="en-US" dirty="0"/>
              <a:t>https://aspennexnav.com/products/?cat=gpssu#max-gpssu</a:t>
            </a:r>
          </a:p>
        </p:txBody>
      </p:sp>
      <p:sp>
        <p:nvSpPr>
          <p:cNvPr id="11" name="TextBox 10">
            <a:extLst>
              <a:ext uri="{FF2B5EF4-FFF2-40B4-BE49-F238E27FC236}">
                <a16:creationId xmlns:a16="http://schemas.microsoft.com/office/drawing/2014/main" id="{9B4C6544-3E84-65C2-8E59-1799711C53D7}"/>
              </a:ext>
            </a:extLst>
          </p:cNvPr>
          <p:cNvSpPr txBox="1"/>
          <p:nvPr/>
        </p:nvSpPr>
        <p:spPr>
          <a:xfrm>
            <a:off x="7340600" y="1833601"/>
            <a:ext cx="7030528" cy="369332"/>
          </a:xfrm>
          <a:prstGeom prst="rect">
            <a:avLst/>
          </a:prstGeom>
          <a:noFill/>
        </p:spPr>
        <p:txBody>
          <a:bodyPr wrap="square">
            <a:spAutoFit/>
          </a:bodyPr>
          <a:lstStyle/>
          <a:p>
            <a:r>
              <a:rPr lang="en-US" dirty="0"/>
              <a:t>https://www.trig-avionics.com/product/compact-transponder/</a:t>
            </a:r>
          </a:p>
        </p:txBody>
      </p:sp>
      <p:sp>
        <p:nvSpPr>
          <p:cNvPr id="13" name="TextBox 12">
            <a:extLst>
              <a:ext uri="{FF2B5EF4-FFF2-40B4-BE49-F238E27FC236}">
                <a16:creationId xmlns:a16="http://schemas.microsoft.com/office/drawing/2014/main" id="{6E90C095-2E07-60DA-0668-561AB23EA271}"/>
              </a:ext>
            </a:extLst>
          </p:cNvPr>
          <p:cNvSpPr txBox="1"/>
          <p:nvPr/>
        </p:nvSpPr>
        <p:spPr>
          <a:xfrm>
            <a:off x="7340600" y="2488735"/>
            <a:ext cx="7185804" cy="369332"/>
          </a:xfrm>
          <a:prstGeom prst="rect">
            <a:avLst/>
          </a:prstGeom>
          <a:noFill/>
        </p:spPr>
        <p:txBody>
          <a:bodyPr wrap="square">
            <a:spAutoFit/>
          </a:bodyPr>
          <a:lstStyle/>
          <a:p>
            <a:r>
              <a:rPr lang="en-US" dirty="0"/>
              <a:t>https://peregrine.aero/download/12661/?tmstv=1705175231</a:t>
            </a:r>
          </a:p>
        </p:txBody>
      </p:sp>
    </p:spTree>
    <p:extLst>
      <p:ext uri="{BB962C8B-B14F-4D97-AF65-F5344CB8AC3E}">
        <p14:creationId xmlns:p14="http://schemas.microsoft.com/office/powerpoint/2010/main" val="4254715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32D5A2-8D48-8E61-10A4-8733A20C3F65}"/>
              </a:ext>
            </a:extLst>
          </p:cNvPr>
          <p:cNvSpPr txBox="1"/>
          <p:nvPr/>
        </p:nvSpPr>
        <p:spPr>
          <a:xfrm>
            <a:off x="2788488" y="1465863"/>
            <a:ext cx="6094562" cy="1200329"/>
          </a:xfrm>
          <a:prstGeom prst="rect">
            <a:avLst/>
          </a:prstGeom>
          <a:noFill/>
        </p:spPr>
        <p:txBody>
          <a:bodyPr wrap="square">
            <a:spAutoFit/>
          </a:bodyPr>
          <a:lstStyle/>
          <a:p>
            <a:r>
              <a:rPr lang="en-US" dirty="0"/>
              <a:t>Special thanks to AEA for their Member Profile of Peregrine! Check out this feature in the </a:t>
            </a:r>
            <a:r>
              <a:rPr lang="en-US" dirty="0">
                <a:hlinkClick r:id="rId2"/>
              </a:rPr>
              <a:t>December 2023 Avionics News</a:t>
            </a:r>
            <a:r>
              <a:rPr lang="en-US" dirty="0"/>
              <a:t>.</a:t>
            </a:r>
          </a:p>
          <a:p>
            <a:r>
              <a:rPr lang="en-US" dirty="0">
                <a:hlinkClick r:id="rId2"/>
              </a:rPr>
              <a:t>Click here to read!</a:t>
            </a:r>
            <a:endParaRPr lang="en-US" dirty="0"/>
          </a:p>
          <a:p>
            <a:r>
              <a:rPr lang="en-US" dirty="0"/>
              <a:t> </a:t>
            </a:r>
          </a:p>
        </p:txBody>
      </p:sp>
      <p:sp>
        <p:nvSpPr>
          <p:cNvPr id="5" name="TextBox 4">
            <a:extLst>
              <a:ext uri="{FF2B5EF4-FFF2-40B4-BE49-F238E27FC236}">
                <a16:creationId xmlns:a16="http://schemas.microsoft.com/office/drawing/2014/main" id="{48AED3DB-C0A1-C208-B784-5C42BA52F17A}"/>
              </a:ext>
            </a:extLst>
          </p:cNvPr>
          <p:cNvSpPr txBox="1"/>
          <p:nvPr/>
        </p:nvSpPr>
        <p:spPr>
          <a:xfrm>
            <a:off x="5678338" y="2277699"/>
            <a:ext cx="6094562" cy="646331"/>
          </a:xfrm>
          <a:prstGeom prst="rect">
            <a:avLst/>
          </a:prstGeom>
          <a:noFill/>
        </p:spPr>
        <p:txBody>
          <a:bodyPr wrap="square">
            <a:spAutoFit/>
          </a:bodyPr>
          <a:lstStyle/>
          <a:p>
            <a:r>
              <a:rPr lang="en-US"/>
              <a:t>https://digital.avionicsnews.net/publication/frame.php?i=809276&amp;p=&amp;pn=&amp;ver=html5</a:t>
            </a:r>
            <a:endParaRPr lang="en-US" dirty="0"/>
          </a:p>
        </p:txBody>
      </p:sp>
      <p:sp>
        <p:nvSpPr>
          <p:cNvPr id="7" name="TextBox 6">
            <a:extLst>
              <a:ext uri="{FF2B5EF4-FFF2-40B4-BE49-F238E27FC236}">
                <a16:creationId xmlns:a16="http://schemas.microsoft.com/office/drawing/2014/main" id="{8016616C-1A8D-64FE-087D-F4E4134DD91C}"/>
              </a:ext>
            </a:extLst>
          </p:cNvPr>
          <p:cNvSpPr txBox="1"/>
          <p:nvPr/>
        </p:nvSpPr>
        <p:spPr>
          <a:xfrm>
            <a:off x="1218481" y="3089535"/>
            <a:ext cx="6094562" cy="646331"/>
          </a:xfrm>
          <a:prstGeom prst="rect">
            <a:avLst/>
          </a:prstGeom>
          <a:noFill/>
        </p:spPr>
        <p:txBody>
          <a:bodyPr wrap="square">
            <a:spAutoFit/>
          </a:bodyPr>
          <a:lstStyle/>
          <a:p>
            <a:r>
              <a:rPr lang="en-US" dirty="0"/>
              <a:t>https://digital.avionicsnews.net/publication/frame.php?i=809276&amp;p=&amp;pn=&amp;ver=html5</a:t>
            </a:r>
          </a:p>
        </p:txBody>
      </p:sp>
    </p:spTree>
    <p:extLst>
      <p:ext uri="{BB962C8B-B14F-4D97-AF65-F5344CB8AC3E}">
        <p14:creationId xmlns:p14="http://schemas.microsoft.com/office/powerpoint/2010/main" val="3297536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C945D0-26C1-45CE-4D6C-37137EA98461}"/>
              </a:ext>
            </a:extLst>
          </p:cNvPr>
          <p:cNvPicPr>
            <a:picLocks noChangeAspect="1"/>
          </p:cNvPicPr>
          <p:nvPr/>
        </p:nvPicPr>
        <p:blipFill>
          <a:blip r:embed="rId2"/>
          <a:stretch>
            <a:fillRect/>
          </a:stretch>
        </p:blipFill>
        <p:spPr>
          <a:xfrm>
            <a:off x="323850" y="0"/>
            <a:ext cx="11544300" cy="6858000"/>
          </a:xfrm>
          <a:prstGeom prst="rect">
            <a:avLst/>
          </a:prstGeom>
        </p:spPr>
      </p:pic>
      <p:sp>
        <p:nvSpPr>
          <p:cNvPr id="5" name="TextBox 4">
            <a:extLst>
              <a:ext uri="{FF2B5EF4-FFF2-40B4-BE49-F238E27FC236}">
                <a16:creationId xmlns:a16="http://schemas.microsoft.com/office/drawing/2014/main" id="{99ABEEED-CB12-E7BC-E3E8-EEE1A05E64C4}"/>
              </a:ext>
            </a:extLst>
          </p:cNvPr>
          <p:cNvSpPr txBox="1"/>
          <p:nvPr/>
        </p:nvSpPr>
        <p:spPr>
          <a:xfrm>
            <a:off x="1930400" y="633569"/>
            <a:ext cx="6096000" cy="646331"/>
          </a:xfrm>
          <a:prstGeom prst="rect">
            <a:avLst/>
          </a:prstGeom>
          <a:noFill/>
        </p:spPr>
        <p:txBody>
          <a:bodyPr wrap="square">
            <a:spAutoFit/>
          </a:bodyPr>
          <a:lstStyle/>
          <a:p>
            <a:r>
              <a:rPr lang="en-US" dirty="0"/>
              <a:t>https://peregrine.aero/wp-content/uploads/2023/10/Peregrine-AEA-Amplified.jpg.jpg</a:t>
            </a:r>
          </a:p>
        </p:txBody>
      </p:sp>
      <p:sp>
        <p:nvSpPr>
          <p:cNvPr id="7" name="TextBox 6">
            <a:extLst>
              <a:ext uri="{FF2B5EF4-FFF2-40B4-BE49-F238E27FC236}">
                <a16:creationId xmlns:a16="http://schemas.microsoft.com/office/drawing/2014/main" id="{8107D370-6DD0-18D2-7265-3225BA00FE58}"/>
              </a:ext>
            </a:extLst>
          </p:cNvPr>
          <p:cNvSpPr txBox="1"/>
          <p:nvPr/>
        </p:nvSpPr>
        <p:spPr>
          <a:xfrm>
            <a:off x="3725333" y="6283868"/>
            <a:ext cx="6096000" cy="369332"/>
          </a:xfrm>
          <a:prstGeom prst="rect">
            <a:avLst/>
          </a:prstGeom>
          <a:noFill/>
        </p:spPr>
        <p:txBody>
          <a:bodyPr wrap="square">
            <a:spAutoFit/>
          </a:bodyPr>
          <a:lstStyle/>
          <a:p>
            <a:r>
              <a:rPr lang="en-US" dirty="0"/>
              <a:t>https://www.podbean.com/ep/pb-fi7r7-14cd105</a:t>
            </a:r>
          </a:p>
        </p:txBody>
      </p:sp>
    </p:spTree>
    <p:extLst>
      <p:ext uri="{BB962C8B-B14F-4D97-AF65-F5344CB8AC3E}">
        <p14:creationId xmlns:p14="http://schemas.microsoft.com/office/powerpoint/2010/main" val="3536904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F8CB07-FFC9-2D45-EEE9-496F80B54D20}"/>
              </a:ext>
            </a:extLst>
          </p:cNvPr>
          <p:cNvSpPr txBox="1"/>
          <p:nvPr/>
        </p:nvSpPr>
        <p:spPr>
          <a:xfrm>
            <a:off x="2971800" y="1073203"/>
            <a:ext cx="6096000" cy="1477328"/>
          </a:xfrm>
          <a:prstGeom prst="rect">
            <a:avLst/>
          </a:prstGeom>
          <a:noFill/>
        </p:spPr>
        <p:txBody>
          <a:bodyPr wrap="square">
            <a:spAutoFit/>
          </a:bodyPr>
          <a:lstStyle/>
          <a:p>
            <a:r>
              <a:rPr lang="en-US" dirty="0"/>
              <a:t>David Rankin, founder and president of Peregrine, is featured in this episode of the AEA Amplified podcast. Listen in as Dave describes the work of Peregrine, their STC, PMA, TSO and engineering work, their ODA and the history of the company.</a:t>
            </a:r>
          </a:p>
          <a:p>
            <a:r>
              <a:rPr lang="en-US" dirty="0">
                <a:hlinkClick r:id="rId2"/>
              </a:rPr>
              <a:t>Click here to listen!</a:t>
            </a:r>
            <a:endParaRPr lang="en-US" dirty="0"/>
          </a:p>
        </p:txBody>
      </p:sp>
      <p:sp>
        <p:nvSpPr>
          <p:cNvPr id="5" name="TextBox 4">
            <a:extLst>
              <a:ext uri="{FF2B5EF4-FFF2-40B4-BE49-F238E27FC236}">
                <a16:creationId xmlns:a16="http://schemas.microsoft.com/office/drawing/2014/main" id="{247422E8-BA6A-D78D-E78A-3452089BFDC3}"/>
              </a:ext>
            </a:extLst>
          </p:cNvPr>
          <p:cNvSpPr txBox="1"/>
          <p:nvPr/>
        </p:nvSpPr>
        <p:spPr>
          <a:xfrm>
            <a:off x="3640667" y="2617800"/>
            <a:ext cx="6096000" cy="369332"/>
          </a:xfrm>
          <a:prstGeom prst="rect">
            <a:avLst/>
          </a:prstGeom>
          <a:noFill/>
        </p:spPr>
        <p:txBody>
          <a:bodyPr wrap="square">
            <a:spAutoFit/>
          </a:bodyPr>
          <a:lstStyle/>
          <a:p>
            <a:r>
              <a:rPr lang="en-US" dirty="0"/>
              <a:t>https://www.podbean.com/ep/pb-fi7r7-14cd105</a:t>
            </a:r>
          </a:p>
        </p:txBody>
      </p:sp>
    </p:spTree>
    <p:extLst>
      <p:ext uri="{BB962C8B-B14F-4D97-AF65-F5344CB8AC3E}">
        <p14:creationId xmlns:p14="http://schemas.microsoft.com/office/powerpoint/2010/main" val="134550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83B276-5EF9-1284-2C3B-3CF29A71DACA}"/>
              </a:ext>
            </a:extLst>
          </p:cNvPr>
          <p:cNvPicPr>
            <a:picLocks noChangeAspect="1"/>
          </p:cNvPicPr>
          <p:nvPr/>
        </p:nvPicPr>
        <p:blipFill>
          <a:blip r:embed="rId2"/>
          <a:stretch>
            <a:fillRect/>
          </a:stretch>
        </p:blipFill>
        <p:spPr>
          <a:xfrm>
            <a:off x="0" y="657672"/>
            <a:ext cx="12192000" cy="5542656"/>
          </a:xfrm>
          <a:prstGeom prst="rect">
            <a:avLst/>
          </a:prstGeom>
        </p:spPr>
      </p:pic>
    </p:spTree>
    <p:extLst>
      <p:ext uri="{BB962C8B-B14F-4D97-AF65-F5344CB8AC3E}">
        <p14:creationId xmlns:p14="http://schemas.microsoft.com/office/powerpoint/2010/main" val="2050659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7ABA4D-9E44-80B3-9DC1-691D736840EB}"/>
              </a:ext>
            </a:extLst>
          </p:cNvPr>
          <p:cNvSpPr txBox="1"/>
          <p:nvPr/>
        </p:nvSpPr>
        <p:spPr>
          <a:xfrm>
            <a:off x="3048000" y="612845"/>
            <a:ext cx="6096000" cy="5632311"/>
          </a:xfrm>
          <a:prstGeom prst="rect">
            <a:avLst/>
          </a:prstGeom>
          <a:noFill/>
        </p:spPr>
        <p:txBody>
          <a:bodyPr wrap="square">
            <a:spAutoFit/>
          </a:bodyPr>
          <a:lstStyle/>
          <a:p>
            <a:r>
              <a:rPr lang="en-US" dirty="0"/>
              <a:t>Peregrine is pleased to announce the completion of STC SA02024WI, “Installation of the Aft Auxiliary Heating System (AAHS)” for full range of Beechcraft (Textron Aviation) Bonanza models.</a:t>
            </a:r>
          </a:p>
          <a:p>
            <a:r>
              <a:rPr lang="en-US" dirty="0"/>
              <a:t> </a:t>
            </a:r>
          </a:p>
          <a:p>
            <a:r>
              <a:rPr lang="en-US" dirty="0"/>
              <a:t>This STC authorizes the installation of one or two (depending on aircraft model) aft auxiliary heater modules. These modules perform the job of reheating the existing aircraft heating air so to balance the temperature of the aft aircraft cabin with the aircraft cockpit during heat operations.</a:t>
            </a:r>
          </a:p>
          <a:p>
            <a:r>
              <a:rPr lang="en-US" dirty="0"/>
              <a:t> </a:t>
            </a:r>
          </a:p>
          <a:p>
            <a:r>
              <a:rPr lang="en-US" dirty="0"/>
              <a:t>The STC covers all Bonanza/Debonair models in TCDS 3A15: 35-33, -A33, -B33, -C33, -C33A; E33/A/C; F33/A/C; G33, H/J/K/M/N/P/S/V35; V35A/B; 36/G36, A/B36TC and includes both 14-volt and 28-volt models.</a:t>
            </a:r>
          </a:p>
          <a:p>
            <a:r>
              <a:rPr lang="en-US" dirty="0"/>
              <a:t>Equip your aircraft for the coming cold months by </a:t>
            </a:r>
            <a:r>
              <a:rPr lang="en-US" dirty="0">
                <a:hlinkClick r:id="rId2" tooltip="Contact Us"/>
              </a:rPr>
              <a:t>contacting Peregrine</a:t>
            </a:r>
            <a:r>
              <a:rPr lang="en-US" dirty="0"/>
              <a:t> for availability information.</a:t>
            </a:r>
          </a:p>
          <a:p>
            <a:r>
              <a:rPr lang="en-US" dirty="0"/>
              <a:t> </a:t>
            </a:r>
          </a:p>
          <a:p>
            <a:r>
              <a:rPr lang="en-US" dirty="0"/>
              <a:t>Click to download </a:t>
            </a:r>
          </a:p>
          <a:p>
            <a:r>
              <a:rPr lang="en-US" dirty="0">
                <a:hlinkClick r:id="rId3"/>
              </a:rPr>
              <a:t>SA02024WI</a:t>
            </a:r>
            <a:endParaRPr lang="en-US" dirty="0"/>
          </a:p>
        </p:txBody>
      </p:sp>
      <p:sp>
        <p:nvSpPr>
          <p:cNvPr id="5" name="TextBox 4">
            <a:extLst>
              <a:ext uri="{FF2B5EF4-FFF2-40B4-BE49-F238E27FC236}">
                <a16:creationId xmlns:a16="http://schemas.microsoft.com/office/drawing/2014/main" id="{409DF87C-8998-0E04-7215-FCD6BA7136AC}"/>
              </a:ext>
            </a:extLst>
          </p:cNvPr>
          <p:cNvSpPr txBox="1"/>
          <p:nvPr/>
        </p:nvSpPr>
        <p:spPr>
          <a:xfrm>
            <a:off x="7795085" y="5105564"/>
            <a:ext cx="3453760" cy="369332"/>
          </a:xfrm>
          <a:prstGeom prst="rect">
            <a:avLst/>
          </a:prstGeom>
          <a:noFill/>
        </p:spPr>
        <p:txBody>
          <a:bodyPr wrap="square">
            <a:spAutoFit/>
          </a:bodyPr>
          <a:lstStyle/>
          <a:p>
            <a:r>
              <a:rPr lang="en-US" dirty="0"/>
              <a:t>https://peregrine.aero/contact-us/</a:t>
            </a:r>
          </a:p>
        </p:txBody>
      </p:sp>
      <p:sp>
        <p:nvSpPr>
          <p:cNvPr id="7" name="TextBox 6">
            <a:extLst>
              <a:ext uri="{FF2B5EF4-FFF2-40B4-BE49-F238E27FC236}">
                <a16:creationId xmlns:a16="http://schemas.microsoft.com/office/drawing/2014/main" id="{CD87AF3C-5B57-3AD4-A9C7-B01DBE2FA189}"/>
              </a:ext>
            </a:extLst>
          </p:cNvPr>
          <p:cNvSpPr txBox="1"/>
          <p:nvPr/>
        </p:nvSpPr>
        <p:spPr>
          <a:xfrm>
            <a:off x="3711515" y="6245155"/>
            <a:ext cx="6094562" cy="369332"/>
          </a:xfrm>
          <a:prstGeom prst="rect">
            <a:avLst/>
          </a:prstGeom>
          <a:noFill/>
        </p:spPr>
        <p:txBody>
          <a:bodyPr wrap="square">
            <a:spAutoFit/>
          </a:bodyPr>
          <a:lstStyle/>
          <a:p>
            <a:r>
              <a:rPr lang="en-US" dirty="0"/>
              <a:t>https://peregrine.aero/download/13284/?tmstv=1705174691</a:t>
            </a:r>
          </a:p>
        </p:txBody>
      </p:sp>
    </p:spTree>
    <p:extLst>
      <p:ext uri="{BB962C8B-B14F-4D97-AF65-F5344CB8AC3E}">
        <p14:creationId xmlns:p14="http://schemas.microsoft.com/office/powerpoint/2010/main" val="3201187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2FF924-2100-22D0-A834-E54FCD29EBB4}"/>
              </a:ext>
            </a:extLst>
          </p:cNvPr>
          <p:cNvPicPr>
            <a:picLocks noChangeAspect="1"/>
          </p:cNvPicPr>
          <p:nvPr/>
        </p:nvPicPr>
        <p:blipFill>
          <a:blip r:embed="rId2"/>
          <a:stretch>
            <a:fillRect/>
          </a:stretch>
        </p:blipFill>
        <p:spPr>
          <a:xfrm>
            <a:off x="0" y="1105583"/>
            <a:ext cx="12192000" cy="4646834"/>
          </a:xfrm>
          <a:prstGeom prst="rect">
            <a:avLst/>
          </a:prstGeom>
        </p:spPr>
      </p:pic>
      <p:sp>
        <p:nvSpPr>
          <p:cNvPr id="5" name="TextBox 4">
            <a:extLst>
              <a:ext uri="{FF2B5EF4-FFF2-40B4-BE49-F238E27FC236}">
                <a16:creationId xmlns:a16="http://schemas.microsoft.com/office/drawing/2014/main" id="{4678C76F-4AC4-77ED-A8A1-22FC3D0F5672}"/>
              </a:ext>
            </a:extLst>
          </p:cNvPr>
          <p:cNvSpPr txBox="1"/>
          <p:nvPr/>
        </p:nvSpPr>
        <p:spPr>
          <a:xfrm>
            <a:off x="3382433" y="4468969"/>
            <a:ext cx="6155266" cy="646331"/>
          </a:xfrm>
          <a:prstGeom prst="rect">
            <a:avLst/>
          </a:prstGeom>
          <a:noFill/>
        </p:spPr>
        <p:txBody>
          <a:bodyPr wrap="square">
            <a:spAutoFit/>
          </a:bodyPr>
          <a:lstStyle/>
          <a:p>
            <a:r>
              <a:rPr lang="en-US" dirty="0"/>
              <a:t>https://peregrine.aero/wp-content/uploads/2023/08/230815-ODA-Press-Release.pdf</a:t>
            </a:r>
          </a:p>
        </p:txBody>
      </p:sp>
    </p:spTree>
    <p:extLst>
      <p:ext uri="{BB962C8B-B14F-4D97-AF65-F5344CB8AC3E}">
        <p14:creationId xmlns:p14="http://schemas.microsoft.com/office/powerpoint/2010/main" val="605759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CE5CA6-201F-7D32-3586-D17CC70594BD}"/>
              </a:ext>
            </a:extLst>
          </p:cNvPr>
          <p:cNvSpPr txBox="1"/>
          <p:nvPr/>
        </p:nvSpPr>
        <p:spPr>
          <a:xfrm>
            <a:off x="3048000" y="889844"/>
            <a:ext cx="6096000" cy="5078313"/>
          </a:xfrm>
          <a:prstGeom prst="rect">
            <a:avLst/>
          </a:prstGeom>
          <a:noFill/>
        </p:spPr>
        <p:txBody>
          <a:bodyPr wrap="square">
            <a:spAutoFit/>
          </a:bodyPr>
          <a:lstStyle/>
          <a:p>
            <a:r>
              <a:rPr lang="en-US" b="1" dirty="0"/>
              <a:t>Peregrine receives Organization Designation Authorization (ODA)</a:t>
            </a:r>
          </a:p>
          <a:p>
            <a:endParaRPr lang="en-US" dirty="0"/>
          </a:p>
          <a:p>
            <a:r>
              <a:rPr lang="en-US" dirty="0"/>
              <a:t>Peregrine, a Denver-based aircraft certification service provider with over 14 years of</a:t>
            </a:r>
            <a:br>
              <a:rPr lang="en-US" dirty="0"/>
            </a:br>
            <a:r>
              <a:rPr lang="en-US" dirty="0"/>
              <a:t>Supplemental Type Certificate (STC) development experience, is pleased to announce that it</a:t>
            </a:r>
            <a:br>
              <a:rPr lang="en-US" dirty="0"/>
            </a:br>
            <a:r>
              <a:rPr lang="en-US" dirty="0"/>
              <a:t>has received its Organization Designation Authorization (ODA) from the Federal Aviation</a:t>
            </a:r>
            <a:br>
              <a:rPr lang="en-US" dirty="0"/>
            </a:br>
            <a:r>
              <a:rPr lang="en-US" dirty="0"/>
              <a:t>Administration (FAA). This will allow Peregrine to process engineering approvals on a</a:t>
            </a:r>
            <a:br>
              <a:rPr lang="en-US" dirty="0"/>
            </a:br>
            <a:r>
              <a:rPr lang="en-US" dirty="0"/>
              <a:t>streamlined, expedited basis.</a:t>
            </a:r>
          </a:p>
          <a:p>
            <a:r>
              <a:rPr lang="en-US" dirty="0"/>
              <a:t>Peregrine founder and ODA Administrator David Rankin states, “Our team has worked tirelessly</a:t>
            </a:r>
            <a:br>
              <a:rPr lang="en-US" dirty="0"/>
            </a:br>
            <a:r>
              <a:rPr lang="en-US" dirty="0"/>
              <a:t>to achieve this distinguished delegation, which allows for an efficient process to better serve</a:t>
            </a:r>
            <a:br>
              <a:rPr lang="en-US" dirty="0"/>
            </a:br>
            <a:r>
              <a:rPr lang="en-US" dirty="0"/>
              <a:t>the aerospace industry.”</a:t>
            </a:r>
          </a:p>
          <a:p>
            <a:r>
              <a:rPr lang="en-US" dirty="0"/>
              <a:t>See our </a:t>
            </a:r>
            <a:r>
              <a:rPr lang="en-US" dirty="0">
                <a:hlinkClick r:id="rId2" tooltip="ODA Press Release"/>
              </a:rPr>
              <a:t>ODA Press Release</a:t>
            </a:r>
            <a:r>
              <a:rPr lang="en-US" dirty="0"/>
              <a:t> here.</a:t>
            </a:r>
          </a:p>
        </p:txBody>
      </p:sp>
      <p:sp>
        <p:nvSpPr>
          <p:cNvPr id="5" name="TextBox 4">
            <a:extLst>
              <a:ext uri="{FF2B5EF4-FFF2-40B4-BE49-F238E27FC236}">
                <a16:creationId xmlns:a16="http://schemas.microsoft.com/office/drawing/2014/main" id="{017E52FA-0204-DFBA-6918-4C00748A0B8A}"/>
              </a:ext>
            </a:extLst>
          </p:cNvPr>
          <p:cNvSpPr txBox="1"/>
          <p:nvPr/>
        </p:nvSpPr>
        <p:spPr>
          <a:xfrm>
            <a:off x="4749800" y="6060702"/>
            <a:ext cx="6096000" cy="646331"/>
          </a:xfrm>
          <a:prstGeom prst="rect">
            <a:avLst/>
          </a:prstGeom>
          <a:noFill/>
        </p:spPr>
        <p:txBody>
          <a:bodyPr wrap="square">
            <a:spAutoFit/>
          </a:bodyPr>
          <a:lstStyle/>
          <a:p>
            <a:r>
              <a:rPr lang="en-US" dirty="0"/>
              <a:t>https://peregrine.aero/wp-content/uploads/2023/08/230815-ODA-Press-Release.pdf</a:t>
            </a:r>
          </a:p>
        </p:txBody>
      </p:sp>
    </p:spTree>
    <p:extLst>
      <p:ext uri="{BB962C8B-B14F-4D97-AF65-F5344CB8AC3E}">
        <p14:creationId xmlns:p14="http://schemas.microsoft.com/office/powerpoint/2010/main" val="3470570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F861F6-7211-F3A7-E628-C0F45F9D9FD6}"/>
              </a:ext>
            </a:extLst>
          </p:cNvPr>
          <p:cNvPicPr>
            <a:picLocks noChangeAspect="1"/>
          </p:cNvPicPr>
          <p:nvPr/>
        </p:nvPicPr>
        <p:blipFill>
          <a:blip r:embed="rId2"/>
          <a:stretch>
            <a:fillRect/>
          </a:stretch>
        </p:blipFill>
        <p:spPr>
          <a:xfrm>
            <a:off x="0" y="1168977"/>
            <a:ext cx="12192000" cy="4520045"/>
          </a:xfrm>
          <a:prstGeom prst="rect">
            <a:avLst/>
          </a:prstGeom>
        </p:spPr>
      </p:pic>
    </p:spTree>
    <p:extLst>
      <p:ext uri="{BB962C8B-B14F-4D97-AF65-F5344CB8AC3E}">
        <p14:creationId xmlns:p14="http://schemas.microsoft.com/office/powerpoint/2010/main" val="3236432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943</Words>
  <Application>Microsoft Office PowerPoint</Application>
  <PresentationFormat>Widescreen</PresentationFormat>
  <Paragraphs>49</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Carlson</dc:creator>
  <cp:lastModifiedBy>Lee Carlson</cp:lastModifiedBy>
  <cp:revision>1</cp:revision>
  <dcterms:created xsi:type="dcterms:W3CDTF">2024-01-13T19:38:04Z</dcterms:created>
  <dcterms:modified xsi:type="dcterms:W3CDTF">2024-01-13T19:50:35Z</dcterms:modified>
</cp:coreProperties>
</file>