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37"/>
  </p:notesMasterIdLst>
  <p:sldIdLst>
    <p:sldId id="257" r:id="rId2"/>
    <p:sldId id="258" r:id="rId3"/>
    <p:sldId id="259" r:id="rId4"/>
    <p:sldId id="260" r:id="rId5"/>
    <p:sldId id="261"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5" r:id="rId28"/>
    <p:sldId id="286" r:id="rId29"/>
    <p:sldId id="287" r:id="rId30"/>
    <p:sldId id="294" r:id="rId31"/>
    <p:sldId id="295" r:id="rId32"/>
    <p:sldId id="296" r:id="rId33"/>
    <p:sldId id="288" r:id="rId34"/>
    <p:sldId id="289" r:id="rId35"/>
    <p:sldId id="293"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7" d="100"/>
          <a:sy n="57" d="100"/>
        </p:scale>
        <p:origin x="-1075"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35D7A8-D757-4EFB-BB1A-5D75669D9073}" type="datetimeFigureOut">
              <a:rPr lang="en-IN" smtClean="0"/>
              <a:t>20-03-2014</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0C8DED-9AF2-439F-9F8A-ADD342FEEE8F}" type="slidenum">
              <a:rPr lang="en-IN" smtClean="0"/>
              <a:t>‹#›</a:t>
            </a:fld>
            <a:endParaRPr lang="en-IN"/>
          </a:p>
        </p:txBody>
      </p:sp>
    </p:spTree>
    <p:extLst>
      <p:ext uri="{BB962C8B-B14F-4D97-AF65-F5344CB8AC3E}">
        <p14:creationId xmlns:p14="http://schemas.microsoft.com/office/powerpoint/2010/main" val="36184112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81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IN" smtClean="0"/>
          </a:p>
        </p:txBody>
      </p:sp>
      <p:sp>
        <p:nvSpPr>
          <p:cNvPr id="21811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41CA759-F19E-49F7-8BAF-E0325ED1FB4B}" type="slidenum">
              <a:rPr lang="en-IN" smtClean="0"/>
              <a:pPr fontAlgn="base">
                <a:spcBef>
                  <a:spcPct val="0"/>
                </a:spcBef>
                <a:spcAft>
                  <a:spcPct val="0"/>
                </a:spcAft>
                <a:defRPr/>
              </a:pPr>
              <a:t>9</a:t>
            </a:fld>
            <a:endParaRPr lang="en-IN"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91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IN" smtClean="0"/>
          </a:p>
        </p:txBody>
      </p:sp>
      <p:sp>
        <p:nvSpPr>
          <p:cNvPr id="2191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AB4404E-0ED2-4A35-B78F-00439546CE88}" type="slidenum">
              <a:rPr lang="en-IN" smtClean="0"/>
              <a:pPr fontAlgn="base">
                <a:spcBef>
                  <a:spcPct val="0"/>
                </a:spcBef>
                <a:spcAft>
                  <a:spcPct val="0"/>
                </a:spcAft>
                <a:defRPr/>
              </a:pPr>
              <a:t>13</a:t>
            </a:fld>
            <a:endParaRPr lang="en-IN"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PRESENTED</a:t>
            </a:r>
            <a:r>
              <a:rPr lang="en-US" baseline="0" dirty="0" smtClean="0"/>
              <a:t> BY:-SAI SHUBHANKAR AISST ROLL-6</a:t>
            </a:r>
            <a:endParaRPr lang="en-IN" dirty="0"/>
          </a:p>
        </p:txBody>
      </p:sp>
      <p:sp>
        <p:nvSpPr>
          <p:cNvPr id="4" name="Slide Number Placeholder 3"/>
          <p:cNvSpPr>
            <a:spLocks noGrp="1"/>
          </p:cNvSpPr>
          <p:nvPr>
            <p:ph type="sldNum" sz="quarter" idx="10"/>
          </p:nvPr>
        </p:nvSpPr>
        <p:spPr/>
        <p:txBody>
          <a:bodyPr/>
          <a:lstStyle/>
          <a:p>
            <a:fld id="{210C8DED-9AF2-439F-9F8A-ADD342FEEE8F}" type="slidenum">
              <a:rPr lang="en-IN" smtClean="0"/>
              <a:t>35</a:t>
            </a:fld>
            <a:endParaRPr lang="en-IN"/>
          </a:p>
        </p:txBody>
      </p:sp>
    </p:spTree>
    <p:extLst>
      <p:ext uri="{BB962C8B-B14F-4D97-AF65-F5344CB8AC3E}">
        <p14:creationId xmlns:p14="http://schemas.microsoft.com/office/powerpoint/2010/main" val="42073525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9E592209-F388-4981-9FD1-42EA48781917}" type="datetimeFigureOut">
              <a:rPr lang="en-IN" smtClean="0"/>
              <a:t>20-03-2014</a:t>
            </a:fld>
            <a:endParaRPr lang="en-IN"/>
          </a:p>
        </p:txBody>
      </p:sp>
      <p:sp>
        <p:nvSpPr>
          <p:cNvPr id="19" name="Footer Placeholder 18"/>
          <p:cNvSpPr>
            <a:spLocks noGrp="1"/>
          </p:cNvSpPr>
          <p:nvPr>
            <p:ph type="ftr" sz="quarter" idx="11"/>
          </p:nvPr>
        </p:nvSpPr>
        <p:spPr/>
        <p:txBody>
          <a:bodyPr/>
          <a:lstStyle/>
          <a:p>
            <a:endParaRPr lang="en-IN"/>
          </a:p>
        </p:txBody>
      </p:sp>
      <p:sp>
        <p:nvSpPr>
          <p:cNvPr id="27" name="Slide Number Placeholder 26"/>
          <p:cNvSpPr>
            <a:spLocks noGrp="1"/>
          </p:cNvSpPr>
          <p:nvPr>
            <p:ph type="sldNum" sz="quarter" idx="12"/>
          </p:nvPr>
        </p:nvSpPr>
        <p:spPr/>
        <p:txBody>
          <a:bodyPr/>
          <a:lstStyle/>
          <a:p>
            <a:fld id="{1CA75DDE-B265-42E7-84DF-15C0DD3E40D2}" type="slidenum">
              <a:rPr lang="en-IN" smtClean="0"/>
              <a:t>‹#›</a:t>
            </a:fld>
            <a:endParaRPr lang="en-IN"/>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E592209-F388-4981-9FD1-42EA48781917}" type="datetimeFigureOut">
              <a:rPr lang="en-IN" smtClean="0"/>
              <a:t>20-03-2014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CA75DDE-B265-42E7-84DF-15C0DD3E40D2}" type="slidenum">
              <a:rPr lang="en-IN" smtClean="0"/>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E592209-F388-4981-9FD1-42EA48781917}" type="datetimeFigureOut">
              <a:rPr lang="en-IN" smtClean="0"/>
              <a:t>20-03-2014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CA75DDE-B265-42E7-84DF-15C0DD3E40D2}" type="slidenum">
              <a:rPr lang="en-IN" smtClean="0"/>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E592209-F388-4981-9FD1-42EA48781917}" type="datetimeFigureOut">
              <a:rPr lang="en-IN" smtClean="0"/>
              <a:t>20-03-2014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CA75DDE-B265-42E7-84DF-15C0DD3E40D2}" type="slidenum">
              <a:rPr lang="en-IN" smtClean="0"/>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E592209-F388-4981-9FD1-42EA48781917}" type="datetimeFigureOut">
              <a:rPr lang="en-IN" smtClean="0"/>
              <a:t>20-03-2014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CA75DDE-B265-42E7-84DF-15C0DD3E40D2}" type="slidenum">
              <a:rPr lang="en-IN" smtClean="0"/>
              <a:t>‹#›</a:t>
            </a:fld>
            <a:endParaRPr lang="en-IN"/>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E592209-F388-4981-9FD1-42EA48781917}" type="datetimeFigureOut">
              <a:rPr lang="en-IN" smtClean="0"/>
              <a:t>20-03-2014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CA75DDE-B265-42E7-84DF-15C0DD3E40D2}" type="slidenum">
              <a:rPr lang="en-IN" smtClean="0"/>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E592209-F388-4981-9FD1-42EA48781917}" type="datetimeFigureOut">
              <a:rPr lang="en-IN" smtClean="0"/>
              <a:t>20-03-2014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1CA75DDE-B265-42E7-84DF-15C0DD3E40D2}" type="slidenum">
              <a:rPr lang="en-IN" smtClean="0"/>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E592209-F388-4981-9FD1-42EA48781917}" type="datetimeFigureOut">
              <a:rPr lang="en-IN" smtClean="0"/>
              <a:t>20-03-2014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1CA75DDE-B265-42E7-84DF-15C0DD3E40D2}" type="slidenum">
              <a:rPr lang="en-IN" smtClean="0"/>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592209-F388-4981-9FD1-42EA48781917}" type="datetimeFigureOut">
              <a:rPr lang="en-IN" smtClean="0"/>
              <a:t>20-03-2014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1CA75DDE-B265-42E7-84DF-15C0DD3E40D2}" type="slidenum">
              <a:rPr lang="en-IN" smtClean="0"/>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E592209-F388-4981-9FD1-42EA48781917}" type="datetimeFigureOut">
              <a:rPr lang="en-IN" smtClean="0"/>
              <a:t>20-03-2014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CA75DDE-B265-42E7-84DF-15C0DD3E40D2}" type="slidenum">
              <a:rPr lang="en-IN" smtClean="0"/>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E592209-F388-4981-9FD1-42EA48781917}" type="datetimeFigureOut">
              <a:rPr lang="en-IN" smtClean="0"/>
              <a:t>20-03-2014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a:xfrm>
            <a:off x="8077200" y="6356350"/>
            <a:ext cx="609600" cy="365125"/>
          </a:xfrm>
        </p:spPr>
        <p:txBody>
          <a:bodyPr/>
          <a:lstStyle/>
          <a:p>
            <a:fld id="{1CA75DDE-B265-42E7-84DF-15C0DD3E40D2}" type="slidenum">
              <a:rPr lang="en-IN" smtClean="0"/>
              <a:t>‹#›</a:t>
            </a:fld>
            <a:endParaRPr lang="en-IN"/>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E592209-F388-4981-9FD1-42EA48781917}" type="datetimeFigureOut">
              <a:rPr lang="en-IN" smtClean="0"/>
              <a:t>20-03-2014</a:t>
            </a:fld>
            <a:endParaRPr lang="en-IN"/>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IN"/>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CA75DDE-B265-42E7-84DF-15C0DD3E40D2}" type="slidenum">
              <a:rPr lang="en-IN" smtClean="0"/>
              <a:t>‹#›</a:t>
            </a:fld>
            <a:endParaRPr lang="en-IN"/>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WordArt 4"/>
          <p:cNvSpPr>
            <a:spLocks noChangeArrowheads="1" noChangeShapeType="1" noTextEdit="1"/>
          </p:cNvSpPr>
          <p:nvPr/>
        </p:nvSpPr>
        <p:spPr bwMode="auto">
          <a:xfrm>
            <a:off x="1145743" y="71324"/>
            <a:ext cx="6536456" cy="3024336"/>
          </a:xfrm>
          <a:prstGeom prst="rect">
            <a:avLst/>
          </a:prstGeom>
        </p:spPr>
        <p:txBody>
          <a:bodyPr wrap="none" fromWordArt="1">
            <a:prstTxWarp prst="textPlain">
              <a:avLst>
                <a:gd name="adj" fmla="val 51523"/>
              </a:avLst>
            </a:prstTxWarp>
          </a:bodyPr>
          <a:lstStyle/>
          <a:p>
            <a:r>
              <a:rPr lang="en-IN" sz="3600" kern="10" dirty="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sy="50000" rotWithShape="0">
                    <a:srgbClr val="C0C0C0"/>
                  </a:outerShdw>
                </a:effectLst>
                <a:latin typeface="Arial Black"/>
              </a:rPr>
              <a:t>AN OVERVIEW </a:t>
            </a:r>
            <a:r>
              <a:rPr lang="en-IN" sz="3600" kern="10" dirty="0" smtClean="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sy="50000" rotWithShape="0">
                    <a:srgbClr val="C0C0C0"/>
                  </a:outerShdw>
                </a:effectLst>
                <a:latin typeface="Arial Black"/>
              </a:rPr>
              <a:t>ON  </a:t>
            </a:r>
            <a:endParaRPr lang="en-IN" sz="3600" kern="10" dirty="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sy="50000" rotWithShape="0">
                  <a:srgbClr val="C0C0C0"/>
                </a:outerShdw>
              </a:effectLst>
              <a:latin typeface="Arial Black"/>
            </a:endParaRPr>
          </a:p>
          <a:p>
            <a:r>
              <a:rPr lang="en-IN" sz="3600" kern="10" dirty="0" smtClean="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sy="50000" rotWithShape="0">
                    <a:srgbClr val="C0C0C0"/>
                  </a:outerShdw>
                </a:effectLst>
                <a:latin typeface="Arial Black"/>
              </a:rPr>
              <a:t>         AVIONICS</a:t>
            </a:r>
            <a:endParaRPr lang="en-IN" sz="3600" kern="10" dirty="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sy="50000" rotWithShape="0">
                  <a:srgbClr val="C0C0C0"/>
                </a:outerShdw>
              </a:effectLst>
              <a:latin typeface="Arial Black"/>
            </a:endParaRPr>
          </a:p>
        </p:txBody>
      </p:sp>
      <p:pic>
        <p:nvPicPr>
          <p:cNvPr id="1026" name="Picture 2" descr="C:\Users\SAI\Pictures\FIGHTER PLANES\F-35-cockpi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3254544"/>
            <a:ext cx="7430679" cy="34670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54692038"/>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Content Placeholder 2"/>
          <p:cNvSpPr>
            <a:spLocks noGrp="1"/>
          </p:cNvSpPr>
          <p:nvPr>
            <p:ph idx="1"/>
          </p:nvPr>
        </p:nvSpPr>
        <p:spPr>
          <a:xfrm>
            <a:off x="457200" y="428625"/>
            <a:ext cx="8229600" cy="5697538"/>
          </a:xfrm>
        </p:spPr>
        <p:txBody>
          <a:bodyPr/>
          <a:lstStyle/>
          <a:p>
            <a:pPr eaLnBrk="1" hangingPunct="1"/>
            <a:r>
              <a:rPr lang="en-US" smtClean="0">
                <a:solidFill>
                  <a:schemeClr val="accent2"/>
                </a:solidFill>
              </a:rPr>
              <a:t>Certificability:</a:t>
            </a:r>
          </a:p>
          <a:p>
            <a:pPr lvl="1" eaLnBrk="1" hangingPunct="1"/>
            <a:r>
              <a:rPr lang="en-US" smtClean="0"/>
              <a:t>Major area of concern for avionics in civil airlines.</a:t>
            </a:r>
          </a:p>
          <a:p>
            <a:pPr lvl="1" eaLnBrk="1" hangingPunct="1"/>
            <a:r>
              <a:rPr lang="en-US" smtClean="0"/>
              <a:t>Certification conducted by the regulatory agencies based on detailed, expert examination of all facets of aircraft design and operation.</a:t>
            </a:r>
          </a:p>
          <a:p>
            <a:pPr lvl="1" eaLnBrk="1" hangingPunct="1"/>
            <a:r>
              <a:rPr lang="en-US" smtClean="0"/>
              <a:t>The avionics architecture should be straight forward and easily understandable.</a:t>
            </a:r>
          </a:p>
          <a:p>
            <a:pPr lvl="1" eaLnBrk="1" hangingPunct="1"/>
            <a:r>
              <a:rPr lang="en-US" smtClean="0"/>
              <a:t>There should be no sneak circuits and no noobvious modes of operation.</a:t>
            </a:r>
          </a:p>
          <a:p>
            <a:pPr lvl="1" eaLnBrk="1" hangingPunct="1"/>
            <a:r>
              <a:rPr lang="en-US" smtClean="0"/>
              <a:t>Avionics certification focus on three analyses: preliminary hazard, fault tree, and FMEA.</a:t>
            </a:r>
            <a:endParaRPr lang="en-IN" smtClean="0"/>
          </a:p>
        </p:txBody>
      </p:sp>
    </p:spTree>
    <p:extLst>
      <p:ext uri="{BB962C8B-B14F-4D97-AF65-F5344CB8AC3E}">
        <p14:creationId xmlns:p14="http://schemas.microsoft.com/office/powerpoint/2010/main" val="2223630902"/>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25"/>
            <a:ext cx="8229600" cy="5697538"/>
          </a:xfrm>
        </p:spPr>
        <p:txBody>
          <a:bodyPr rtlCol="0">
            <a:normAutofit/>
          </a:bodyPr>
          <a:lstStyle/>
          <a:p>
            <a:pPr marL="365760" indent="-256032" algn="just" eaLnBrk="1" fontAlgn="auto" hangingPunct="1">
              <a:spcAft>
                <a:spcPts val="0"/>
              </a:spcAft>
              <a:buFont typeface="Arial" pitchFamily="34" charset="0"/>
              <a:buChar char="•"/>
              <a:defRPr/>
            </a:pPr>
            <a:r>
              <a:rPr lang="en-US" dirty="0" smtClean="0">
                <a:solidFill>
                  <a:schemeClr val="accent2"/>
                </a:solidFill>
              </a:rPr>
              <a:t>Survivability:</a:t>
            </a:r>
          </a:p>
          <a:p>
            <a:pPr marL="621792" lvl="1" algn="just" eaLnBrk="1" fontAlgn="auto" hangingPunct="1">
              <a:spcBef>
                <a:spcPts val="324"/>
              </a:spcBef>
              <a:spcAft>
                <a:spcPts val="0"/>
              </a:spcAft>
              <a:buFont typeface="Arial" pitchFamily="34" charset="0"/>
              <a:buChar char="–"/>
              <a:defRPr/>
            </a:pPr>
            <a:r>
              <a:rPr lang="en-US" dirty="0" smtClean="0"/>
              <a:t>It is a function of susceptibility and vulnerability.</a:t>
            </a:r>
          </a:p>
          <a:p>
            <a:pPr marL="621792" lvl="1" algn="just" eaLnBrk="1" fontAlgn="auto" hangingPunct="1">
              <a:spcBef>
                <a:spcPts val="324"/>
              </a:spcBef>
              <a:spcAft>
                <a:spcPts val="0"/>
              </a:spcAft>
              <a:buFont typeface="Arial" pitchFamily="34" charset="0"/>
              <a:buChar char="–"/>
              <a:defRPr/>
            </a:pPr>
            <a:r>
              <a:rPr lang="en-US" dirty="0" smtClean="0">
                <a:solidFill>
                  <a:schemeClr val="tx2"/>
                </a:solidFill>
              </a:rPr>
              <a:t>Susceptibility: </a:t>
            </a:r>
            <a:r>
              <a:rPr lang="en-US" dirty="0" smtClean="0"/>
              <a:t>measure of probability that an aircraft will be hit by a given threat.</a:t>
            </a:r>
          </a:p>
          <a:p>
            <a:pPr marL="621792" lvl="1" algn="just" eaLnBrk="1" fontAlgn="auto" hangingPunct="1">
              <a:spcBef>
                <a:spcPts val="324"/>
              </a:spcBef>
              <a:spcAft>
                <a:spcPts val="0"/>
              </a:spcAft>
              <a:buFont typeface="Arial" pitchFamily="34" charset="0"/>
              <a:buChar char="–"/>
              <a:defRPr/>
            </a:pPr>
            <a:r>
              <a:rPr lang="en-US" dirty="0" smtClean="0">
                <a:solidFill>
                  <a:schemeClr val="tx2"/>
                </a:solidFill>
              </a:rPr>
              <a:t>Vulnerability: </a:t>
            </a:r>
            <a:r>
              <a:rPr lang="en-US" dirty="0" smtClean="0"/>
              <a:t>measure of the probability that damage will occur if there is a hit by the threat</a:t>
            </a:r>
          </a:p>
          <a:p>
            <a:pPr marL="342900" lvl="1" indent="-342900" algn="just" eaLnBrk="1" fontAlgn="auto" hangingPunct="1">
              <a:spcBef>
                <a:spcPts val="324"/>
              </a:spcBef>
              <a:spcAft>
                <a:spcPts val="0"/>
              </a:spcAft>
              <a:buFont typeface="Arial" pitchFamily="34" charset="0"/>
              <a:buChar char="•"/>
              <a:defRPr/>
            </a:pPr>
            <a:endParaRPr lang="en-US" sz="3200" dirty="0" smtClean="0"/>
          </a:p>
          <a:p>
            <a:pPr marL="342900" lvl="1" indent="-342900" algn="just" eaLnBrk="1" fontAlgn="auto" hangingPunct="1">
              <a:spcBef>
                <a:spcPts val="324"/>
              </a:spcBef>
              <a:spcAft>
                <a:spcPts val="0"/>
              </a:spcAft>
              <a:buFont typeface="Arial" pitchFamily="34" charset="0"/>
              <a:buChar char="•"/>
              <a:defRPr/>
            </a:pPr>
            <a:r>
              <a:rPr lang="en-US" sz="3200" dirty="0" smtClean="0">
                <a:solidFill>
                  <a:schemeClr val="accent2"/>
                </a:solidFill>
              </a:rPr>
              <a:t>Life cycle cost(LCC)or Cost of ownership:</a:t>
            </a:r>
          </a:p>
          <a:p>
            <a:pPr marL="742950" lvl="2" indent="-342900" algn="just" eaLnBrk="1" fontAlgn="auto" hangingPunct="1">
              <a:spcAft>
                <a:spcPts val="0"/>
              </a:spcAft>
              <a:buFont typeface="Arial" pitchFamily="34" charset="0"/>
              <a:buChar char="•"/>
              <a:defRPr/>
            </a:pPr>
            <a:r>
              <a:rPr lang="en-US" dirty="0" smtClean="0"/>
              <a:t>It deals with economic measures need for evaluating avionics architecture.</a:t>
            </a:r>
          </a:p>
          <a:p>
            <a:pPr marL="742950" lvl="2" indent="-342900" algn="just" eaLnBrk="1" fontAlgn="auto" hangingPunct="1">
              <a:spcAft>
                <a:spcPts val="0"/>
              </a:spcAft>
              <a:buFont typeface="Arial" pitchFamily="34" charset="0"/>
              <a:buChar char="•"/>
              <a:defRPr/>
            </a:pPr>
            <a:r>
              <a:rPr lang="en-US" dirty="0" smtClean="0"/>
              <a:t>It includes costs of varied items as spares acquisition, transportation, storage and training (crew and Maintenance personnel's),hardware development and test, depreciation and interest.</a:t>
            </a:r>
          </a:p>
          <a:p>
            <a:pPr marL="342900" lvl="1" indent="-342900" algn="just" eaLnBrk="1" fontAlgn="auto" hangingPunct="1">
              <a:spcBef>
                <a:spcPts val="324"/>
              </a:spcBef>
              <a:spcAft>
                <a:spcPts val="0"/>
              </a:spcAft>
              <a:buFont typeface="Arial" pitchFamily="34" charset="0"/>
              <a:buChar char="•"/>
              <a:defRPr/>
            </a:pPr>
            <a:endParaRPr lang="en-US" sz="3200" dirty="0" smtClean="0"/>
          </a:p>
          <a:p>
            <a:pPr marL="621792" lvl="1" algn="just" eaLnBrk="1" fontAlgn="auto" hangingPunct="1">
              <a:spcBef>
                <a:spcPts val="324"/>
              </a:spcBef>
              <a:spcAft>
                <a:spcPts val="0"/>
              </a:spcAft>
              <a:buFont typeface="Arial" pitchFamily="34" charset="0"/>
              <a:buNone/>
              <a:defRPr/>
            </a:pPr>
            <a:endParaRPr lang="en-US" dirty="0" smtClean="0"/>
          </a:p>
          <a:p>
            <a:pPr marL="621792" lvl="1" algn="just" eaLnBrk="1" fontAlgn="auto" hangingPunct="1">
              <a:spcBef>
                <a:spcPts val="324"/>
              </a:spcBef>
              <a:spcAft>
                <a:spcPts val="0"/>
              </a:spcAft>
              <a:buFont typeface="Arial" pitchFamily="34" charset="0"/>
              <a:buNone/>
              <a:defRPr/>
            </a:pPr>
            <a:endParaRPr lang="en-US" dirty="0" smtClean="0"/>
          </a:p>
        </p:txBody>
      </p:sp>
    </p:spTree>
    <p:extLst>
      <p:ext uri="{BB962C8B-B14F-4D97-AF65-F5344CB8AC3E}">
        <p14:creationId xmlns:p14="http://schemas.microsoft.com/office/powerpoint/2010/main" val="2437202077"/>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Content Placeholder 2"/>
          <p:cNvSpPr>
            <a:spLocks noGrp="1"/>
          </p:cNvSpPr>
          <p:nvPr>
            <p:ph idx="1"/>
          </p:nvPr>
        </p:nvSpPr>
        <p:spPr>
          <a:xfrm>
            <a:off x="457200" y="428625"/>
            <a:ext cx="8229600" cy="5697538"/>
          </a:xfrm>
        </p:spPr>
        <p:txBody>
          <a:bodyPr>
            <a:normAutofit/>
          </a:bodyPr>
          <a:lstStyle/>
          <a:p>
            <a:pPr eaLnBrk="1" hangingPunct="1">
              <a:buFont typeface="Arial" pitchFamily="34" charset="0"/>
              <a:buChar char="•"/>
            </a:pPr>
            <a:r>
              <a:rPr lang="en-US" smtClean="0">
                <a:solidFill>
                  <a:schemeClr val="accent2"/>
                </a:solidFill>
              </a:rPr>
              <a:t>Risk:</a:t>
            </a:r>
          </a:p>
          <a:p>
            <a:pPr lvl="1" algn="just" eaLnBrk="1" hangingPunct="1">
              <a:buFont typeface="Arial" pitchFamily="34" charset="0"/>
              <a:buChar char="–"/>
            </a:pPr>
            <a:r>
              <a:rPr lang="en-US" smtClean="0"/>
              <a:t>Amount of failures and drawbacks in the design and implementation.</a:t>
            </a:r>
          </a:p>
          <a:p>
            <a:pPr lvl="1" algn="just" eaLnBrk="1" hangingPunct="1">
              <a:buFont typeface="Arial" pitchFamily="34" charset="0"/>
              <a:buChar char="–"/>
            </a:pPr>
            <a:r>
              <a:rPr lang="en-US" smtClean="0"/>
              <a:t>Over come by using the latest technology and fail proof technique to overcome both developmental and long term technological risks.</a:t>
            </a:r>
          </a:p>
          <a:p>
            <a:pPr eaLnBrk="1" hangingPunct="1">
              <a:buFont typeface="Arial" pitchFamily="34" charset="0"/>
              <a:buChar char="•"/>
            </a:pPr>
            <a:r>
              <a:rPr lang="en-US" smtClean="0">
                <a:solidFill>
                  <a:schemeClr val="accent2"/>
                </a:solidFill>
              </a:rPr>
              <a:t>Weight and power:</a:t>
            </a:r>
          </a:p>
          <a:p>
            <a:pPr lvl="1" algn="just" eaLnBrk="1" hangingPunct="1">
              <a:buFont typeface="Arial" pitchFamily="34" charset="0"/>
              <a:buChar char="–"/>
            </a:pPr>
            <a:r>
              <a:rPr lang="en-US" smtClean="0"/>
              <a:t>Minimize the weight and power requirements are two fundamental concepts of avionics design.</a:t>
            </a:r>
          </a:p>
          <a:p>
            <a:pPr lvl="1" algn="just" eaLnBrk="1" hangingPunct="1">
              <a:buFont typeface="Arial" pitchFamily="34" charset="0"/>
              <a:buChar char="–"/>
            </a:pPr>
            <a:r>
              <a:rPr lang="en-US" smtClean="0"/>
              <a:t>So the design must be light weight and power consuming which is possible through the data bus and latest advancement of electronics devices.</a:t>
            </a:r>
            <a:endParaRPr lang="en-IN" smtClean="0"/>
          </a:p>
        </p:txBody>
      </p:sp>
    </p:spTree>
    <p:extLst>
      <p:ext uri="{BB962C8B-B14F-4D97-AF65-F5344CB8AC3E}">
        <p14:creationId xmlns:p14="http://schemas.microsoft.com/office/powerpoint/2010/main" val="635527177"/>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solidFill>
                  <a:schemeClr val="accent2"/>
                </a:solidFill>
              </a:rPr>
              <a:t>Integrated Avionics weapon systems</a:t>
            </a:r>
            <a:endParaRPr lang="en-IN" dirty="0" smtClean="0">
              <a:solidFill>
                <a:schemeClr val="accent2"/>
              </a:solidFill>
            </a:endParaRPr>
          </a:p>
        </p:txBody>
      </p:sp>
      <p:sp>
        <p:nvSpPr>
          <p:cNvPr id="64514" name="Content Placeholder 2"/>
          <p:cNvSpPr>
            <a:spLocks noGrp="1"/>
          </p:cNvSpPr>
          <p:nvPr>
            <p:ph idx="1"/>
          </p:nvPr>
        </p:nvSpPr>
        <p:spPr/>
        <p:txBody>
          <a:bodyPr/>
          <a:lstStyle/>
          <a:p>
            <a:pPr eaLnBrk="1" hangingPunct="1"/>
            <a:r>
              <a:rPr lang="en-US" smtClean="0"/>
              <a:t>SONAR</a:t>
            </a:r>
          </a:p>
          <a:p>
            <a:pPr eaLnBrk="1" hangingPunct="1"/>
            <a:r>
              <a:rPr lang="en-US" smtClean="0"/>
              <a:t>RADAR</a:t>
            </a:r>
          </a:p>
          <a:p>
            <a:pPr eaLnBrk="1" hangingPunct="1"/>
            <a:r>
              <a:rPr lang="en-US" smtClean="0"/>
              <a:t>Military communications</a:t>
            </a:r>
          </a:p>
          <a:p>
            <a:pPr eaLnBrk="1" hangingPunct="1"/>
            <a:r>
              <a:rPr lang="en-US" smtClean="0"/>
              <a:t>Electro optics (FLIR or PIDS)</a:t>
            </a:r>
          </a:p>
          <a:p>
            <a:pPr eaLnBrk="1" hangingPunct="1"/>
            <a:r>
              <a:rPr lang="en-US" smtClean="0"/>
              <a:t>ECM OR ECCM</a:t>
            </a:r>
          </a:p>
          <a:p>
            <a:pPr eaLnBrk="1" hangingPunct="1"/>
            <a:r>
              <a:rPr lang="en-US" smtClean="0"/>
              <a:t>ESM/DAS</a:t>
            </a:r>
          </a:p>
          <a:p>
            <a:pPr eaLnBrk="1" hangingPunct="1"/>
            <a:r>
              <a:rPr lang="en-US" smtClean="0"/>
              <a:t>Tactical missile guidance</a:t>
            </a:r>
            <a:endParaRPr lang="en-IN" smtClean="0"/>
          </a:p>
        </p:txBody>
      </p:sp>
    </p:spTree>
    <p:extLst>
      <p:ext uri="{BB962C8B-B14F-4D97-AF65-F5344CB8AC3E}">
        <p14:creationId xmlns:p14="http://schemas.microsoft.com/office/powerpoint/2010/main" val="2085453504"/>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Text Box 2"/>
          <p:cNvSpPr txBox="1">
            <a:spLocks noChangeArrowheads="1"/>
          </p:cNvSpPr>
          <p:nvPr/>
        </p:nvSpPr>
        <p:spPr bwMode="auto">
          <a:xfrm>
            <a:off x="1981200" y="288925"/>
            <a:ext cx="54102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sz="2000" b="1" u="sng">
                <a:solidFill>
                  <a:srgbClr val="FF0066"/>
                </a:solidFill>
              </a:rPr>
              <a:t>AVIONICS SYSTEM ARCHITECTURE</a:t>
            </a:r>
          </a:p>
        </p:txBody>
      </p:sp>
      <p:sp>
        <p:nvSpPr>
          <p:cNvPr id="88067" name="Text Box 3"/>
          <p:cNvSpPr txBox="1">
            <a:spLocks noChangeArrowheads="1"/>
          </p:cNvSpPr>
          <p:nvPr/>
        </p:nvSpPr>
        <p:spPr bwMode="auto">
          <a:xfrm>
            <a:off x="685800" y="838200"/>
            <a:ext cx="8153400" cy="1004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eaLnBrk="1" hangingPunct="1">
              <a:lnSpc>
                <a:spcPct val="50000"/>
              </a:lnSpc>
              <a:spcBef>
                <a:spcPct val="50000"/>
              </a:spcBef>
              <a:buFontTx/>
              <a:buBlip>
                <a:blip r:embed="rId2"/>
              </a:buBlip>
            </a:pPr>
            <a:r>
              <a:rPr lang="en-US" b="1">
                <a:solidFill>
                  <a:srgbClr val="008000"/>
                </a:solidFill>
              </a:rPr>
              <a:t> Establishing the basic architecture is the first and</a:t>
            </a:r>
          </a:p>
          <a:p>
            <a:pPr algn="just" eaLnBrk="1" hangingPunct="1">
              <a:lnSpc>
                <a:spcPct val="50000"/>
              </a:lnSpc>
              <a:spcBef>
                <a:spcPct val="50000"/>
              </a:spcBef>
            </a:pPr>
            <a:r>
              <a:rPr lang="en-US" b="1">
                <a:solidFill>
                  <a:srgbClr val="008000"/>
                </a:solidFill>
              </a:rPr>
              <a:t>   the most fundamental challenge faced by the</a:t>
            </a:r>
          </a:p>
          <a:p>
            <a:pPr algn="just" eaLnBrk="1" hangingPunct="1">
              <a:lnSpc>
                <a:spcPct val="50000"/>
              </a:lnSpc>
              <a:spcBef>
                <a:spcPct val="50000"/>
              </a:spcBef>
            </a:pPr>
            <a:r>
              <a:rPr lang="en-US" b="1">
                <a:solidFill>
                  <a:srgbClr val="008000"/>
                </a:solidFill>
              </a:rPr>
              <a:t>   designer</a:t>
            </a:r>
          </a:p>
        </p:txBody>
      </p:sp>
      <p:sp>
        <p:nvSpPr>
          <p:cNvPr id="88068" name="Text Box 4"/>
          <p:cNvSpPr txBox="1">
            <a:spLocks noChangeArrowheads="1"/>
          </p:cNvSpPr>
          <p:nvPr/>
        </p:nvSpPr>
        <p:spPr bwMode="auto">
          <a:xfrm>
            <a:off x="685800" y="3481388"/>
            <a:ext cx="8153400" cy="785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eaLnBrk="1" hangingPunct="1">
              <a:lnSpc>
                <a:spcPct val="70000"/>
              </a:lnSpc>
              <a:spcBef>
                <a:spcPct val="50000"/>
              </a:spcBef>
              <a:buFontTx/>
              <a:buBlip>
                <a:blip r:embed="rId2"/>
              </a:buBlip>
            </a:pPr>
            <a:r>
              <a:rPr lang="en-US" b="1">
                <a:solidFill>
                  <a:srgbClr val="008000"/>
                </a:solidFill>
              </a:rPr>
              <a:t> These architectures rely on the data buses for intra</a:t>
            </a:r>
          </a:p>
          <a:p>
            <a:pPr algn="just" eaLnBrk="1" hangingPunct="1">
              <a:lnSpc>
                <a:spcPct val="70000"/>
              </a:lnSpc>
              <a:spcBef>
                <a:spcPct val="50000"/>
              </a:spcBef>
            </a:pPr>
            <a:r>
              <a:rPr lang="en-US" b="1">
                <a:solidFill>
                  <a:srgbClr val="008000"/>
                </a:solidFill>
              </a:rPr>
              <a:t>    and intersystem communications</a:t>
            </a:r>
          </a:p>
        </p:txBody>
      </p:sp>
      <p:sp>
        <p:nvSpPr>
          <p:cNvPr id="88069" name="Text Box 5"/>
          <p:cNvSpPr txBox="1">
            <a:spLocks noChangeArrowheads="1"/>
          </p:cNvSpPr>
          <p:nvPr/>
        </p:nvSpPr>
        <p:spPr bwMode="auto">
          <a:xfrm>
            <a:off x="685800" y="1976438"/>
            <a:ext cx="8153400" cy="1223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eaLnBrk="1" hangingPunct="1">
              <a:lnSpc>
                <a:spcPct val="70000"/>
              </a:lnSpc>
              <a:spcBef>
                <a:spcPct val="50000"/>
              </a:spcBef>
              <a:buFontTx/>
              <a:buBlip>
                <a:blip r:embed="rId2"/>
              </a:buBlip>
            </a:pPr>
            <a:r>
              <a:rPr lang="en-US" b="1">
                <a:solidFill>
                  <a:srgbClr val="3366FF"/>
                </a:solidFill>
              </a:rPr>
              <a:t> </a:t>
            </a:r>
            <a:r>
              <a:rPr lang="en-US" b="1">
                <a:solidFill>
                  <a:srgbClr val="FF0000"/>
                </a:solidFill>
              </a:rPr>
              <a:t>The architecture must conform to the overall aircraft</a:t>
            </a:r>
          </a:p>
          <a:p>
            <a:pPr algn="just" eaLnBrk="1" hangingPunct="1">
              <a:lnSpc>
                <a:spcPct val="70000"/>
              </a:lnSpc>
              <a:spcBef>
                <a:spcPct val="50000"/>
              </a:spcBef>
            </a:pPr>
            <a:r>
              <a:rPr lang="en-US" b="1">
                <a:solidFill>
                  <a:srgbClr val="FF0000"/>
                </a:solidFill>
              </a:rPr>
              <a:t>   mission and design while ensuring that the avionics</a:t>
            </a:r>
          </a:p>
          <a:p>
            <a:pPr algn="just" eaLnBrk="1" hangingPunct="1">
              <a:lnSpc>
                <a:spcPct val="70000"/>
              </a:lnSpc>
              <a:spcBef>
                <a:spcPct val="50000"/>
              </a:spcBef>
            </a:pPr>
            <a:r>
              <a:rPr lang="en-US" b="1">
                <a:solidFill>
                  <a:srgbClr val="FF0000"/>
                </a:solidFill>
              </a:rPr>
              <a:t>   system meets its performance requirements</a:t>
            </a:r>
          </a:p>
        </p:txBody>
      </p:sp>
      <p:sp>
        <p:nvSpPr>
          <p:cNvPr id="88070" name="Text Box 6"/>
          <p:cNvSpPr txBox="1">
            <a:spLocks noChangeArrowheads="1"/>
          </p:cNvSpPr>
          <p:nvPr/>
        </p:nvSpPr>
        <p:spPr bwMode="auto">
          <a:xfrm>
            <a:off x="685800" y="4567238"/>
            <a:ext cx="7772400" cy="1223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eaLnBrk="1" hangingPunct="1">
              <a:lnSpc>
                <a:spcPct val="70000"/>
              </a:lnSpc>
              <a:spcBef>
                <a:spcPct val="50000"/>
              </a:spcBef>
              <a:buFontTx/>
              <a:buBlip>
                <a:blip r:embed="rId2"/>
              </a:buBlip>
            </a:pPr>
            <a:r>
              <a:rPr lang="en-US" b="1">
                <a:solidFill>
                  <a:srgbClr val="0000FF"/>
                </a:solidFill>
              </a:rPr>
              <a:t> The optimum architecture can only be selected</a:t>
            </a:r>
          </a:p>
          <a:p>
            <a:pPr algn="just" eaLnBrk="1" hangingPunct="1">
              <a:lnSpc>
                <a:spcPct val="70000"/>
              </a:lnSpc>
              <a:spcBef>
                <a:spcPct val="50000"/>
              </a:spcBef>
            </a:pPr>
            <a:r>
              <a:rPr lang="en-US" b="1">
                <a:solidFill>
                  <a:srgbClr val="0000FF"/>
                </a:solidFill>
              </a:rPr>
              <a:t>   after a series of exhaustive design tradeoffs that</a:t>
            </a:r>
          </a:p>
          <a:p>
            <a:pPr algn="just" eaLnBrk="1" hangingPunct="1">
              <a:lnSpc>
                <a:spcPct val="70000"/>
              </a:lnSpc>
              <a:spcBef>
                <a:spcPct val="50000"/>
              </a:spcBef>
            </a:pPr>
            <a:r>
              <a:rPr lang="en-US" b="1">
                <a:solidFill>
                  <a:srgbClr val="0000FF"/>
                </a:solidFill>
              </a:rPr>
              <a:t>   address the evaluation factors</a:t>
            </a:r>
          </a:p>
        </p:txBody>
      </p:sp>
    </p:spTree>
    <p:extLst>
      <p:ext uri="{BB962C8B-B14F-4D97-AF65-F5344CB8AC3E}">
        <p14:creationId xmlns:p14="http://schemas.microsoft.com/office/powerpoint/2010/main" val="2126755951"/>
      </p:ext>
    </p:extLst>
  </p:cSld>
  <p:clrMapOvr>
    <a:masterClrMapping/>
  </p:clrMapOvr>
  <p:transition spd="slow">
    <p:split orient="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Text Box 2"/>
          <p:cNvSpPr txBox="1">
            <a:spLocks noChangeArrowheads="1"/>
          </p:cNvSpPr>
          <p:nvPr/>
        </p:nvSpPr>
        <p:spPr bwMode="auto">
          <a:xfrm>
            <a:off x="1752600" y="304800"/>
            <a:ext cx="52578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sz="2000" b="1" u="sng">
                <a:solidFill>
                  <a:srgbClr val="FF0000"/>
                </a:solidFill>
              </a:rPr>
              <a:t>AVIONICS ARCHITECTURE</a:t>
            </a:r>
          </a:p>
        </p:txBody>
      </p:sp>
      <p:sp>
        <p:nvSpPr>
          <p:cNvPr id="89091" name="Text Box 3"/>
          <p:cNvSpPr txBox="1">
            <a:spLocks noChangeArrowheads="1"/>
          </p:cNvSpPr>
          <p:nvPr/>
        </p:nvSpPr>
        <p:spPr bwMode="auto">
          <a:xfrm>
            <a:off x="533400" y="914400"/>
            <a:ext cx="8077200" cy="542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sz="2000" b="1" u="sng">
                <a:solidFill>
                  <a:srgbClr val="0000FF"/>
                </a:solidFill>
              </a:rPr>
              <a:t>First Generation Architecture</a:t>
            </a:r>
            <a:r>
              <a:rPr lang="en-US" sz="2000" b="1" u="sng">
                <a:solidFill>
                  <a:srgbClr val="632AD6"/>
                </a:solidFill>
              </a:rPr>
              <a:t> </a:t>
            </a:r>
            <a:r>
              <a:rPr lang="en-US" sz="2000" b="1">
                <a:solidFill>
                  <a:srgbClr val="632AD6"/>
                </a:solidFill>
              </a:rPr>
              <a:t>( </a:t>
            </a:r>
            <a:r>
              <a:rPr lang="en-US" sz="2000" b="1">
                <a:solidFill>
                  <a:srgbClr val="CC3300"/>
                </a:solidFill>
              </a:rPr>
              <a:t>1940’s –1950’s</a:t>
            </a:r>
            <a:r>
              <a:rPr lang="en-US" sz="2000" b="1">
                <a:solidFill>
                  <a:srgbClr val="632AD6"/>
                </a:solidFill>
              </a:rPr>
              <a:t>)</a:t>
            </a:r>
          </a:p>
          <a:p>
            <a:pPr lvl="3" eaLnBrk="1" hangingPunct="1">
              <a:spcBef>
                <a:spcPct val="50000"/>
              </a:spcBef>
              <a:buFontTx/>
              <a:buBlip>
                <a:blip r:embed="rId2"/>
              </a:buBlip>
            </a:pPr>
            <a:r>
              <a:rPr lang="en-US" sz="2000" b="1">
                <a:solidFill>
                  <a:srgbClr val="F45544"/>
                </a:solidFill>
              </a:rPr>
              <a:t> Disjoint or Independent Architecture ( MiG-21)</a:t>
            </a:r>
          </a:p>
          <a:p>
            <a:pPr lvl="3" eaLnBrk="1" hangingPunct="1">
              <a:spcBef>
                <a:spcPct val="50000"/>
              </a:spcBef>
              <a:buFontTx/>
              <a:buBlip>
                <a:blip r:embed="rId2"/>
              </a:buBlip>
            </a:pPr>
            <a:r>
              <a:rPr lang="en-US" sz="2000" b="1">
                <a:solidFill>
                  <a:srgbClr val="F45544"/>
                </a:solidFill>
              </a:rPr>
              <a:t> Centralized Architecture (F-111)</a:t>
            </a:r>
          </a:p>
          <a:p>
            <a:pPr eaLnBrk="1" hangingPunct="1">
              <a:spcBef>
                <a:spcPct val="50000"/>
              </a:spcBef>
            </a:pPr>
            <a:r>
              <a:rPr lang="en-US" sz="2000" b="1" u="sng">
                <a:solidFill>
                  <a:srgbClr val="0000FF"/>
                </a:solidFill>
              </a:rPr>
              <a:t>Second Generation Architecture</a:t>
            </a:r>
            <a:r>
              <a:rPr lang="en-US" sz="2000" b="1">
                <a:solidFill>
                  <a:srgbClr val="632AD6"/>
                </a:solidFill>
              </a:rPr>
              <a:t> ( </a:t>
            </a:r>
            <a:r>
              <a:rPr lang="en-US" sz="2000" b="1">
                <a:solidFill>
                  <a:srgbClr val="CC3300"/>
                </a:solidFill>
              </a:rPr>
              <a:t>1960’s –1970’s</a:t>
            </a:r>
            <a:r>
              <a:rPr lang="en-US" sz="2000" b="1">
                <a:solidFill>
                  <a:srgbClr val="632AD6"/>
                </a:solidFill>
              </a:rPr>
              <a:t>)</a:t>
            </a:r>
          </a:p>
          <a:p>
            <a:pPr lvl="3" eaLnBrk="1" hangingPunct="1">
              <a:spcBef>
                <a:spcPct val="50000"/>
              </a:spcBef>
              <a:buFontTx/>
              <a:buBlip>
                <a:blip r:embed="rId2"/>
              </a:buBlip>
            </a:pPr>
            <a:r>
              <a:rPr lang="en-US" sz="2000" b="1">
                <a:solidFill>
                  <a:srgbClr val="008000"/>
                </a:solidFill>
              </a:rPr>
              <a:t> Federated Architecture   (F-16 A/B)</a:t>
            </a:r>
          </a:p>
          <a:p>
            <a:pPr lvl="3" eaLnBrk="1" hangingPunct="1">
              <a:spcBef>
                <a:spcPct val="50000"/>
              </a:spcBef>
              <a:buFontTx/>
              <a:buBlip>
                <a:blip r:embed="rId2"/>
              </a:buBlip>
            </a:pPr>
            <a:r>
              <a:rPr lang="en-US" sz="2000" b="1">
                <a:solidFill>
                  <a:srgbClr val="008000"/>
                </a:solidFill>
              </a:rPr>
              <a:t> Distributed Architecture (DAIS)</a:t>
            </a:r>
          </a:p>
          <a:p>
            <a:pPr lvl="3" eaLnBrk="1" hangingPunct="1">
              <a:spcBef>
                <a:spcPct val="50000"/>
              </a:spcBef>
              <a:buFontTx/>
              <a:buBlip>
                <a:blip r:embed="rId2"/>
              </a:buBlip>
            </a:pPr>
            <a:r>
              <a:rPr lang="en-US" sz="2000" b="1">
                <a:solidFill>
                  <a:srgbClr val="008000"/>
                </a:solidFill>
              </a:rPr>
              <a:t> Hierarchical Architecture (F-16 C/D, EAP)</a:t>
            </a:r>
          </a:p>
          <a:p>
            <a:pPr eaLnBrk="1" hangingPunct="1">
              <a:spcBef>
                <a:spcPct val="50000"/>
              </a:spcBef>
            </a:pPr>
            <a:r>
              <a:rPr lang="en-US" sz="2000" b="1" u="sng">
                <a:solidFill>
                  <a:srgbClr val="0000FF"/>
                </a:solidFill>
              </a:rPr>
              <a:t>Third Generation Architecture </a:t>
            </a:r>
            <a:r>
              <a:rPr lang="en-US" sz="2000" b="1">
                <a:solidFill>
                  <a:srgbClr val="0000FF"/>
                </a:solidFill>
              </a:rPr>
              <a:t>(</a:t>
            </a:r>
            <a:r>
              <a:rPr lang="en-US" sz="2000" b="1">
                <a:solidFill>
                  <a:srgbClr val="632AD6"/>
                </a:solidFill>
              </a:rPr>
              <a:t> </a:t>
            </a:r>
            <a:r>
              <a:rPr lang="en-US" sz="2000" b="1">
                <a:solidFill>
                  <a:srgbClr val="CC3300"/>
                </a:solidFill>
              </a:rPr>
              <a:t>1980’s –1990’s</a:t>
            </a:r>
            <a:r>
              <a:rPr lang="en-US" sz="2000" b="1">
                <a:solidFill>
                  <a:srgbClr val="632AD6"/>
                </a:solidFill>
              </a:rPr>
              <a:t>)</a:t>
            </a:r>
          </a:p>
          <a:p>
            <a:pPr lvl="3" eaLnBrk="1" hangingPunct="1">
              <a:spcBef>
                <a:spcPct val="50000"/>
              </a:spcBef>
              <a:buFontTx/>
              <a:buBlip>
                <a:blip r:embed="rId2"/>
              </a:buBlip>
            </a:pPr>
            <a:r>
              <a:rPr lang="en-US" sz="2000" b="1">
                <a:solidFill>
                  <a:srgbClr val="F45544"/>
                </a:solidFill>
              </a:rPr>
              <a:t> </a:t>
            </a:r>
            <a:r>
              <a:rPr lang="en-US" sz="2000" b="1">
                <a:solidFill>
                  <a:srgbClr val="D60093"/>
                </a:solidFill>
              </a:rPr>
              <a:t>Pave Pillar Architecture ( F-22)</a:t>
            </a:r>
          </a:p>
          <a:p>
            <a:pPr eaLnBrk="1" hangingPunct="1">
              <a:spcBef>
                <a:spcPct val="50000"/>
              </a:spcBef>
            </a:pPr>
            <a:r>
              <a:rPr lang="en-US" sz="2000" b="1" u="sng">
                <a:solidFill>
                  <a:srgbClr val="0000FF"/>
                </a:solidFill>
              </a:rPr>
              <a:t>Fourth Generation Architecture</a:t>
            </a:r>
            <a:r>
              <a:rPr lang="en-US" sz="2000" b="1" u="sng">
                <a:solidFill>
                  <a:srgbClr val="632AD6"/>
                </a:solidFill>
              </a:rPr>
              <a:t> </a:t>
            </a:r>
            <a:r>
              <a:rPr lang="en-US" sz="2000" b="1">
                <a:solidFill>
                  <a:srgbClr val="632AD6"/>
                </a:solidFill>
              </a:rPr>
              <a:t>(</a:t>
            </a:r>
            <a:r>
              <a:rPr lang="en-US" sz="2000" b="1">
                <a:solidFill>
                  <a:srgbClr val="CC3300"/>
                </a:solidFill>
              </a:rPr>
              <a:t>Post 2005</a:t>
            </a:r>
            <a:r>
              <a:rPr lang="en-US" sz="2000" b="1">
                <a:solidFill>
                  <a:srgbClr val="632AD6"/>
                </a:solidFill>
              </a:rPr>
              <a:t>)</a:t>
            </a:r>
          </a:p>
          <a:p>
            <a:pPr lvl="3" eaLnBrk="1" hangingPunct="1">
              <a:spcBef>
                <a:spcPct val="50000"/>
              </a:spcBef>
              <a:buFontTx/>
              <a:buBlip>
                <a:blip r:embed="rId2"/>
              </a:buBlip>
            </a:pPr>
            <a:r>
              <a:rPr lang="en-US" sz="2000" b="1">
                <a:solidFill>
                  <a:srgbClr val="F45544"/>
                </a:solidFill>
              </a:rPr>
              <a:t> Pave Pace Architecture-  JSF</a:t>
            </a:r>
          </a:p>
          <a:p>
            <a:pPr lvl="3" eaLnBrk="1" hangingPunct="1">
              <a:spcBef>
                <a:spcPct val="50000"/>
              </a:spcBef>
              <a:buFontTx/>
              <a:buBlip>
                <a:blip r:embed="rId2"/>
              </a:buBlip>
            </a:pPr>
            <a:r>
              <a:rPr lang="en-US" sz="2000" b="1">
                <a:solidFill>
                  <a:srgbClr val="D60093"/>
                </a:solidFill>
              </a:rPr>
              <a:t> Open System Architecture</a:t>
            </a:r>
            <a:r>
              <a:rPr lang="en-US" sz="2000" b="1">
                <a:solidFill>
                  <a:srgbClr val="008000"/>
                </a:solidFill>
              </a:rPr>
              <a:t>       </a:t>
            </a:r>
          </a:p>
        </p:txBody>
      </p:sp>
    </p:spTree>
    <p:extLst>
      <p:ext uri="{BB962C8B-B14F-4D97-AF65-F5344CB8AC3E}">
        <p14:creationId xmlns:p14="http://schemas.microsoft.com/office/powerpoint/2010/main" val="3559342488"/>
      </p:ext>
    </p:extLst>
  </p:cSld>
  <p:clrMapOvr>
    <a:masterClrMapping/>
  </p:clrMapOvr>
  <p:transition spd="slow">
    <p:split orient="ver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idx="4294967295"/>
          </p:nvPr>
        </p:nvSpPr>
        <p:spPr>
          <a:xfrm>
            <a:off x="0" y="155575"/>
            <a:ext cx="8229600" cy="1252538"/>
          </a:xfrm>
        </p:spPr>
        <p:txBody>
          <a:bodyPr rIns="45720" rtlCol="0">
            <a:scene3d>
              <a:camera prst="orthographicFront"/>
              <a:lightRig rig="threePt" dir="t">
                <a:rot lat="0" lon="0" rev="4800000"/>
              </a:lightRig>
            </a:scene3d>
            <a:sp3d prstMaterial="matte">
              <a:bevelT w="50800" h="10160"/>
            </a:sp3d>
          </a:bodyPr>
          <a:lstStyle/>
          <a:p>
            <a:pPr eaLnBrk="1" fontAlgn="auto" hangingPunct="1">
              <a:spcAft>
                <a:spcPts val="0"/>
              </a:spcAft>
              <a:defRPr/>
            </a:pPr>
            <a:r>
              <a:rPr lang="en-US" sz="4500" u="sng">
                <a:solidFill>
                  <a:schemeClr val="accent1">
                    <a:satMod val="150000"/>
                  </a:schemeClr>
                </a:solidFill>
                <a:effectLst/>
              </a:rPr>
              <a:t>Head-up Display (HUD)</a:t>
            </a:r>
          </a:p>
        </p:txBody>
      </p:sp>
      <p:sp>
        <p:nvSpPr>
          <p:cNvPr id="132099" name="Rectangle 3"/>
          <p:cNvSpPr>
            <a:spLocks noGrp="1" noChangeArrowheads="1"/>
          </p:cNvSpPr>
          <p:nvPr>
            <p:ph idx="4294967295"/>
          </p:nvPr>
        </p:nvSpPr>
        <p:spPr>
          <a:xfrm>
            <a:off x="0" y="1600200"/>
            <a:ext cx="8229600" cy="4525963"/>
          </a:xfrm>
        </p:spPr>
        <p:txBody>
          <a:bodyPr lIns="54864" tIns="91440"/>
          <a:lstStyle/>
          <a:p>
            <a:pPr algn="just" eaLnBrk="1" hangingPunct="1"/>
            <a:r>
              <a:rPr lang="en-US" sz="2400" smtClean="0"/>
              <a:t>HUD uses high brightness CRT</a:t>
            </a:r>
          </a:p>
          <a:p>
            <a:pPr algn="just" eaLnBrk="1" hangingPunct="1"/>
            <a:endParaRPr lang="en-US" sz="2400" smtClean="0"/>
          </a:p>
          <a:p>
            <a:pPr algn="just" eaLnBrk="1" hangingPunct="1"/>
            <a:r>
              <a:rPr lang="en-US" sz="2400" smtClean="0"/>
              <a:t>HUD projects some of the information normally on the primary flight displays and selected systems or weapons data into the LOS of the pilot without substantially dimming or obscuring the outer view</a:t>
            </a:r>
          </a:p>
          <a:p>
            <a:pPr algn="just" eaLnBrk="1" hangingPunct="1"/>
            <a:endParaRPr lang="en-US" sz="2400" smtClean="0"/>
          </a:p>
          <a:p>
            <a:pPr algn="just" eaLnBrk="1" hangingPunct="1"/>
            <a:r>
              <a:rPr lang="en-US" sz="2400" smtClean="0"/>
              <a:t>HUD allows the pilot to simultaneously see critical aircraft information while viewing the outside scene</a:t>
            </a:r>
          </a:p>
        </p:txBody>
      </p:sp>
    </p:spTree>
    <p:extLst>
      <p:ext uri="{BB962C8B-B14F-4D97-AF65-F5344CB8AC3E}">
        <p14:creationId xmlns:p14="http://schemas.microsoft.com/office/powerpoint/2010/main" val="771677430"/>
      </p:ext>
    </p:extLst>
  </p:cSld>
  <p:clrMapOvr>
    <a:masterClrMapping/>
  </p:clrMapOvr>
  <p:transition spd="slow">
    <p:pull/>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idx="4294967295"/>
          </p:nvPr>
        </p:nvSpPr>
        <p:spPr>
          <a:xfrm>
            <a:off x="0" y="155575"/>
            <a:ext cx="8229600" cy="1252538"/>
          </a:xfrm>
        </p:spPr>
        <p:txBody>
          <a:bodyPr rIns="45720" rtlCol="0">
            <a:scene3d>
              <a:camera prst="orthographicFront"/>
              <a:lightRig rig="threePt" dir="t">
                <a:rot lat="0" lon="0" rev="4800000"/>
              </a:lightRig>
            </a:scene3d>
            <a:sp3d prstMaterial="matte">
              <a:bevelT w="50800" h="10160"/>
            </a:sp3d>
          </a:bodyPr>
          <a:lstStyle/>
          <a:p>
            <a:pPr eaLnBrk="1" fontAlgn="auto" hangingPunct="1">
              <a:spcAft>
                <a:spcPts val="0"/>
              </a:spcAft>
              <a:defRPr/>
            </a:pPr>
            <a:r>
              <a:rPr lang="en-US" sz="4500" u="sng" dirty="0" smtClean="0">
                <a:solidFill>
                  <a:schemeClr val="accent1">
                    <a:satMod val="150000"/>
                  </a:schemeClr>
                </a:solidFill>
                <a:effectLst/>
              </a:rPr>
              <a:t>HUD…</a:t>
            </a:r>
            <a:endParaRPr lang="en-US" sz="4500" u="sng" dirty="0">
              <a:solidFill>
                <a:schemeClr val="accent1">
                  <a:satMod val="150000"/>
                </a:schemeClr>
              </a:solidFill>
              <a:effectLst/>
            </a:endParaRPr>
          </a:p>
        </p:txBody>
      </p:sp>
      <p:sp>
        <p:nvSpPr>
          <p:cNvPr id="134147" name="Rectangle 3"/>
          <p:cNvSpPr>
            <a:spLocks noGrp="1" noChangeArrowheads="1"/>
          </p:cNvSpPr>
          <p:nvPr>
            <p:ph idx="4294967295"/>
          </p:nvPr>
        </p:nvSpPr>
        <p:spPr>
          <a:xfrm>
            <a:off x="0" y="1600200"/>
            <a:ext cx="8229600" cy="4525963"/>
          </a:xfrm>
        </p:spPr>
        <p:txBody>
          <a:bodyPr lIns="54864" tIns="91440"/>
          <a:lstStyle/>
          <a:p>
            <a:pPr eaLnBrk="1" hangingPunct="1"/>
            <a:r>
              <a:rPr lang="en-US" dirty="0" smtClean="0"/>
              <a:t>High performance aircraft HUDs use one of two basic designs for the combiner:-</a:t>
            </a:r>
          </a:p>
          <a:p>
            <a:pPr lvl="1" eaLnBrk="1" hangingPunct="1"/>
            <a:r>
              <a:rPr lang="en-US" dirty="0" smtClean="0"/>
              <a:t>Single element combiner HUD</a:t>
            </a:r>
          </a:p>
          <a:p>
            <a:pPr lvl="1" eaLnBrk="1" hangingPunct="1"/>
            <a:r>
              <a:rPr lang="en-US" dirty="0" smtClean="0"/>
              <a:t>Three element combiner HUD</a:t>
            </a:r>
          </a:p>
        </p:txBody>
      </p:sp>
    </p:spTree>
    <p:extLst>
      <p:ext uri="{BB962C8B-B14F-4D97-AF65-F5344CB8AC3E}">
        <p14:creationId xmlns:p14="http://schemas.microsoft.com/office/powerpoint/2010/main" val="3283665490"/>
      </p:ext>
    </p:extLst>
  </p:cSld>
  <p:clrMapOvr>
    <a:masterClrMapping/>
  </p:clrMapOvr>
  <p:transition spd="slow">
    <p:pull/>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idx="4294967295"/>
          </p:nvPr>
        </p:nvSpPr>
        <p:spPr>
          <a:xfrm>
            <a:off x="0" y="155575"/>
            <a:ext cx="8229600" cy="1252538"/>
          </a:xfrm>
        </p:spPr>
        <p:txBody>
          <a:bodyPr rIns="45720" rtlCol="0">
            <a:scene3d>
              <a:camera prst="orthographicFront"/>
              <a:lightRig rig="threePt" dir="t">
                <a:rot lat="0" lon="0" rev="4800000"/>
              </a:lightRig>
            </a:scene3d>
            <a:sp3d prstMaterial="matte">
              <a:bevelT w="50800" h="10160"/>
            </a:sp3d>
          </a:bodyPr>
          <a:lstStyle/>
          <a:p>
            <a:pPr eaLnBrk="1" fontAlgn="auto" hangingPunct="1">
              <a:spcAft>
                <a:spcPts val="0"/>
              </a:spcAft>
              <a:defRPr/>
            </a:pPr>
            <a:r>
              <a:rPr lang="en-US" sz="4500" u="sng">
                <a:solidFill>
                  <a:schemeClr val="accent1">
                    <a:satMod val="150000"/>
                  </a:schemeClr>
                </a:solidFill>
                <a:effectLst/>
              </a:rPr>
              <a:t>A typical HUD</a:t>
            </a:r>
          </a:p>
        </p:txBody>
      </p:sp>
      <p:pic>
        <p:nvPicPr>
          <p:cNvPr id="140291" name="Picture 3" descr="C:\WINDOWS\Application Data\Microsoft\Media Catalog\06_cd_hud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1676400"/>
            <a:ext cx="8229600" cy="4878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7459146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idx="4294967295"/>
          </p:nvPr>
        </p:nvSpPr>
        <p:spPr>
          <a:xfrm>
            <a:off x="0" y="228600"/>
            <a:ext cx="7772400" cy="1143000"/>
          </a:xfrm>
        </p:spPr>
        <p:txBody>
          <a:bodyPr rIns="45720" rtlCol="0">
            <a:scene3d>
              <a:camera prst="orthographicFront"/>
              <a:lightRig rig="threePt" dir="t">
                <a:rot lat="0" lon="0" rev="4800000"/>
              </a:lightRig>
            </a:scene3d>
            <a:sp3d prstMaterial="matte">
              <a:bevelT w="50800" h="10160"/>
            </a:sp3d>
          </a:bodyPr>
          <a:lstStyle/>
          <a:p>
            <a:pPr eaLnBrk="1" fontAlgn="auto" hangingPunct="1">
              <a:spcAft>
                <a:spcPts val="0"/>
              </a:spcAft>
              <a:defRPr/>
            </a:pPr>
            <a:r>
              <a:rPr lang="en-US" sz="4500" u="sng">
                <a:solidFill>
                  <a:schemeClr val="accent1">
                    <a:satMod val="150000"/>
                  </a:schemeClr>
                </a:solidFill>
                <a:effectLst/>
              </a:rPr>
              <a:t>HUD in Cockpit</a:t>
            </a:r>
          </a:p>
        </p:txBody>
      </p:sp>
      <p:pic>
        <p:nvPicPr>
          <p:cNvPr id="142339" name="Picture 3" descr="C:\WINDOWS\Application Data\Microsoft\Media Catalog\06_cd_hud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295400"/>
            <a:ext cx="8839200" cy="5421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8225988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2"/>
          <p:cNvSpPr txBox="1">
            <a:spLocks noChangeArrowheads="1"/>
          </p:cNvSpPr>
          <p:nvPr/>
        </p:nvSpPr>
        <p:spPr bwMode="auto">
          <a:xfrm>
            <a:off x="0" y="1066800"/>
            <a:ext cx="9144000" cy="4801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sz="2000" b="1" dirty="0">
              <a:cs typeface="Times New Roman" pitchFamily="18" charset="0"/>
            </a:endParaRPr>
          </a:p>
          <a:p>
            <a:pPr eaLnBrk="1" hangingPunct="1">
              <a:lnSpc>
                <a:spcPct val="70000"/>
              </a:lnSpc>
              <a:buClr>
                <a:srgbClr val="FF5050"/>
              </a:buClr>
              <a:buFont typeface="Wingdings" pitchFamily="2" charset="2"/>
              <a:buBlip>
                <a:blip r:embed="rId2"/>
              </a:buBlip>
            </a:pPr>
            <a:r>
              <a:rPr lang="en-US" sz="2000" dirty="0">
                <a:latin typeface="Lucida Sans Unicode" pitchFamily="34" charset="0"/>
                <a:cs typeface="Times New Roman" pitchFamily="18" charset="0"/>
              </a:rPr>
              <a:t>     </a:t>
            </a:r>
            <a:r>
              <a:rPr lang="en-US" sz="2400" b="1" dirty="0">
                <a:solidFill>
                  <a:srgbClr val="0033CC"/>
                </a:solidFill>
                <a:latin typeface="Lucida Sans Unicode" pitchFamily="34" charset="0"/>
                <a:cs typeface="Times New Roman" pitchFamily="18" charset="0"/>
              </a:rPr>
              <a:t>Combination of aviation and </a:t>
            </a:r>
            <a:r>
              <a:rPr lang="en-US" sz="2400" b="1" dirty="0" smtClean="0">
                <a:solidFill>
                  <a:srgbClr val="0033CC"/>
                </a:solidFill>
                <a:latin typeface="Lucida Sans Unicode" pitchFamily="34" charset="0"/>
                <a:cs typeface="Times New Roman" pitchFamily="18" charset="0"/>
              </a:rPr>
              <a:t>electronics</a:t>
            </a:r>
          </a:p>
          <a:p>
            <a:pPr eaLnBrk="1" hangingPunct="1">
              <a:lnSpc>
                <a:spcPct val="70000"/>
              </a:lnSpc>
              <a:buClr>
                <a:srgbClr val="FF5050"/>
              </a:buClr>
            </a:pPr>
            <a:endParaRPr lang="en-US" sz="2400" b="1" dirty="0">
              <a:solidFill>
                <a:srgbClr val="0033CC"/>
              </a:solidFill>
              <a:latin typeface="Lucida Sans Unicode" pitchFamily="34" charset="0"/>
              <a:cs typeface="Times New Roman" pitchFamily="18" charset="0"/>
            </a:endParaRPr>
          </a:p>
          <a:p>
            <a:pPr eaLnBrk="1" hangingPunct="1">
              <a:lnSpc>
                <a:spcPct val="70000"/>
              </a:lnSpc>
              <a:buClr>
                <a:srgbClr val="FF5050"/>
              </a:buClr>
              <a:buFont typeface="Wingdings" pitchFamily="2" charset="2"/>
              <a:buBlip>
                <a:blip r:embed="rId2"/>
              </a:buBlip>
            </a:pPr>
            <a:r>
              <a:rPr lang="en-US" sz="2400" b="1" dirty="0">
                <a:solidFill>
                  <a:srgbClr val="006600"/>
                </a:solidFill>
                <a:latin typeface="Lucida Sans Unicode" pitchFamily="34" charset="0"/>
                <a:cs typeface="Times New Roman" pitchFamily="18" charset="0"/>
              </a:rPr>
              <a:t>    Avionics system or Avionics sub-system dependent on</a:t>
            </a:r>
          </a:p>
          <a:p>
            <a:pPr eaLnBrk="1" hangingPunct="1">
              <a:lnSpc>
                <a:spcPct val="70000"/>
              </a:lnSpc>
              <a:buClr>
                <a:srgbClr val="FF5050"/>
              </a:buClr>
              <a:buFont typeface="Wingdings" pitchFamily="2" charset="2"/>
              <a:buNone/>
            </a:pPr>
            <a:r>
              <a:rPr lang="en-US" sz="2400" b="1" dirty="0">
                <a:solidFill>
                  <a:srgbClr val="006600"/>
                </a:solidFill>
                <a:latin typeface="Lucida Sans Unicode" pitchFamily="34" charset="0"/>
                <a:cs typeface="Times New Roman" pitchFamily="18" charset="0"/>
              </a:rPr>
              <a:t>       </a:t>
            </a:r>
            <a:r>
              <a:rPr lang="en-US" sz="2400" b="1" dirty="0" smtClean="0">
                <a:solidFill>
                  <a:srgbClr val="006600"/>
                </a:solidFill>
                <a:latin typeface="Lucida Sans Unicode" pitchFamily="34" charset="0"/>
                <a:cs typeface="Times New Roman" pitchFamily="18" charset="0"/>
              </a:rPr>
              <a:t>electronics.</a:t>
            </a:r>
          </a:p>
          <a:p>
            <a:pPr eaLnBrk="1" hangingPunct="1">
              <a:lnSpc>
                <a:spcPct val="70000"/>
              </a:lnSpc>
              <a:buClr>
                <a:srgbClr val="FF5050"/>
              </a:buClr>
              <a:buFont typeface="Wingdings" pitchFamily="2" charset="2"/>
              <a:buNone/>
            </a:pPr>
            <a:endParaRPr lang="en-US" sz="2400" b="1" dirty="0">
              <a:solidFill>
                <a:srgbClr val="006600"/>
              </a:solidFill>
              <a:latin typeface="Lucida Sans Unicode" pitchFamily="34" charset="0"/>
              <a:cs typeface="Times New Roman" pitchFamily="18" charset="0"/>
            </a:endParaRPr>
          </a:p>
          <a:p>
            <a:pPr eaLnBrk="1" hangingPunct="1">
              <a:lnSpc>
                <a:spcPct val="70000"/>
              </a:lnSpc>
              <a:buClr>
                <a:srgbClr val="FF5050"/>
              </a:buClr>
              <a:buFont typeface="Wingdings" pitchFamily="2" charset="2"/>
              <a:buBlip>
                <a:blip r:embed="rId2"/>
              </a:buBlip>
            </a:pPr>
            <a:r>
              <a:rPr lang="en-US" sz="2400" b="1" dirty="0">
                <a:latin typeface="Lucida Sans Unicode" pitchFamily="34" charset="0"/>
                <a:cs typeface="Times New Roman" pitchFamily="18" charset="0"/>
              </a:rPr>
              <a:t>    </a:t>
            </a:r>
            <a:r>
              <a:rPr lang="en-US" sz="2400" b="1" dirty="0">
                <a:solidFill>
                  <a:srgbClr val="FF0000"/>
                </a:solidFill>
                <a:latin typeface="Lucida Sans Unicode" pitchFamily="34" charset="0"/>
                <a:cs typeface="Times New Roman" pitchFamily="18" charset="0"/>
              </a:rPr>
              <a:t>Avionics industry- a major multi-billion dollar industry </a:t>
            </a:r>
            <a:r>
              <a:rPr lang="en-US" sz="2400" b="1" dirty="0" smtClean="0">
                <a:solidFill>
                  <a:srgbClr val="FF0000"/>
                </a:solidFill>
                <a:latin typeface="Lucida Sans Unicode" pitchFamily="34" charset="0"/>
                <a:cs typeface="Times New Roman" pitchFamily="18" charset="0"/>
              </a:rPr>
              <a:t>          worldwide.</a:t>
            </a:r>
          </a:p>
          <a:p>
            <a:pPr eaLnBrk="1" hangingPunct="1">
              <a:lnSpc>
                <a:spcPct val="70000"/>
              </a:lnSpc>
              <a:buClr>
                <a:srgbClr val="FF5050"/>
              </a:buClr>
            </a:pPr>
            <a:endParaRPr lang="en-US" sz="2400" b="1" dirty="0">
              <a:solidFill>
                <a:srgbClr val="FF0000"/>
              </a:solidFill>
              <a:latin typeface="Lucida Sans Unicode" pitchFamily="34" charset="0"/>
              <a:cs typeface="Times New Roman" pitchFamily="18" charset="0"/>
            </a:endParaRPr>
          </a:p>
          <a:p>
            <a:pPr eaLnBrk="1" hangingPunct="1">
              <a:lnSpc>
                <a:spcPct val="70000"/>
              </a:lnSpc>
              <a:buClr>
                <a:srgbClr val="FF5050"/>
              </a:buClr>
              <a:buFont typeface="Wingdings" pitchFamily="2" charset="2"/>
              <a:buBlip>
                <a:blip r:embed="rId2"/>
              </a:buBlip>
            </a:pPr>
            <a:r>
              <a:rPr lang="en-US" sz="2400" b="1" dirty="0">
                <a:latin typeface="Lucida Sans Unicode" pitchFamily="34" charset="0"/>
                <a:cs typeface="Times New Roman" pitchFamily="18" charset="0"/>
              </a:rPr>
              <a:t>    </a:t>
            </a:r>
            <a:r>
              <a:rPr lang="en-US" sz="2400" b="1" dirty="0">
                <a:solidFill>
                  <a:srgbClr val="CC0099"/>
                </a:solidFill>
                <a:latin typeface="Lucida Sans Unicode" pitchFamily="34" charset="0"/>
                <a:cs typeface="Times New Roman" pitchFamily="18" charset="0"/>
              </a:rPr>
              <a:t>Avionics equipment on a modern military or civil </a:t>
            </a:r>
            <a:r>
              <a:rPr lang="en-US" sz="2400" b="1" dirty="0" smtClean="0">
                <a:solidFill>
                  <a:srgbClr val="CC0099"/>
                </a:solidFill>
                <a:latin typeface="Lucida Sans Unicode" pitchFamily="34" charset="0"/>
                <a:cs typeface="Times New Roman" pitchFamily="18" charset="0"/>
              </a:rPr>
              <a:t>aircraft  account </a:t>
            </a:r>
            <a:r>
              <a:rPr lang="en-US" sz="2400" b="1" dirty="0">
                <a:solidFill>
                  <a:srgbClr val="CC0099"/>
                </a:solidFill>
                <a:latin typeface="Lucida Sans Unicode" pitchFamily="34" charset="0"/>
                <a:cs typeface="Times New Roman" pitchFamily="18" charset="0"/>
              </a:rPr>
              <a:t>for around</a:t>
            </a:r>
          </a:p>
          <a:p>
            <a:pPr lvl="1" eaLnBrk="1" hangingPunct="1">
              <a:buClr>
                <a:srgbClr val="003399"/>
              </a:buClr>
              <a:buFont typeface="Wingdings" pitchFamily="2" charset="2"/>
              <a:buChar char="Ø"/>
            </a:pPr>
            <a:r>
              <a:rPr lang="en-US" sz="2000" dirty="0">
                <a:latin typeface="Lucida Sans Unicode" pitchFamily="34" charset="0"/>
                <a:cs typeface="Times New Roman" pitchFamily="18" charset="0"/>
              </a:rPr>
              <a:t>        </a:t>
            </a:r>
            <a:r>
              <a:rPr lang="en-US" sz="2000" dirty="0">
                <a:solidFill>
                  <a:srgbClr val="993300"/>
                </a:solidFill>
                <a:latin typeface="Lucida Sans Unicode" pitchFamily="34" charset="0"/>
                <a:cs typeface="Times New Roman" pitchFamily="18" charset="0"/>
              </a:rPr>
              <a:t>30% of the total cost of the aircraft</a:t>
            </a:r>
          </a:p>
          <a:p>
            <a:pPr lvl="1" eaLnBrk="1" hangingPunct="1">
              <a:buClr>
                <a:srgbClr val="003399"/>
              </a:buClr>
              <a:buFont typeface="Wingdings" pitchFamily="2" charset="2"/>
              <a:buChar char="Ø"/>
            </a:pPr>
            <a:r>
              <a:rPr lang="en-US" sz="2000" dirty="0">
                <a:solidFill>
                  <a:srgbClr val="993300"/>
                </a:solidFill>
                <a:latin typeface="Lucida Sans Unicode" pitchFamily="34" charset="0"/>
                <a:cs typeface="Times New Roman" pitchFamily="18" charset="0"/>
              </a:rPr>
              <a:t>        40% in the case of a maritime patrol/anti-submarine aircraft (or helicopter)</a:t>
            </a:r>
          </a:p>
          <a:p>
            <a:pPr lvl="1" eaLnBrk="1" hangingPunct="1">
              <a:buClr>
                <a:srgbClr val="003399"/>
              </a:buClr>
              <a:buFont typeface="Wingdings" pitchFamily="2" charset="2"/>
              <a:buChar char="Ø"/>
            </a:pPr>
            <a:r>
              <a:rPr lang="en-US" sz="2000" dirty="0">
                <a:solidFill>
                  <a:srgbClr val="993300"/>
                </a:solidFill>
                <a:latin typeface="Lucida Sans Unicode" pitchFamily="34" charset="0"/>
                <a:cs typeface="Times New Roman" pitchFamily="18" charset="0"/>
              </a:rPr>
              <a:t>        Over 75% of the total cost in the case of an airborne early warning </a:t>
            </a:r>
            <a:r>
              <a:rPr lang="en-US" sz="2000" dirty="0" smtClean="0">
                <a:solidFill>
                  <a:srgbClr val="993300"/>
                </a:solidFill>
                <a:latin typeface="Lucida Sans Unicode" pitchFamily="34" charset="0"/>
                <a:cs typeface="Times New Roman" pitchFamily="18" charset="0"/>
              </a:rPr>
              <a:t>aircraft</a:t>
            </a:r>
            <a:endParaRPr lang="en-US" dirty="0">
              <a:solidFill>
                <a:srgbClr val="993300"/>
              </a:solidFill>
              <a:latin typeface="Lucida Sans Unicode" pitchFamily="34" charset="0"/>
              <a:cs typeface="Times New Roman" pitchFamily="18" charset="0"/>
            </a:endParaRPr>
          </a:p>
          <a:p>
            <a:pPr eaLnBrk="1" hangingPunct="1"/>
            <a:endParaRPr lang="en-US" dirty="0">
              <a:solidFill>
                <a:srgbClr val="993300"/>
              </a:solidFill>
              <a:latin typeface="Lucida Sans Unicode" pitchFamily="34" charset="0"/>
            </a:endParaRPr>
          </a:p>
        </p:txBody>
      </p:sp>
      <p:sp>
        <p:nvSpPr>
          <p:cNvPr id="28675" name="WordArt 3"/>
          <p:cNvSpPr>
            <a:spLocks noChangeArrowheads="1" noChangeShapeType="1" noTextEdit="1"/>
          </p:cNvSpPr>
          <p:nvPr/>
        </p:nvSpPr>
        <p:spPr bwMode="auto">
          <a:xfrm>
            <a:off x="2743200" y="214313"/>
            <a:ext cx="3657600" cy="776287"/>
          </a:xfrm>
          <a:prstGeom prst="rect">
            <a:avLst/>
          </a:prstGeom>
        </p:spPr>
        <p:txBody>
          <a:bodyPr wrap="none" fromWordArt="1">
            <a:prstTxWarp prst="textPlain">
              <a:avLst>
                <a:gd name="adj" fmla="val 50000"/>
              </a:avLst>
            </a:prstTxWarp>
          </a:bodyPr>
          <a:lstStyle/>
          <a:p>
            <a:r>
              <a:rPr lang="en-IN" sz="3600" kern="10">
                <a:ln w="12700">
                  <a:solidFill>
                    <a:srgbClr val="CC00CC"/>
                  </a:solidFill>
                  <a:round/>
                  <a:headEnd/>
                  <a:tailEnd/>
                </a:ln>
                <a:solidFill>
                  <a:srgbClr val="B2B2B2">
                    <a:alpha val="50195"/>
                  </a:srgbClr>
                </a:solidFill>
                <a:effectLst>
                  <a:outerShdw sy="50000" rotWithShape="0">
                    <a:srgbClr val="9999FF"/>
                  </a:outerShdw>
                </a:effectLst>
                <a:latin typeface="Arial Black"/>
              </a:rPr>
              <a:t>AVIONICS</a:t>
            </a:r>
          </a:p>
        </p:txBody>
      </p:sp>
    </p:spTree>
    <p:extLst>
      <p:ext uri="{BB962C8B-B14F-4D97-AF65-F5344CB8AC3E}">
        <p14:creationId xmlns:p14="http://schemas.microsoft.com/office/powerpoint/2010/main" val="1954876143"/>
      </p:ext>
    </p:extLst>
  </p:cSld>
  <p:clrMapOvr>
    <a:masterClrMapping/>
  </p:clrMapOvr>
  <p:transition spd="slow">
    <p:randomBar dir="ver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63" name="Picture 3" descr="C:\My Documents\lecture\lwf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211138"/>
            <a:ext cx="8382000" cy="643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1536544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idx="4294967295"/>
          </p:nvPr>
        </p:nvSpPr>
        <p:spPr>
          <a:xfrm>
            <a:off x="0" y="155575"/>
            <a:ext cx="8229600" cy="1252538"/>
          </a:xfrm>
        </p:spPr>
        <p:txBody>
          <a:bodyPr rIns="45720" rtlCol="0">
            <a:scene3d>
              <a:camera prst="orthographicFront"/>
              <a:lightRig rig="threePt" dir="t">
                <a:rot lat="0" lon="0" rev="4800000"/>
              </a:lightRig>
            </a:scene3d>
            <a:sp3d prstMaterial="matte">
              <a:bevelT w="50800" h="10160"/>
            </a:sp3d>
          </a:bodyPr>
          <a:lstStyle/>
          <a:p>
            <a:pPr eaLnBrk="1" fontAlgn="auto" hangingPunct="1">
              <a:spcAft>
                <a:spcPts val="0"/>
              </a:spcAft>
              <a:defRPr/>
            </a:pPr>
            <a:r>
              <a:rPr lang="en-US" sz="4500" u="sng">
                <a:solidFill>
                  <a:schemeClr val="accent1">
                    <a:satMod val="150000"/>
                  </a:schemeClr>
                </a:solidFill>
                <a:effectLst/>
              </a:rPr>
              <a:t>Head Level Display (HLD)</a:t>
            </a:r>
          </a:p>
        </p:txBody>
      </p:sp>
      <p:sp>
        <p:nvSpPr>
          <p:cNvPr id="60419" name="Rectangle 3"/>
          <p:cNvSpPr>
            <a:spLocks noGrp="1" noChangeArrowheads="1"/>
          </p:cNvSpPr>
          <p:nvPr>
            <p:ph idx="4294967295"/>
          </p:nvPr>
        </p:nvSpPr>
        <p:spPr>
          <a:xfrm>
            <a:off x="0" y="1600200"/>
            <a:ext cx="8229600" cy="4525963"/>
          </a:xfrm>
        </p:spPr>
        <p:txBody>
          <a:bodyPr lIns="54864" tIns="91440">
            <a:normAutofit/>
          </a:bodyPr>
          <a:lstStyle/>
          <a:p>
            <a:pPr marL="365760" indent="-256032" algn="just" eaLnBrk="1" fontAlgn="auto" hangingPunct="1">
              <a:spcAft>
                <a:spcPts val="0"/>
              </a:spcAft>
              <a:buFont typeface="Wingdings 3"/>
              <a:buChar char=""/>
              <a:defRPr/>
            </a:pPr>
            <a:r>
              <a:rPr lang="en-US" sz="2400"/>
              <a:t>HLDs are another option for cockpit displays</a:t>
            </a:r>
          </a:p>
          <a:p>
            <a:pPr marL="365760" indent="-256032" algn="just" eaLnBrk="1" fontAlgn="auto" hangingPunct="1">
              <a:spcAft>
                <a:spcPts val="0"/>
              </a:spcAft>
              <a:buFont typeface="Wingdings 3"/>
              <a:buChar char=""/>
              <a:defRPr/>
            </a:pPr>
            <a:endParaRPr lang="en-US" sz="2400"/>
          </a:p>
          <a:p>
            <a:pPr marL="365760" indent="-256032" algn="just" eaLnBrk="1" fontAlgn="auto" hangingPunct="1">
              <a:spcAft>
                <a:spcPts val="0"/>
              </a:spcAft>
              <a:buFont typeface="Wingdings 3"/>
              <a:buChar char=""/>
              <a:defRPr/>
            </a:pPr>
            <a:r>
              <a:rPr lang="en-US" sz="2400"/>
              <a:t>HLD avoids physiological limitation on eye refocusing time (as high as 200ms) by placing directly below the HUD or top edge of the instrument panel display in which an image and supplement alphanumeric information are focused at a long distance, say about 50 m</a:t>
            </a:r>
          </a:p>
          <a:p>
            <a:pPr marL="365760" indent="-256032" algn="just" eaLnBrk="1" fontAlgn="auto" hangingPunct="1">
              <a:spcAft>
                <a:spcPts val="0"/>
              </a:spcAft>
              <a:buFont typeface="Wingdings 3"/>
              <a:buChar char=""/>
              <a:defRPr/>
            </a:pPr>
            <a:endParaRPr lang="en-US" sz="2400"/>
          </a:p>
          <a:p>
            <a:pPr marL="365760" indent="-256032" algn="just" eaLnBrk="1" fontAlgn="auto" hangingPunct="1">
              <a:spcAft>
                <a:spcPts val="0"/>
              </a:spcAft>
              <a:buFont typeface="Wingdings 3"/>
              <a:buChar char=""/>
              <a:defRPr/>
            </a:pPr>
            <a:r>
              <a:rPr lang="en-US" sz="2400"/>
              <a:t>Thus the need for the pilot to refocus his eyes to scan at least some information inside the cockpit is eliminated</a:t>
            </a:r>
          </a:p>
        </p:txBody>
      </p:sp>
    </p:spTree>
    <p:extLst>
      <p:ext uri="{BB962C8B-B14F-4D97-AF65-F5344CB8AC3E}">
        <p14:creationId xmlns:p14="http://schemas.microsoft.com/office/powerpoint/2010/main" val="307789465"/>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idx="4294967295"/>
          </p:nvPr>
        </p:nvSpPr>
        <p:spPr>
          <a:xfrm>
            <a:off x="0" y="155575"/>
            <a:ext cx="8229600" cy="1252538"/>
          </a:xfrm>
        </p:spPr>
        <p:txBody>
          <a:bodyPr rIns="45720" rtlCol="0">
            <a:scene3d>
              <a:camera prst="orthographicFront"/>
              <a:lightRig rig="threePt" dir="t">
                <a:rot lat="0" lon="0" rev="4800000"/>
              </a:lightRig>
            </a:scene3d>
            <a:sp3d prstMaterial="matte">
              <a:bevelT w="50800" h="10160"/>
            </a:sp3d>
          </a:bodyPr>
          <a:lstStyle/>
          <a:p>
            <a:pPr eaLnBrk="1" fontAlgn="auto" hangingPunct="1">
              <a:spcAft>
                <a:spcPts val="0"/>
              </a:spcAft>
              <a:defRPr/>
            </a:pPr>
            <a:r>
              <a:rPr lang="en-US" sz="4500" u="sng" dirty="0" smtClean="0">
                <a:solidFill>
                  <a:schemeClr val="accent1">
                    <a:satMod val="150000"/>
                  </a:schemeClr>
                </a:solidFill>
                <a:effectLst/>
              </a:rPr>
              <a:t>HLD…</a:t>
            </a:r>
            <a:endParaRPr lang="en-US" sz="4500" u="sng" dirty="0">
              <a:solidFill>
                <a:schemeClr val="accent1">
                  <a:satMod val="150000"/>
                </a:schemeClr>
              </a:solidFill>
              <a:effectLst/>
            </a:endParaRPr>
          </a:p>
        </p:txBody>
      </p:sp>
      <p:sp>
        <p:nvSpPr>
          <p:cNvPr id="146435" name="Rectangle 3"/>
          <p:cNvSpPr>
            <a:spLocks noGrp="1" noChangeArrowheads="1"/>
          </p:cNvSpPr>
          <p:nvPr>
            <p:ph idx="4294967295"/>
          </p:nvPr>
        </p:nvSpPr>
        <p:spPr>
          <a:xfrm>
            <a:off x="0" y="1600200"/>
            <a:ext cx="8229600" cy="4525963"/>
          </a:xfrm>
        </p:spPr>
        <p:txBody>
          <a:bodyPr lIns="54864" tIns="91440"/>
          <a:lstStyle/>
          <a:p>
            <a:pPr algn="just" eaLnBrk="1" hangingPunct="1"/>
            <a:r>
              <a:rPr lang="en-US" smtClean="0"/>
              <a:t>Normally HLD is used to display Radar or IR images or digital map</a:t>
            </a:r>
          </a:p>
          <a:p>
            <a:pPr algn="just" eaLnBrk="1" hangingPunct="1"/>
            <a:endParaRPr lang="en-US" smtClean="0"/>
          </a:p>
          <a:p>
            <a:pPr algn="just" eaLnBrk="1" hangingPunct="1"/>
            <a:r>
              <a:rPr lang="en-US" smtClean="0"/>
              <a:t>HLD uses high intensity lamp coupled with dichronic filters to sort the white light into red, green and blue</a:t>
            </a:r>
          </a:p>
        </p:txBody>
      </p:sp>
    </p:spTree>
    <p:extLst>
      <p:ext uri="{BB962C8B-B14F-4D97-AF65-F5344CB8AC3E}">
        <p14:creationId xmlns:p14="http://schemas.microsoft.com/office/powerpoint/2010/main" val="873011231"/>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a:xfrm>
            <a:off x="0" y="155575"/>
            <a:ext cx="8229600" cy="1252538"/>
          </a:xfrm>
        </p:spPr>
        <p:txBody>
          <a:bodyPr rIns="45720" rtlCol="0">
            <a:normAutofit/>
            <a:scene3d>
              <a:camera prst="orthographicFront"/>
              <a:lightRig rig="threePt" dir="t">
                <a:rot lat="0" lon="0" rev="4800000"/>
              </a:lightRig>
            </a:scene3d>
            <a:sp3d prstMaterial="matte">
              <a:bevelT w="50800" h="10160"/>
            </a:sp3d>
          </a:bodyPr>
          <a:lstStyle/>
          <a:p>
            <a:pPr eaLnBrk="1" fontAlgn="auto" hangingPunct="1">
              <a:spcAft>
                <a:spcPts val="0"/>
              </a:spcAft>
              <a:defRPr/>
            </a:pPr>
            <a:r>
              <a:rPr lang="en-US" sz="4500" u="sng">
                <a:solidFill>
                  <a:schemeClr val="accent1">
                    <a:satMod val="150000"/>
                  </a:schemeClr>
                </a:solidFill>
                <a:effectLst/>
              </a:rPr>
              <a:t>Helmet Mounted Display (HMD)</a:t>
            </a:r>
          </a:p>
        </p:txBody>
      </p:sp>
      <p:sp>
        <p:nvSpPr>
          <p:cNvPr id="148483" name="Rectangle 3"/>
          <p:cNvSpPr>
            <a:spLocks noGrp="1" noChangeArrowheads="1"/>
          </p:cNvSpPr>
          <p:nvPr>
            <p:ph idx="4294967295"/>
          </p:nvPr>
        </p:nvSpPr>
        <p:spPr>
          <a:xfrm>
            <a:off x="0" y="1600200"/>
            <a:ext cx="8229600" cy="4525963"/>
          </a:xfrm>
        </p:spPr>
        <p:txBody>
          <a:bodyPr lIns="54864" tIns="91440"/>
          <a:lstStyle/>
          <a:p>
            <a:pPr algn="just" eaLnBrk="1" hangingPunct="1">
              <a:lnSpc>
                <a:spcPct val="90000"/>
              </a:lnSpc>
            </a:pPr>
            <a:r>
              <a:rPr lang="en-US" sz="2800" smtClean="0"/>
              <a:t>HMD</a:t>
            </a:r>
          </a:p>
          <a:p>
            <a:pPr lvl="1" algn="just" eaLnBrk="1" hangingPunct="1">
              <a:lnSpc>
                <a:spcPct val="90000"/>
              </a:lnSpc>
            </a:pPr>
            <a:r>
              <a:rPr lang="en-US" sz="2400" smtClean="0"/>
              <a:t>High brightness</a:t>
            </a:r>
          </a:p>
          <a:p>
            <a:pPr lvl="1" algn="just" eaLnBrk="1" hangingPunct="1">
              <a:lnSpc>
                <a:spcPct val="90000"/>
              </a:lnSpc>
            </a:pPr>
            <a:r>
              <a:rPr lang="en-US" sz="2400" smtClean="0"/>
              <a:t>Excellent Resolution</a:t>
            </a:r>
          </a:p>
          <a:p>
            <a:pPr lvl="1" algn="just" eaLnBrk="1" hangingPunct="1">
              <a:lnSpc>
                <a:spcPct val="90000"/>
              </a:lnSpc>
            </a:pPr>
            <a:r>
              <a:rPr lang="en-US" sz="2400" smtClean="0"/>
              <a:t>Lightweight</a:t>
            </a:r>
          </a:p>
          <a:p>
            <a:pPr lvl="1" algn="just" eaLnBrk="1" hangingPunct="1">
              <a:lnSpc>
                <a:spcPct val="90000"/>
              </a:lnSpc>
            </a:pPr>
            <a:r>
              <a:rPr lang="en-US" sz="2400" smtClean="0"/>
              <a:t>Small size</a:t>
            </a:r>
          </a:p>
          <a:p>
            <a:pPr lvl="1" algn="just" eaLnBrk="1" hangingPunct="1">
              <a:lnSpc>
                <a:spcPct val="90000"/>
              </a:lnSpc>
            </a:pPr>
            <a:r>
              <a:rPr lang="en-US" sz="2400" smtClean="0"/>
              <a:t>Monochrome</a:t>
            </a:r>
          </a:p>
          <a:p>
            <a:pPr algn="just" eaLnBrk="1" hangingPunct="1">
              <a:lnSpc>
                <a:spcPct val="90000"/>
              </a:lnSpc>
            </a:pPr>
            <a:r>
              <a:rPr lang="en-US" sz="2800" smtClean="0"/>
              <a:t>HMD is advantageous over HUD</a:t>
            </a:r>
          </a:p>
          <a:p>
            <a:pPr algn="just" eaLnBrk="1" hangingPunct="1">
              <a:lnSpc>
                <a:spcPct val="90000"/>
              </a:lnSpc>
            </a:pPr>
            <a:r>
              <a:rPr lang="en-US" sz="2800" smtClean="0"/>
              <a:t>Critical aircraft &amp; stores information in in pilot’s LOS at all times, not just when he is looking straight ahead</a:t>
            </a:r>
          </a:p>
        </p:txBody>
      </p:sp>
    </p:spTree>
    <p:extLst>
      <p:ext uri="{BB962C8B-B14F-4D97-AF65-F5344CB8AC3E}">
        <p14:creationId xmlns:p14="http://schemas.microsoft.com/office/powerpoint/2010/main" val="129419076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idx="4294967295"/>
          </p:nvPr>
        </p:nvSpPr>
        <p:spPr>
          <a:xfrm>
            <a:off x="0" y="155575"/>
            <a:ext cx="8229600" cy="1252538"/>
          </a:xfrm>
        </p:spPr>
        <p:txBody>
          <a:bodyPr rIns="45720" rtlCol="0">
            <a:scene3d>
              <a:camera prst="orthographicFront"/>
              <a:lightRig rig="threePt" dir="t">
                <a:rot lat="0" lon="0" rev="4800000"/>
              </a:lightRig>
            </a:scene3d>
            <a:sp3d prstMaterial="matte">
              <a:bevelT w="50800" h="10160"/>
            </a:sp3d>
          </a:bodyPr>
          <a:lstStyle/>
          <a:p>
            <a:pPr marL="0" indent="0" eaLnBrk="1" fontAlgn="auto" hangingPunct="1">
              <a:spcAft>
                <a:spcPts val="0"/>
              </a:spcAft>
              <a:buNone/>
              <a:defRPr/>
            </a:pPr>
            <a:r>
              <a:rPr lang="en-US" sz="4500" u="sng" dirty="0" smtClean="0">
                <a:solidFill>
                  <a:schemeClr val="accent1">
                    <a:satMod val="150000"/>
                  </a:schemeClr>
                </a:solidFill>
                <a:effectLst/>
              </a:rPr>
              <a:t>HMD…</a:t>
            </a:r>
            <a:endParaRPr lang="en-US" sz="4500" u="sng" dirty="0">
              <a:solidFill>
                <a:schemeClr val="accent1">
                  <a:satMod val="150000"/>
                </a:schemeClr>
              </a:solidFill>
              <a:effectLst/>
            </a:endParaRPr>
          </a:p>
        </p:txBody>
      </p:sp>
      <p:sp>
        <p:nvSpPr>
          <p:cNvPr id="149507" name="Rectangle 3"/>
          <p:cNvSpPr>
            <a:spLocks noGrp="1" noChangeArrowheads="1"/>
          </p:cNvSpPr>
          <p:nvPr>
            <p:ph idx="4294967295"/>
          </p:nvPr>
        </p:nvSpPr>
        <p:spPr>
          <a:xfrm>
            <a:off x="0" y="1600200"/>
            <a:ext cx="8229600" cy="4525963"/>
          </a:xfrm>
        </p:spPr>
        <p:txBody>
          <a:bodyPr lIns="54864" tIns="91440"/>
          <a:lstStyle/>
          <a:p>
            <a:pPr algn="just" eaLnBrk="1" hangingPunct="1"/>
            <a:r>
              <a:rPr lang="en-US" sz="2000" smtClean="0"/>
              <a:t>HMD display format are similar to HUD format</a:t>
            </a:r>
          </a:p>
          <a:p>
            <a:pPr algn="just" eaLnBrk="1" hangingPunct="1"/>
            <a:endParaRPr lang="en-US" sz="2000" smtClean="0"/>
          </a:p>
          <a:p>
            <a:pPr algn="just" eaLnBrk="1" hangingPunct="1"/>
            <a:r>
              <a:rPr lang="en-US" sz="2000" smtClean="0"/>
              <a:t>Design of HMD, factors to be considered are</a:t>
            </a:r>
          </a:p>
          <a:p>
            <a:pPr lvl="1" algn="just" eaLnBrk="1" hangingPunct="1"/>
            <a:r>
              <a:rPr lang="en-US" sz="1800" b="1" i="1" smtClean="0"/>
              <a:t>Weight</a:t>
            </a:r>
            <a:r>
              <a:rPr lang="en-US" sz="1800" smtClean="0"/>
              <a:t>: Helmets are designed using light weight materials</a:t>
            </a:r>
          </a:p>
          <a:p>
            <a:pPr lvl="1" algn="just" eaLnBrk="1" hangingPunct="1"/>
            <a:r>
              <a:rPr lang="en-US" sz="1800" b="1" i="1" smtClean="0"/>
              <a:t>Helmet</a:t>
            </a:r>
            <a:r>
              <a:rPr lang="en-US" sz="1800" smtClean="0"/>
              <a:t> </a:t>
            </a:r>
            <a:r>
              <a:rPr lang="en-US" sz="1800" b="1" i="1" smtClean="0"/>
              <a:t>Aerodynamics</a:t>
            </a:r>
            <a:r>
              <a:rPr lang="en-US" sz="1800" smtClean="0"/>
              <a:t>: Helmets are not designed for aerodynamics because during ejection, if designed for aerodynamics then it pulls the pilot’s neck upwards</a:t>
            </a:r>
          </a:p>
          <a:p>
            <a:pPr lvl="1" algn="just" eaLnBrk="1" hangingPunct="1"/>
            <a:endParaRPr lang="en-US" sz="1800" smtClean="0"/>
          </a:p>
          <a:p>
            <a:pPr algn="just" eaLnBrk="1" hangingPunct="1"/>
            <a:r>
              <a:rPr lang="en-US" sz="2000" smtClean="0"/>
              <a:t>HMD is also used by Maintenance Personnel to have hands free and eyes fixed on the repair task at hand simultaneously viewing maintenance drawings and procedures</a:t>
            </a:r>
          </a:p>
        </p:txBody>
      </p:sp>
    </p:spTree>
    <p:extLst>
      <p:ext uri="{BB962C8B-B14F-4D97-AF65-F5344CB8AC3E}">
        <p14:creationId xmlns:p14="http://schemas.microsoft.com/office/powerpoint/2010/main" val="63153074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0530" name="Picture 2" descr="C:\My Documents\lecture\lwf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38600" y="304800"/>
            <a:ext cx="4800600" cy="632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0531" name="Text Box 3"/>
          <p:cNvSpPr txBox="1">
            <a:spLocks noChangeArrowheads="1"/>
          </p:cNvSpPr>
          <p:nvPr/>
        </p:nvSpPr>
        <p:spPr bwMode="auto">
          <a:xfrm>
            <a:off x="381000" y="2971800"/>
            <a:ext cx="3886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sz="2800" b="1" u="sng">
                <a:latin typeface="Lucida Sans Unicode" pitchFamily="34" charset="0"/>
              </a:rPr>
              <a:t>Figure showing HMD</a:t>
            </a:r>
          </a:p>
        </p:txBody>
      </p:sp>
    </p:spTree>
    <p:extLst>
      <p:ext uri="{BB962C8B-B14F-4D97-AF65-F5344CB8AC3E}">
        <p14:creationId xmlns:p14="http://schemas.microsoft.com/office/powerpoint/2010/main" val="4279147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idx="4294967295"/>
          </p:nvPr>
        </p:nvSpPr>
        <p:spPr>
          <a:xfrm>
            <a:off x="0" y="155575"/>
            <a:ext cx="8229600" cy="1252538"/>
          </a:xfrm>
        </p:spPr>
        <p:txBody>
          <a:bodyPr rIns="45720" rtlCol="0">
            <a:scene3d>
              <a:camera prst="orthographicFront"/>
              <a:lightRig rig="threePt" dir="t">
                <a:rot lat="0" lon="0" rev="4800000"/>
              </a:lightRig>
            </a:scene3d>
            <a:sp3d prstMaterial="matte">
              <a:bevelT w="50800" h="10160"/>
            </a:sp3d>
          </a:bodyPr>
          <a:lstStyle/>
          <a:p>
            <a:pPr eaLnBrk="1" fontAlgn="auto" hangingPunct="1">
              <a:spcAft>
                <a:spcPts val="0"/>
              </a:spcAft>
              <a:defRPr/>
            </a:pPr>
            <a:r>
              <a:rPr lang="en-US" sz="4300" u="sng">
                <a:solidFill>
                  <a:schemeClr val="accent1">
                    <a:satMod val="150000"/>
                  </a:schemeClr>
                </a:solidFill>
                <a:effectLst/>
              </a:rPr>
              <a:t>Night Vision Goggles (NVG)</a:t>
            </a:r>
          </a:p>
        </p:txBody>
      </p:sp>
      <p:sp>
        <p:nvSpPr>
          <p:cNvPr id="154627" name="Rectangle 3"/>
          <p:cNvSpPr>
            <a:spLocks noGrp="1" noChangeArrowheads="1"/>
          </p:cNvSpPr>
          <p:nvPr>
            <p:ph idx="4294967295"/>
          </p:nvPr>
        </p:nvSpPr>
        <p:spPr>
          <a:xfrm>
            <a:off x="0" y="1981200"/>
            <a:ext cx="7772400" cy="4495800"/>
          </a:xfrm>
        </p:spPr>
        <p:txBody>
          <a:bodyPr lIns="54864" tIns="91440">
            <a:normAutofit/>
          </a:bodyPr>
          <a:lstStyle/>
          <a:p>
            <a:pPr eaLnBrk="1" hangingPunct="1"/>
            <a:r>
              <a:rPr lang="en-US" sz="2400" smtClean="0"/>
              <a:t>Night-vision goggles are electronic widgets that allow you to see things at night when it is too dark to see things with just your eyes alone</a:t>
            </a:r>
          </a:p>
          <a:p>
            <a:pPr eaLnBrk="1" hangingPunct="1"/>
            <a:r>
              <a:rPr lang="en-US" sz="2400" smtClean="0"/>
              <a:t>Two type of Night Vision Imaging System (NVIS)</a:t>
            </a:r>
          </a:p>
          <a:p>
            <a:pPr lvl="1" eaLnBrk="1" hangingPunct="1"/>
            <a:r>
              <a:rPr lang="en-US" sz="2000" b="1" i="1" smtClean="0"/>
              <a:t>Type I</a:t>
            </a:r>
          </a:p>
          <a:p>
            <a:pPr lvl="2" eaLnBrk="1" hangingPunct="1"/>
            <a:r>
              <a:rPr lang="en-US" sz="1800" smtClean="0"/>
              <a:t>Uses only Binocular goggle with phosphor screen image</a:t>
            </a:r>
          </a:p>
          <a:p>
            <a:pPr lvl="2" eaLnBrk="1" hangingPunct="1"/>
            <a:r>
              <a:rPr lang="en-US" sz="1800" smtClean="0"/>
              <a:t>Used generally in rotorcraft</a:t>
            </a:r>
          </a:p>
          <a:p>
            <a:pPr lvl="1" eaLnBrk="1" hangingPunct="1"/>
            <a:r>
              <a:rPr lang="en-US" sz="2000" b="1" i="1" smtClean="0"/>
              <a:t>Type II</a:t>
            </a:r>
          </a:p>
          <a:p>
            <a:pPr lvl="2" eaLnBrk="1" hangingPunct="1"/>
            <a:r>
              <a:rPr lang="en-US" sz="1800" smtClean="0"/>
              <a:t>Have same goggle as Type I, but provision has been made to allow the pilot to directly view the instruments through a combiner positioned below the goggle</a:t>
            </a:r>
          </a:p>
          <a:p>
            <a:pPr lvl="2" eaLnBrk="1" hangingPunct="1"/>
            <a:r>
              <a:rPr lang="en-US" sz="1800" smtClean="0"/>
              <a:t>Commonly used in fixed wing aircraft</a:t>
            </a:r>
          </a:p>
          <a:p>
            <a:pPr eaLnBrk="1" hangingPunct="1"/>
            <a:endParaRPr lang="en-US" sz="2400" smtClean="0"/>
          </a:p>
        </p:txBody>
      </p:sp>
    </p:spTree>
    <p:extLst>
      <p:ext uri="{BB962C8B-B14F-4D97-AF65-F5344CB8AC3E}">
        <p14:creationId xmlns:p14="http://schemas.microsoft.com/office/powerpoint/2010/main" val="419366295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idx="4294967295"/>
          </p:nvPr>
        </p:nvSpPr>
        <p:spPr>
          <a:xfrm>
            <a:off x="0" y="155575"/>
            <a:ext cx="8229600" cy="1252538"/>
          </a:xfrm>
        </p:spPr>
        <p:txBody>
          <a:bodyPr rIns="45720" rtlCol="0">
            <a:normAutofit fontScale="90000"/>
            <a:scene3d>
              <a:camera prst="orthographicFront"/>
              <a:lightRig rig="threePt" dir="t">
                <a:rot lat="0" lon="0" rev="4800000"/>
              </a:lightRig>
            </a:scene3d>
            <a:sp3d prstMaterial="matte">
              <a:bevelT w="50800" h="10160"/>
            </a:sp3d>
          </a:bodyPr>
          <a:lstStyle/>
          <a:p>
            <a:pPr eaLnBrk="1" fontAlgn="auto" hangingPunct="1">
              <a:spcAft>
                <a:spcPts val="0"/>
              </a:spcAft>
              <a:defRPr/>
            </a:pPr>
            <a:r>
              <a:rPr lang="en-US" sz="4300" u="sng">
                <a:solidFill>
                  <a:schemeClr val="accent1">
                    <a:satMod val="150000"/>
                  </a:schemeClr>
                </a:solidFill>
                <a:effectLst/>
              </a:rPr>
              <a:t>Surveillance photo taken </a:t>
            </a:r>
            <a:br>
              <a:rPr lang="en-US" sz="4300" u="sng">
                <a:solidFill>
                  <a:schemeClr val="accent1">
                    <a:satMod val="150000"/>
                  </a:schemeClr>
                </a:solidFill>
                <a:effectLst/>
              </a:rPr>
            </a:br>
            <a:r>
              <a:rPr lang="en-US" sz="4300" u="sng">
                <a:solidFill>
                  <a:schemeClr val="accent1">
                    <a:satMod val="150000"/>
                  </a:schemeClr>
                </a:solidFill>
                <a:effectLst/>
              </a:rPr>
              <a:t>without NVG</a:t>
            </a:r>
          </a:p>
        </p:txBody>
      </p:sp>
      <p:pic>
        <p:nvPicPr>
          <p:cNvPr id="160771" name="Picture 3" descr="C:\My Documents\Lakshmi\Avionics\NIGHT VISION PHOTO SAMPLES_files\nvs-a.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2146300"/>
            <a:ext cx="8229600" cy="425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3159082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a:xfrm>
            <a:off x="0" y="155575"/>
            <a:ext cx="8229600" cy="1252538"/>
          </a:xfrm>
        </p:spPr>
        <p:txBody>
          <a:bodyPr rIns="45720" rtlCol="0">
            <a:normAutofit fontScale="90000"/>
            <a:scene3d>
              <a:camera prst="orthographicFront"/>
              <a:lightRig rig="threePt" dir="t">
                <a:rot lat="0" lon="0" rev="4800000"/>
              </a:lightRig>
            </a:scene3d>
            <a:sp3d prstMaterial="matte">
              <a:bevelT w="50800" h="10160"/>
            </a:sp3d>
          </a:bodyPr>
          <a:lstStyle/>
          <a:p>
            <a:pPr eaLnBrk="1" fontAlgn="auto" hangingPunct="1">
              <a:spcAft>
                <a:spcPts val="0"/>
              </a:spcAft>
              <a:defRPr/>
            </a:pPr>
            <a:r>
              <a:rPr lang="en-US" sz="4300" u="sng">
                <a:solidFill>
                  <a:schemeClr val="accent1">
                    <a:satMod val="150000"/>
                  </a:schemeClr>
                </a:solidFill>
                <a:effectLst/>
              </a:rPr>
              <a:t>Surveillance photo taken </a:t>
            </a:r>
            <a:br>
              <a:rPr lang="en-US" sz="4300" u="sng">
                <a:solidFill>
                  <a:schemeClr val="accent1">
                    <a:satMod val="150000"/>
                  </a:schemeClr>
                </a:solidFill>
                <a:effectLst/>
              </a:rPr>
            </a:br>
            <a:r>
              <a:rPr lang="en-US" sz="4300" u="sng">
                <a:solidFill>
                  <a:schemeClr val="accent1">
                    <a:satMod val="150000"/>
                  </a:schemeClr>
                </a:solidFill>
                <a:effectLst/>
              </a:rPr>
              <a:t>using NVG</a:t>
            </a:r>
          </a:p>
        </p:txBody>
      </p:sp>
      <p:pic>
        <p:nvPicPr>
          <p:cNvPr id="161795" name="Picture 3" descr="C:\WINDOWS\Application Data\Microsoft\Media Catalog\nvs-b.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1981200"/>
            <a:ext cx="7620000" cy="447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1266261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normAutofit/>
          </a:bodyPr>
          <a:lstStyle/>
          <a:p>
            <a:pPr eaLnBrk="1" fontAlgn="auto" hangingPunct="1">
              <a:spcAft>
                <a:spcPts val="0"/>
              </a:spcAft>
              <a:defRPr/>
            </a:pPr>
            <a:r>
              <a:rPr lang="en-US" sz="4000" b="1" dirty="0" smtClean="0"/>
              <a:t>AIRCRAFT’S MOTION SENSOR</a:t>
            </a:r>
          </a:p>
        </p:txBody>
      </p:sp>
      <p:sp>
        <p:nvSpPr>
          <p:cNvPr id="183299" name="Rectangle 3"/>
          <p:cNvSpPr>
            <a:spLocks noGrp="1" noChangeArrowheads="1"/>
          </p:cNvSpPr>
          <p:nvPr>
            <p:ph idx="1"/>
          </p:nvPr>
        </p:nvSpPr>
        <p:spPr/>
        <p:txBody>
          <a:bodyPr>
            <a:normAutofit/>
          </a:bodyPr>
          <a:lstStyle/>
          <a:p>
            <a:pPr eaLnBrk="1" hangingPunct="1"/>
            <a:r>
              <a:rPr lang="en-US" sz="2800" dirty="0" smtClean="0"/>
              <a:t>Rate gyroscopes           : Rate of rotation about   			</a:t>
            </a:r>
            <a:r>
              <a:rPr lang="en-US" sz="2800" dirty="0"/>
              <a:t> </a:t>
            </a:r>
            <a:r>
              <a:rPr lang="en-US" sz="2800" dirty="0" smtClean="0"/>
              <a:t>           </a:t>
            </a:r>
            <a:r>
              <a:rPr lang="en-US" sz="2800" dirty="0" err="1" smtClean="0"/>
              <a:t>roll,pitch</a:t>
            </a:r>
            <a:r>
              <a:rPr lang="en-US" sz="2800" dirty="0" smtClean="0"/>
              <a:t> and yaw axes.</a:t>
            </a:r>
          </a:p>
          <a:p>
            <a:pPr eaLnBrk="1" hangingPunct="1"/>
            <a:r>
              <a:rPr lang="en-US" sz="2800" dirty="0" smtClean="0"/>
              <a:t>Linear accelerometers  : Normal and Lateral 					  acceleration.</a:t>
            </a:r>
          </a:p>
          <a:p>
            <a:pPr eaLnBrk="1" hangingPunct="1"/>
            <a:r>
              <a:rPr lang="en-US" sz="2800" dirty="0" smtClean="0"/>
              <a:t>Air data sensors            : Height and Airspeed.</a:t>
            </a:r>
          </a:p>
          <a:p>
            <a:pPr eaLnBrk="1" hangingPunct="1"/>
            <a:r>
              <a:rPr lang="en-US" sz="2800" dirty="0" smtClean="0"/>
              <a:t>Airstream sensors         : Incidence angles in 					  longitudinal and lateral 					  planes.</a:t>
            </a:r>
          </a:p>
        </p:txBody>
      </p:sp>
    </p:spTree>
    <p:extLst>
      <p:ext uri="{BB962C8B-B14F-4D97-AF65-F5344CB8AC3E}">
        <p14:creationId xmlns:p14="http://schemas.microsoft.com/office/powerpoint/2010/main" val="2016333811"/>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3"/>
          <p:cNvSpPr txBox="1">
            <a:spLocks noChangeArrowheads="1"/>
          </p:cNvSpPr>
          <p:nvPr/>
        </p:nvSpPr>
        <p:spPr bwMode="auto">
          <a:xfrm>
            <a:off x="0" y="1409700"/>
            <a:ext cx="9144000" cy="4247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000" dirty="0">
                <a:latin typeface="Lucida Sans Unicode" pitchFamily="34" charset="0"/>
                <a:cs typeface="Times New Roman" pitchFamily="18" charset="0"/>
              </a:rPr>
              <a:t>			</a:t>
            </a:r>
          </a:p>
          <a:p>
            <a:pPr eaLnBrk="1" hangingPunct="1">
              <a:buFontTx/>
              <a:buBlip>
                <a:blip r:embed="rId2"/>
              </a:buBlip>
            </a:pPr>
            <a:r>
              <a:rPr lang="en-US" sz="2400" dirty="0">
                <a:latin typeface="Lucida Sans Unicode" pitchFamily="34" charset="0"/>
                <a:cs typeface="Times New Roman" pitchFamily="18" charset="0"/>
              </a:rPr>
              <a:t>     </a:t>
            </a:r>
            <a:r>
              <a:rPr lang="en-US" sz="2800" b="1" dirty="0">
                <a:solidFill>
                  <a:srgbClr val="FF0000"/>
                </a:solidFill>
                <a:latin typeface="Lucida Sans Unicode" pitchFamily="34" charset="0"/>
                <a:cs typeface="Times New Roman" pitchFamily="18" charset="0"/>
              </a:rPr>
              <a:t>To enable the flight crew to carry out the </a:t>
            </a:r>
            <a:r>
              <a:rPr lang="en-US" sz="2800" b="1" dirty="0" smtClean="0">
                <a:solidFill>
                  <a:srgbClr val="FF0000"/>
                </a:solidFill>
                <a:latin typeface="Lucida Sans Unicode" pitchFamily="34" charset="0"/>
                <a:cs typeface="Times New Roman" pitchFamily="18" charset="0"/>
              </a:rPr>
              <a:t>aircraft mission </a:t>
            </a:r>
            <a:r>
              <a:rPr lang="en-US" sz="2800" b="1" dirty="0">
                <a:solidFill>
                  <a:srgbClr val="FF0000"/>
                </a:solidFill>
                <a:latin typeface="Lucida Sans Unicode" pitchFamily="34" charset="0"/>
                <a:cs typeface="Times New Roman" pitchFamily="18" charset="0"/>
              </a:rPr>
              <a:t>safely and </a:t>
            </a:r>
            <a:r>
              <a:rPr lang="en-US" sz="2800" b="1" dirty="0" smtClean="0">
                <a:solidFill>
                  <a:srgbClr val="FF0000"/>
                </a:solidFill>
                <a:latin typeface="Lucida Sans Unicode" pitchFamily="34" charset="0"/>
                <a:cs typeface="Times New Roman" pitchFamily="18" charset="0"/>
              </a:rPr>
              <a:t>efficiently.</a:t>
            </a:r>
            <a:endParaRPr lang="en-US" sz="2800" b="1" dirty="0">
              <a:solidFill>
                <a:srgbClr val="FF0000"/>
              </a:solidFill>
              <a:latin typeface="Lucida Sans Unicode" pitchFamily="34" charset="0"/>
              <a:cs typeface="Times New Roman" pitchFamily="18" charset="0"/>
            </a:endParaRPr>
          </a:p>
          <a:p>
            <a:pPr eaLnBrk="1" hangingPunct="1"/>
            <a:r>
              <a:rPr lang="en-US" sz="2800" b="1" dirty="0" smtClean="0">
                <a:latin typeface="Lucida Sans Unicode" pitchFamily="34" charset="0"/>
                <a:cs typeface="Times New Roman" pitchFamily="18" charset="0"/>
              </a:rPr>
              <a:t>     </a:t>
            </a:r>
            <a:endParaRPr lang="en-US" sz="2800" b="1" dirty="0">
              <a:latin typeface="Lucida Sans Unicode" pitchFamily="34" charset="0"/>
              <a:cs typeface="Times New Roman" pitchFamily="18" charset="0"/>
            </a:endParaRPr>
          </a:p>
          <a:p>
            <a:pPr eaLnBrk="1" hangingPunct="1">
              <a:lnSpc>
                <a:spcPct val="150000"/>
              </a:lnSpc>
              <a:buFontTx/>
              <a:buBlip>
                <a:blip r:embed="rId2"/>
              </a:buBlip>
            </a:pPr>
            <a:r>
              <a:rPr lang="en-US" sz="2800" b="1" dirty="0">
                <a:latin typeface="Lucida Sans Unicode" pitchFamily="34" charset="0"/>
                <a:cs typeface="Times New Roman" pitchFamily="18" charset="0"/>
              </a:rPr>
              <a:t>    </a:t>
            </a:r>
            <a:r>
              <a:rPr lang="en-US" sz="2800" b="1" dirty="0">
                <a:solidFill>
                  <a:srgbClr val="990000"/>
                </a:solidFill>
                <a:latin typeface="Lucida Sans Unicode" pitchFamily="34" charset="0"/>
                <a:cs typeface="Times New Roman" pitchFamily="18" charset="0"/>
              </a:rPr>
              <a:t>Intercepting a hostile aircraft, attacking a </a:t>
            </a:r>
            <a:r>
              <a:rPr lang="en-US" sz="2800" b="1" dirty="0" smtClean="0">
                <a:solidFill>
                  <a:srgbClr val="990000"/>
                </a:solidFill>
                <a:latin typeface="Lucida Sans Unicode" pitchFamily="34" charset="0"/>
                <a:cs typeface="Times New Roman" pitchFamily="18" charset="0"/>
              </a:rPr>
              <a:t>ground </a:t>
            </a:r>
            <a:r>
              <a:rPr lang="en-US" sz="2800" b="1" dirty="0">
                <a:solidFill>
                  <a:srgbClr val="990000"/>
                </a:solidFill>
                <a:latin typeface="Lucida Sans Unicode" pitchFamily="34" charset="0"/>
                <a:cs typeface="Times New Roman" pitchFamily="18" charset="0"/>
              </a:rPr>
              <a:t>target, reconnaissance or maritime patrol (Military  </a:t>
            </a:r>
            <a:r>
              <a:rPr lang="en-US" sz="2800" b="1" dirty="0" smtClean="0">
                <a:solidFill>
                  <a:srgbClr val="990000"/>
                </a:solidFill>
                <a:latin typeface="Lucida Sans Unicode" pitchFamily="34" charset="0"/>
                <a:cs typeface="Times New Roman" pitchFamily="18" charset="0"/>
              </a:rPr>
              <a:t>Aircraft).</a:t>
            </a:r>
            <a:endParaRPr lang="en-US" sz="2800" b="1" dirty="0">
              <a:solidFill>
                <a:srgbClr val="990000"/>
              </a:solidFill>
              <a:latin typeface="Lucida Sans Unicode" pitchFamily="34" charset="0"/>
              <a:cs typeface="Times New Roman" pitchFamily="18" charset="0"/>
            </a:endParaRPr>
          </a:p>
          <a:p>
            <a:pPr eaLnBrk="1" hangingPunct="1"/>
            <a:r>
              <a:rPr lang="en-US" sz="2000" dirty="0">
                <a:latin typeface="Lucida Sans Unicode" pitchFamily="34" charset="0"/>
                <a:cs typeface="Times New Roman" pitchFamily="18" charset="0"/>
              </a:rPr>
              <a:t/>
            </a:r>
            <a:br>
              <a:rPr lang="en-US" sz="2000" dirty="0">
                <a:latin typeface="Lucida Sans Unicode" pitchFamily="34" charset="0"/>
                <a:cs typeface="Times New Roman" pitchFamily="18" charset="0"/>
              </a:rPr>
            </a:br>
            <a:endParaRPr lang="en-US" sz="2000" dirty="0">
              <a:latin typeface="Lucida Sans Unicode" pitchFamily="34" charset="0"/>
              <a:cs typeface="Times New Roman" pitchFamily="18" charset="0"/>
            </a:endParaRPr>
          </a:p>
        </p:txBody>
      </p:sp>
      <p:sp>
        <p:nvSpPr>
          <p:cNvPr id="29699" name="WordArt 4" descr="Paper bag"/>
          <p:cNvSpPr>
            <a:spLocks noChangeArrowheads="1" noChangeShapeType="1" noTextEdit="1"/>
          </p:cNvSpPr>
          <p:nvPr/>
        </p:nvSpPr>
        <p:spPr bwMode="auto">
          <a:xfrm>
            <a:off x="457200" y="457200"/>
            <a:ext cx="8086725" cy="685800"/>
          </a:xfrm>
          <a:prstGeom prst="rect">
            <a:avLst/>
          </a:prstGeom>
        </p:spPr>
        <p:txBody>
          <a:bodyPr wrap="none" fromWordArt="1">
            <a:prstTxWarp prst="textPlain">
              <a:avLst>
                <a:gd name="adj" fmla="val 50000"/>
              </a:avLst>
            </a:prstTxWarp>
          </a:bodyPr>
          <a:lstStyle/>
          <a:p>
            <a:r>
              <a:rPr lang="en-IN" sz="3600" b="1" kern="10">
                <a:ln w="9525">
                  <a:solidFill>
                    <a:srgbClr val="008000"/>
                  </a:solidFill>
                  <a:round/>
                  <a:headEnd/>
                  <a:tailEnd/>
                </a:ln>
                <a:blipFill dpi="0" rotWithShape="0">
                  <a:blip r:embed="rId3"/>
                  <a:srcRect/>
                  <a:tile tx="0" ty="0" sx="100000" sy="100000" flip="none" algn="tl"/>
                </a:blipFill>
                <a:latin typeface="Times New Roman"/>
                <a:cs typeface="Times New Roman"/>
              </a:rPr>
              <a:t>AVIONIC SYSTEMS ARE ESSENTIAL</a:t>
            </a:r>
          </a:p>
        </p:txBody>
      </p:sp>
    </p:spTree>
    <p:extLst>
      <p:ext uri="{BB962C8B-B14F-4D97-AF65-F5344CB8AC3E}">
        <p14:creationId xmlns:p14="http://schemas.microsoft.com/office/powerpoint/2010/main" val="1078102641"/>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WordArt 4"/>
          <p:cNvSpPr>
            <a:spLocks noChangeArrowheads="1" noChangeShapeType="1" noTextEdit="1"/>
          </p:cNvSpPr>
          <p:nvPr/>
        </p:nvSpPr>
        <p:spPr bwMode="auto">
          <a:xfrm rot="-446794">
            <a:off x="0" y="609600"/>
            <a:ext cx="9144000" cy="5943600"/>
          </a:xfrm>
          <a:prstGeom prst="rect">
            <a:avLst/>
          </a:prstGeom>
        </p:spPr>
        <p:txBody>
          <a:bodyPr wrap="none" fromWordArt="1">
            <a:prstTxWarp prst="textCascadeUp">
              <a:avLst>
                <a:gd name="adj" fmla="val 44444"/>
              </a:avLst>
            </a:prstTxWarp>
            <a:scene3d>
              <a:camera prst="legacyPerspectiveFront">
                <a:rot lat="20519987" lon="1080000" rev="0"/>
              </a:camera>
              <a:lightRig rig="legacyHarsh2" dir="b"/>
            </a:scene3d>
            <a:sp3d extrusionH="430200" prstMaterial="legacyMatte">
              <a:extrusionClr>
                <a:srgbClr val="FF6600"/>
              </a:extrusionClr>
            </a:sp3d>
          </a:bodyPr>
          <a:lstStyle/>
          <a:p>
            <a:pPr algn="ctr"/>
            <a:r>
              <a:rPr lang="en-IN" sz="5400" kern="10">
                <a:ln w="9525">
                  <a:round/>
                  <a:headEnd/>
                  <a:tailEnd/>
                </a:ln>
                <a:gradFill rotWithShape="1">
                  <a:gsLst>
                    <a:gs pos="0">
                      <a:srgbClr val="FFE701"/>
                    </a:gs>
                    <a:gs pos="100000">
                      <a:srgbClr val="FE3E02"/>
                    </a:gs>
                  </a:gsLst>
                  <a:lin ang="5820000" scaled="1"/>
                </a:gradFill>
                <a:latin typeface="Impact"/>
              </a:rPr>
              <a:t>GPS</a:t>
            </a:r>
          </a:p>
        </p:txBody>
      </p:sp>
    </p:spTree>
    <p:extLst>
      <p:ext uri="{BB962C8B-B14F-4D97-AF65-F5344CB8AC3E}">
        <p14:creationId xmlns:p14="http://schemas.microsoft.com/office/powerpoint/2010/main" val="855258270"/>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8658" name="Picture 5" descr="orbit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0125981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Rot="1" noChangeArrowheads="1"/>
          </p:cNvSpPr>
          <p:nvPr>
            <p:ph type="title"/>
          </p:nvPr>
        </p:nvSpPr>
        <p:spPr>
          <a:xfrm>
            <a:off x="381000" y="228600"/>
            <a:ext cx="7863408" cy="1065213"/>
          </a:xfrm>
        </p:spPr>
        <p:txBody>
          <a:bodyPr>
            <a:normAutofit/>
          </a:bodyPr>
          <a:lstStyle/>
          <a:p>
            <a:pPr eaLnBrk="1" fontAlgn="auto" hangingPunct="1">
              <a:spcAft>
                <a:spcPts val="0"/>
              </a:spcAft>
              <a:defRPr/>
            </a:pPr>
            <a:r>
              <a:rPr lang="en-US" sz="4000" b="1" u="sng" dirty="0" smtClean="0">
                <a:solidFill>
                  <a:srgbClr val="FF0000"/>
                </a:solidFill>
              </a:rPr>
              <a:t>Why to go for satellite Navigation?</a:t>
            </a:r>
          </a:p>
        </p:txBody>
      </p:sp>
      <p:sp>
        <p:nvSpPr>
          <p:cNvPr id="195587" name="Rectangle 3"/>
          <p:cNvSpPr>
            <a:spLocks noGrp="1" noRot="1" noChangeArrowheads="1"/>
          </p:cNvSpPr>
          <p:nvPr>
            <p:ph idx="1"/>
          </p:nvPr>
        </p:nvSpPr>
        <p:spPr>
          <a:xfrm>
            <a:off x="323528" y="1124744"/>
            <a:ext cx="8229600" cy="4876800"/>
          </a:xfrm>
        </p:spPr>
        <p:txBody>
          <a:bodyPr/>
          <a:lstStyle/>
          <a:p>
            <a:pPr eaLnBrk="1" hangingPunct="1">
              <a:buFont typeface="Wingdings" pitchFamily="2" charset="2"/>
              <a:buNone/>
            </a:pPr>
            <a:endParaRPr lang="en-US" smtClean="0"/>
          </a:p>
          <a:p>
            <a:pPr eaLnBrk="1" hangingPunct="1"/>
            <a:r>
              <a:rPr lang="en-US" sz="2800" smtClean="0"/>
              <a:t>Satisfy as large a range of users as possible, military as well as civilian </a:t>
            </a:r>
          </a:p>
          <a:p>
            <a:pPr eaLnBrk="1" hangingPunct="1"/>
            <a:r>
              <a:rPr lang="en-US" sz="2800" smtClean="0"/>
              <a:t>Relatively low user cost as well as ease-of-operation </a:t>
            </a:r>
          </a:p>
          <a:p>
            <a:pPr eaLnBrk="1" hangingPunct="1"/>
            <a:r>
              <a:rPr lang="en-US" sz="2800" smtClean="0"/>
              <a:t>Unrestricted access by all users</a:t>
            </a:r>
          </a:p>
          <a:p>
            <a:pPr eaLnBrk="1" hangingPunct="1"/>
            <a:r>
              <a:rPr lang="en-US" sz="2800" smtClean="0"/>
              <a:t>Satisfy military positioning requirements </a:t>
            </a:r>
          </a:p>
        </p:txBody>
      </p:sp>
    </p:spTree>
    <p:extLst>
      <p:ext uri="{BB962C8B-B14F-4D97-AF65-F5344CB8AC3E}">
        <p14:creationId xmlns:p14="http://schemas.microsoft.com/office/powerpoint/2010/main" val="3484536410"/>
      </p:ext>
    </p:extLst>
  </p:cSld>
  <p:clrMapOvr>
    <a:masterClrMapping/>
  </p:clrMapOvr>
  <p:transition spd="slow">
    <p:wheel spokes="1"/>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Rot="1" noChangeArrowheads="1"/>
          </p:cNvSpPr>
          <p:nvPr>
            <p:ph type="title"/>
          </p:nvPr>
        </p:nvSpPr>
        <p:spPr>
          <a:xfrm>
            <a:off x="301625" y="228600"/>
            <a:ext cx="8510588" cy="914400"/>
          </a:xfrm>
        </p:spPr>
        <p:txBody>
          <a:bodyPr/>
          <a:lstStyle/>
          <a:p>
            <a:pPr eaLnBrk="1" fontAlgn="auto" hangingPunct="1">
              <a:spcAft>
                <a:spcPts val="0"/>
              </a:spcAft>
              <a:defRPr/>
            </a:pPr>
            <a:r>
              <a:rPr lang="en-US" u="sng" dirty="0" smtClean="0">
                <a:solidFill>
                  <a:srgbClr val="FF0000"/>
                </a:solidFill>
              </a:rPr>
              <a:t>Inertial Navigation system</a:t>
            </a:r>
          </a:p>
        </p:txBody>
      </p:sp>
      <p:sp>
        <p:nvSpPr>
          <p:cNvPr id="12291" name="Rectangle 3"/>
          <p:cNvSpPr>
            <a:spLocks noGrp="1" noRot="1" noChangeArrowheads="1"/>
          </p:cNvSpPr>
          <p:nvPr>
            <p:ph idx="1"/>
          </p:nvPr>
        </p:nvSpPr>
        <p:spPr>
          <a:xfrm>
            <a:off x="304800" y="1219200"/>
            <a:ext cx="8540750" cy="4422775"/>
          </a:xfrm>
        </p:spPr>
        <p:txBody>
          <a:bodyPr>
            <a:normAutofit fontScale="92500" lnSpcReduction="20000"/>
          </a:bodyPr>
          <a:lstStyle/>
          <a:p>
            <a:pPr marL="365760" indent="-256032" eaLnBrk="1" fontAlgn="auto" hangingPunct="1">
              <a:spcAft>
                <a:spcPts val="0"/>
              </a:spcAft>
              <a:buFont typeface="Wingdings 3"/>
              <a:buChar char=""/>
              <a:defRPr/>
            </a:pPr>
            <a:r>
              <a:rPr lang="en-US" sz="2400" b="1" dirty="0" smtClean="0">
                <a:latin typeface="Arial Narrow" pitchFamily="34" charset="0"/>
              </a:rPr>
              <a:t>It is a type of dead Reckoning system.</a:t>
            </a:r>
          </a:p>
          <a:p>
            <a:pPr marL="365760" indent="-256032" eaLnBrk="1" fontAlgn="auto" hangingPunct="1">
              <a:spcAft>
                <a:spcPts val="0"/>
              </a:spcAft>
              <a:buFont typeface="Wingdings 3"/>
              <a:buChar char=""/>
              <a:defRPr/>
            </a:pPr>
            <a:r>
              <a:rPr lang="en-US" sz="2400" b="1" dirty="0" smtClean="0">
                <a:latin typeface="Arial Narrow" pitchFamily="34" charset="0"/>
              </a:rPr>
              <a:t>It is the self contained , autonomous and </a:t>
            </a:r>
            <a:r>
              <a:rPr lang="en-US" sz="2400" b="1" dirty="0" err="1" smtClean="0">
                <a:latin typeface="Arial Narrow" pitchFamily="34" charset="0"/>
              </a:rPr>
              <a:t>unjammable</a:t>
            </a:r>
            <a:r>
              <a:rPr lang="en-US" sz="2400" b="1" dirty="0" smtClean="0">
                <a:latin typeface="Arial Narrow" pitchFamily="34" charset="0"/>
              </a:rPr>
              <a:t>.</a:t>
            </a:r>
          </a:p>
          <a:p>
            <a:pPr marL="365760" indent="-256032" eaLnBrk="1" fontAlgn="auto" hangingPunct="1">
              <a:spcAft>
                <a:spcPts val="0"/>
              </a:spcAft>
              <a:buFont typeface="Wingdings 3"/>
              <a:buChar char=""/>
              <a:defRPr/>
            </a:pPr>
            <a:r>
              <a:rPr lang="en-US" sz="2400" b="1" dirty="0" smtClean="0">
                <a:latin typeface="Arial Narrow" pitchFamily="34" charset="0"/>
              </a:rPr>
              <a:t>It measures linear motion and rotations using accelerometers and gyroscopes.</a:t>
            </a:r>
          </a:p>
          <a:p>
            <a:pPr marL="365760" indent="-256032" eaLnBrk="1" fontAlgn="auto" hangingPunct="1">
              <a:spcAft>
                <a:spcPts val="0"/>
              </a:spcAft>
              <a:buFont typeface="Wingdings 3"/>
              <a:buChar char=""/>
              <a:defRPr/>
            </a:pPr>
            <a:r>
              <a:rPr lang="en-US" sz="2400" b="1" dirty="0" smtClean="0">
                <a:latin typeface="Arial Narrow" pitchFamily="34" charset="0"/>
              </a:rPr>
              <a:t>From the initial navigation data obtained from the other navigation system or user, the navigation computer gives the attitude , position and velocity.</a:t>
            </a:r>
          </a:p>
          <a:p>
            <a:pPr marL="365760" indent="-256032" eaLnBrk="1" fontAlgn="auto" hangingPunct="1">
              <a:spcAft>
                <a:spcPts val="0"/>
              </a:spcAft>
              <a:buFont typeface="Wingdings 3"/>
              <a:buChar char=""/>
              <a:defRPr/>
            </a:pPr>
            <a:r>
              <a:rPr lang="en-US" sz="2400" b="1" dirty="0" smtClean="0">
                <a:latin typeface="Arial Narrow" pitchFamily="34" charset="0"/>
              </a:rPr>
              <a:t>It is faster than the data given by the GPS.</a:t>
            </a:r>
          </a:p>
          <a:p>
            <a:pPr marL="365760" indent="-256032" eaLnBrk="1" fontAlgn="auto" hangingPunct="1">
              <a:spcAft>
                <a:spcPts val="0"/>
              </a:spcAft>
              <a:buFont typeface="Wingdings 3"/>
              <a:buChar char=""/>
              <a:defRPr/>
            </a:pPr>
            <a:r>
              <a:rPr lang="en-US" sz="2400" b="1" dirty="0" smtClean="0">
                <a:latin typeface="Arial Narrow" pitchFamily="34" charset="0"/>
              </a:rPr>
              <a:t>INS is very accurate over the short distance.</a:t>
            </a:r>
          </a:p>
          <a:p>
            <a:pPr marL="365760" indent="-256032" eaLnBrk="1" fontAlgn="auto" hangingPunct="1">
              <a:spcAft>
                <a:spcPts val="0"/>
              </a:spcAft>
              <a:buFont typeface="Wingdings 3"/>
              <a:buChar char=""/>
              <a:defRPr/>
            </a:pPr>
            <a:r>
              <a:rPr lang="en-US" sz="2400" b="1" dirty="0" smtClean="0">
                <a:latin typeface="Arial Narrow" pitchFamily="34" charset="0"/>
              </a:rPr>
              <a:t>It is of two different configuration based on the Inertial sensor placement. They are</a:t>
            </a:r>
          </a:p>
          <a:p>
            <a:pPr marL="365760" indent="-256032" eaLnBrk="1" fontAlgn="auto" hangingPunct="1">
              <a:spcAft>
                <a:spcPts val="0"/>
              </a:spcAft>
              <a:buFont typeface="Wingdings" pitchFamily="2" charset="2"/>
              <a:buNone/>
              <a:defRPr/>
            </a:pPr>
            <a:r>
              <a:rPr lang="en-US" sz="2400" b="1" dirty="0" smtClean="0">
                <a:latin typeface="Arial Narrow" pitchFamily="34" charset="0"/>
              </a:rPr>
              <a:t>				a. Stable or </a:t>
            </a:r>
            <a:r>
              <a:rPr lang="en-US" sz="2400" b="1" dirty="0" err="1" smtClean="0">
                <a:latin typeface="Arial Narrow" pitchFamily="34" charset="0"/>
              </a:rPr>
              <a:t>Gimballed</a:t>
            </a:r>
            <a:r>
              <a:rPr lang="en-US" sz="2400" b="1" dirty="0" smtClean="0">
                <a:latin typeface="Arial Narrow" pitchFamily="34" charset="0"/>
              </a:rPr>
              <a:t> platform.</a:t>
            </a:r>
          </a:p>
          <a:p>
            <a:pPr marL="365760" indent="-256032" eaLnBrk="1" fontAlgn="auto" hangingPunct="1">
              <a:spcAft>
                <a:spcPts val="0"/>
              </a:spcAft>
              <a:buFont typeface="Wingdings" pitchFamily="2" charset="2"/>
              <a:buNone/>
              <a:defRPr/>
            </a:pPr>
            <a:r>
              <a:rPr lang="en-US" sz="2400" b="1" dirty="0" smtClean="0">
                <a:latin typeface="Arial Narrow" pitchFamily="34" charset="0"/>
              </a:rPr>
              <a:t>				b. Strap down platform</a:t>
            </a:r>
            <a:r>
              <a:rPr lang="en-US" sz="2400" dirty="0" smtClean="0">
                <a:latin typeface="Times New Roman" pitchFamily="18" charset="0"/>
              </a:rPr>
              <a:t>			</a:t>
            </a:r>
          </a:p>
          <a:p>
            <a:pPr marL="365760" indent="-256032" eaLnBrk="1" fontAlgn="auto" hangingPunct="1">
              <a:spcAft>
                <a:spcPts val="0"/>
              </a:spcAft>
              <a:buFont typeface="Wingdings" pitchFamily="2" charset="2"/>
              <a:buNone/>
              <a:defRPr/>
            </a:pPr>
            <a:endParaRPr lang="en-US" sz="2400" dirty="0" smtClean="0">
              <a:latin typeface="Times New Roman" pitchFamily="18" charset="0"/>
            </a:endParaRPr>
          </a:p>
        </p:txBody>
      </p:sp>
    </p:spTree>
    <p:extLst>
      <p:ext uri="{BB962C8B-B14F-4D97-AF65-F5344CB8AC3E}">
        <p14:creationId xmlns:p14="http://schemas.microsoft.com/office/powerpoint/2010/main" val="1003972672"/>
      </p:ext>
    </p:extLst>
  </p:cSld>
  <p:clrMapOvr>
    <a:masterClrMapping/>
  </p:clrMapOvr>
  <p:transition spd="slow">
    <p:wheel spokes="1"/>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3"/>
          <p:cNvSpPr>
            <a:spLocks noGrp="1" noRot="1" noChangeArrowheads="1"/>
          </p:cNvSpPr>
          <p:nvPr>
            <p:ph idx="1"/>
          </p:nvPr>
        </p:nvSpPr>
        <p:spPr>
          <a:xfrm>
            <a:off x="304800" y="533400"/>
            <a:ext cx="8540750" cy="5565775"/>
          </a:xfrm>
        </p:spPr>
        <p:txBody>
          <a:bodyPr>
            <a:normAutofit/>
          </a:bodyPr>
          <a:lstStyle/>
          <a:p>
            <a:pPr eaLnBrk="1" hangingPunct="1">
              <a:lnSpc>
                <a:spcPct val="90000"/>
              </a:lnSpc>
            </a:pPr>
            <a:r>
              <a:rPr lang="en-US" sz="2400" b="1" u="sng" dirty="0" smtClean="0">
                <a:latin typeface="Arial Narrow" pitchFamily="34" charset="0"/>
              </a:rPr>
              <a:t>Stable or </a:t>
            </a:r>
            <a:r>
              <a:rPr lang="en-US" sz="2400" b="1" u="sng" dirty="0" err="1" smtClean="0">
                <a:latin typeface="Arial Narrow" pitchFamily="34" charset="0"/>
              </a:rPr>
              <a:t>Gimballed</a:t>
            </a:r>
            <a:r>
              <a:rPr lang="en-US" sz="2400" b="1" u="sng" dirty="0" smtClean="0">
                <a:latin typeface="Arial Narrow" pitchFamily="34" charset="0"/>
              </a:rPr>
              <a:t> Platform system:</a:t>
            </a:r>
          </a:p>
          <a:p>
            <a:pPr eaLnBrk="1" hangingPunct="1">
              <a:lnSpc>
                <a:spcPct val="90000"/>
              </a:lnSpc>
              <a:buFont typeface="Wingdings" pitchFamily="2" charset="2"/>
              <a:buNone/>
            </a:pPr>
            <a:r>
              <a:rPr lang="en-US" sz="2400" dirty="0" smtClean="0">
                <a:latin typeface="Arial Narrow" pitchFamily="34" charset="0"/>
              </a:rPr>
              <a:t>		In which the Accelerometer and gyro are placed in the stable platform which is maintained stable by the gimbal system. Then the acceleration measured in the inertial coordinates</a:t>
            </a:r>
          </a:p>
          <a:p>
            <a:pPr eaLnBrk="1" hangingPunct="1">
              <a:lnSpc>
                <a:spcPct val="90000"/>
              </a:lnSpc>
              <a:buFont typeface="Wingdings" pitchFamily="2" charset="2"/>
              <a:buNone/>
            </a:pPr>
            <a:endParaRPr lang="en-US" sz="2400" dirty="0" smtClean="0">
              <a:latin typeface="Arial Narrow" pitchFamily="34" charset="0"/>
            </a:endParaRPr>
          </a:p>
          <a:p>
            <a:pPr eaLnBrk="1" hangingPunct="1">
              <a:lnSpc>
                <a:spcPct val="90000"/>
              </a:lnSpc>
            </a:pPr>
            <a:r>
              <a:rPr lang="en-US" sz="2400" b="1" u="sng" dirty="0" smtClean="0">
                <a:latin typeface="Arial Narrow" pitchFamily="34" charset="0"/>
              </a:rPr>
              <a:t>Strap down Platform:</a:t>
            </a:r>
          </a:p>
          <a:p>
            <a:pPr eaLnBrk="1" hangingPunct="1">
              <a:lnSpc>
                <a:spcPct val="90000"/>
              </a:lnSpc>
              <a:buFont typeface="Wingdings" pitchFamily="2" charset="2"/>
              <a:buNone/>
            </a:pPr>
            <a:r>
              <a:rPr lang="en-US" sz="2400" dirty="0" smtClean="0">
                <a:latin typeface="Arial Narrow" pitchFamily="34" charset="0"/>
              </a:rPr>
              <a:t>		In this system the accelerometers are mounted on the vehicle platform and are therefore fixed to the vehicle coordinate system. The acceleration measured are then in vehicle coordinates</a:t>
            </a:r>
          </a:p>
          <a:p>
            <a:pPr algn="just" eaLnBrk="1" hangingPunct="1">
              <a:lnSpc>
                <a:spcPct val="90000"/>
              </a:lnSpc>
              <a:buFont typeface="Wingdings" pitchFamily="2" charset="2"/>
              <a:buNone/>
            </a:pPr>
            <a:endParaRPr lang="en-US" sz="2400" dirty="0" smtClean="0">
              <a:latin typeface="Arial Narrow" pitchFamily="34" charset="0"/>
            </a:endParaRPr>
          </a:p>
          <a:p>
            <a:pPr algn="just" eaLnBrk="1" hangingPunct="1">
              <a:lnSpc>
                <a:spcPct val="90000"/>
              </a:lnSpc>
            </a:pPr>
            <a:r>
              <a:rPr lang="en-US" sz="2400" dirty="0" smtClean="0">
                <a:latin typeface="Arial Narrow" pitchFamily="34" charset="0"/>
              </a:rPr>
              <a:t>Advantage and Disadvantage of Stable platform:-</a:t>
            </a:r>
          </a:p>
          <a:p>
            <a:pPr lvl="2" algn="just" eaLnBrk="1" hangingPunct="1">
              <a:lnSpc>
                <a:spcPct val="90000"/>
              </a:lnSpc>
            </a:pPr>
            <a:r>
              <a:rPr lang="en-US" sz="1800" dirty="0" smtClean="0">
                <a:latin typeface="Arial Narrow" pitchFamily="34" charset="0"/>
              </a:rPr>
              <a:t> </a:t>
            </a:r>
            <a:r>
              <a:rPr lang="en-US" sz="2000" dirty="0" smtClean="0">
                <a:latin typeface="Arial Narrow" pitchFamily="34" charset="0"/>
              </a:rPr>
              <a:t>It is very reliable, accurate and value for the money.</a:t>
            </a:r>
          </a:p>
          <a:p>
            <a:pPr lvl="2" algn="just" eaLnBrk="1" hangingPunct="1">
              <a:lnSpc>
                <a:spcPct val="90000"/>
              </a:lnSpc>
            </a:pPr>
            <a:r>
              <a:rPr lang="en-US" sz="2000" dirty="0" smtClean="0">
                <a:latin typeface="Arial Narrow" pitchFamily="34" charset="0"/>
              </a:rPr>
              <a:t>The mechanical gimbal arrangement is very complex.</a:t>
            </a:r>
          </a:p>
          <a:p>
            <a:pPr lvl="2" algn="just" eaLnBrk="1" hangingPunct="1">
              <a:lnSpc>
                <a:spcPct val="90000"/>
              </a:lnSpc>
            </a:pPr>
            <a:r>
              <a:rPr lang="en-US" sz="2000" dirty="0" smtClean="0">
                <a:latin typeface="Arial Narrow" pitchFamily="34" charset="0"/>
              </a:rPr>
              <a:t>Expensive and replacing , rebuild are very lengthy process</a:t>
            </a:r>
          </a:p>
          <a:p>
            <a:pPr lvl="2" algn="just" eaLnBrk="1" hangingPunct="1">
              <a:lnSpc>
                <a:spcPct val="90000"/>
              </a:lnSpc>
            </a:pPr>
            <a:r>
              <a:rPr lang="en-US" sz="2000" dirty="0" smtClean="0">
                <a:latin typeface="Arial Narrow" pitchFamily="34" charset="0"/>
              </a:rPr>
              <a:t>Calibrations are very lengthy process</a:t>
            </a:r>
          </a:p>
          <a:p>
            <a:pPr lvl="2" algn="just" eaLnBrk="1" hangingPunct="1">
              <a:lnSpc>
                <a:spcPct val="90000"/>
              </a:lnSpc>
            </a:pPr>
            <a:endParaRPr lang="en-US" sz="2000" dirty="0" smtClean="0">
              <a:latin typeface="Arial Narrow" pitchFamily="34" charset="0"/>
            </a:endParaRPr>
          </a:p>
        </p:txBody>
      </p:sp>
    </p:spTree>
    <p:extLst>
      <p:ext uri="{BB962C8B-B14F-4D97-AF65-F5344CB8AC3E}">
        <p14:creationId xmlns:p14="http://schemas.microsoft.com/office/powerpoint/2010/main" val="134716792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358" y="1500986"/>
            <a:ext cx="7891904" cy="1569660"/>
          </a:xfrm>
          <a:prstGeom prst="rect">
            <a:avLst/>
          </a:prstGeom>
        </p:spPr>
        <p:txBody>
          <a:bodyPr wrap="none">
            <a:spAutoFit/>
          </a:bodyPr>
          <a:lstStyle/>
          <a:p>
            <a:r>
              <a:rPr lang="en-US" sz="9600" dirty="0" smtClean="0">
                <a:solidFill>
                  <a:srgbClr val="7030A0"/>
                </a:solidFill>
              </a:rPr>
              <a:t>THANK YOU</a:t>
            </a:r>
            <a:endParaRPr lang="en-IN" sz="9600" dirty="0">
              <a:solidFill>
                <a:srgbClr val="7030A0"/>
              </a:solidFill>
            </a:endParaRPr>
          </a:p>
        </p:txBody>
      </p:sp>
      <p:sp>
        <p:nvSpPr>
          <p:cNvPr id="3" name="Rectangle 2"/>
          <p:cNvSpPr/>
          <p:nvPr/>
        </p:nvSpPr>
        <p:spPr>
          <a:xfrm>
            <a:off x="0" y="3052065"/>
            <a:ext cx="4572000" cy="1846659"/>
          </a:xfrm>
          <a:prstGeom prst="rect">
            <a:avLst/>
          </a:prstGeom>
        </p:spPr>
        <p:txBody>
          <a:bodyPr>
            <a:spAutoFit/>
          </a:bodyPr>
          <a:lstStyle/>
          <a:p>
            <a:r>
              <a:rPr lang="en-US" sz="2400" b="1" u="sng" dirty="0" smtClean="0">
                <a:solidFill>
                  <a:srgbClr val="00B050"/>
                </a:solidFill>
              </a:rPr>
              <a:t>PRESENTED</a:t>
            </a:r>
            <a:r>
              <a:rPr lang="en-US" sz="2400" b="1" u="sng" baseline="0" dirty="0" smtClean="0">
                <a:solidFill>
                  <a:srgbClr val="00B050"/>
                </a:solidFill>
              </a:rPr>
              <a:t> BY:-</a:t>
            </a:r>
          </a:p>
          <a:p>
            <a:r>
              <a:rPr lang="en-US" sz="2400" b="1" baseline="0" dirty="0" smtClean="0">
                <a:latin typeface="Copperplate Gothic Bold" pitchFamily="34" charset="0"/>
              </a:rPr>
              <a:t>SAI SHUBHANKAR </a:t>
            </a:r>
          </a:p>
          <a:p>
            <a:endParaRPr lang="en-US" sz="2400" b="1" baseline="0" dirty="0" smtClean="0">
              <a:latin typeface="Copperplate Gothic Bold" pitchFamily="34" charset="0"/>
            </a:endParaRPr>
          </a:p>
          <a:p>
            <a:endParaRPr lang="en-US" sz="2400" b="1" baseline="0" dirty="0" smtClean="0">
              <a:latin typeface="Copperplate Gothic Bold" pitchFamily="34" charset="0"/>
            </a:endParaRPr>
          </a:p>
          <a:p>
            <a:endParaRPr lang="en-IN" b="1" dirty="0">
              <a:latin typeface="Copperplate Gothic Bold" pitchFamily="34" charset="0"/>
            </a:endParaRPr>
          </a:p>
        </p:txBody>
      </p:sp>
    </p:spTree>
    <p:extLst>
      <p:ext uri="{BB962C8B-B14F-4D97-AF65-F5344CB8AC3E}">
        <p14:creationId xmlns:p14="http://schemas.microsoft.com/office/powerpoint/2010/main" val="2074444021"/>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2"/>
          <p:cNvSpPr txBox="1">
            <a:spLocks noChangeArrowheads="1"/>
          </p:cNvSpPr>
          <p:nvPr/>
        </p:nvSpPr>
        <p:spPr bwMode="auto">
          <a:xfrm>
            <a:off x="0" y="304800"/>
            <a:ext cx="9144000" cy="6494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3200" b="1" u="sng" dirty="0" smtClean="0">
                <a:solidFill>
                  <a:srgbClr val="FF0000"/>
                </a:solidFill>
                <a:latin typeface="Lucida Sans Unicode" pitchFamily="34" charset="0"/>
                <a:cs typeface="Times New Roman" pitchFamily="18" charset="0"/>
              </a:rPr>
              <a:t>VERY </a:t>
            </a:r>
            <a:r>
              <a:rPr lang="en-US" sz="3200" b="1" u="sng" dirty="0">
                <a:solidFill>
                  <a:srgbClr val="FF0000"/>
                </a:solidFill>
                <a:latin typeface="Lucida Sans Unicode" pitchFamily="34" charset="0"/>
                <a:cs typeface="Times New Roman" pitchFamily="18" charset="0"/>
              </a:rPr>
              <a:t>IMPORTANT DRIVERS FOR AVIONICS SYSTEMS ARE</a:t>
            </a:r>
          </a:p>
          <a:p>
            <a:pPr eaLnBrk="1" hangingPunct="1">
              <a:lnSpc>
                <a:spcPct val="50000"/>
              </a:lnSpc>
            </a:pPr>
            <a:endParaRPr lang="en-US" sz="3200" b="1" dirty="0">
              <a:solidFill>
                <a:srgbClr val="FF0000"/>
              </a:solidFill>
              <a:latin typeface="Lucida Sans Unicode" pitchFamily="34" charset="0"/>
              <a:cs typeface="Times New Roman" pitchFamily="18" charset="0"/>
            </a:endParaRPr>
          </a:p>
          <a:p>
            <a:pPr lvl="3" eaLnBrk="1" hangingPunct="1">
              <a:buClr>
                <a:srgbClr val="9966FF"/>
              </a:buClr>
              <a:buFont typeface="Wingdings" pitchFamily="2" charset="2"/>
              <a:buBlip>
                <a:blip r:embed="rId2"/>
              </a:buBlip>
            </a:pPr>
            <a:r>
              <a:rPr lang="en-US" sz="2800" b="1" dirty="0">
                <a:latin typeface="Lucida Sans Unicode" pitchFamily="34" charset="0"/>
                <a:cs typeface="Times New Roman" pitchFamily="18" charset="0"/>
              </a:rPr>
              <a:t>  </a:t>
            </a:r>
            <a:r>
              <a:rPr lang="en-US" sz="2800" b="1" dirty="0">
                <a:solidFill>
                  <a:srgbClr val="0033CC"/>
                </a:solidFill>
                <a:latin typeface="Lucida Sans Unicode" pitchFamily="34" charset="0"/>
                <a:cs typeface="Times New Roman" pitchFamily="18" charset="0"/>
              </a:rPr>
              <a:t>Increased safety</a:t>
            </a:r>
            <a:r>
              <a:rPr lang="en-US" sz="2800" b="1" dirty="0">
                <a:latin typeface="Lucida Sans Unicode" pitchFamily="34" charset="0"/>
                <a:cs typeface="Times New Roman" pitchFamily="18" charset="0"/>
              </a:rPr>
              <a:t> </a:t>
            </a:r>
          </a:p>
          <a:p>
            <a:pPr lvl="3" eaLnBrk="1" hangingPunct="1">
              <a:buClr>
                <a:srgbClr val="9966FF"/>
              </a:buClr>
              <a:buFont typeface="Wingdings" pitchFamily="2" charset="2"/>
              <a:buBlip>
                <a:blip r:embed="rId2"/>
              </a:buBlip>
            </a:pPr>
            <a:r>
              <a:rPr lang="en-US" sz="2800" b="1" dirty="0">
                <a:latin typeface="Lucida Sans Unicode" pitchFamily="34" charset="0"/>
                <a:cs typeface="Times New Roman" pitchFamily="18" charset="0"/>
              </a:rPr>
              <a:t>  </a:t>
            </a:r>
            <a:r>
              <a:rPr lang="en-US" sz="2800" b="1" dirty="0">
                <a:solidFill>
                  <a:srgbClr val="990000"/>
                </a:solidFill>
                <a:latin typeface="Lucida Sans Unicode" pitchFamily="34" charset="0"/>
                <a:cs typeface="Times New Roman" pitchFamily="18" charset="0"/>
              </a:rPr>
              <a:t>Air traffic control requirements</a:t>
            </a:r>
          </a:p>
          <a:p>
            <a:pPr lvl="3" eaLnBrk="1" hangingPunct="1">
              <a:buClr>
                <a:srgbClr val="9966FF"/>
              </a:buClr>
              <a:buFont typeface="Wingdings" pitchFamily="2" charset="2"/>
              <a:buBlip>
                <a:blip r:embed="rId2"/>
              </a:buBlip>
            </a:pPr>
            <a:r>
              <a:rPr lang="en-US" sz="2800" b="1" dirty="0">
                <a:latin typeface="Lucida Sans Unicode" pitchFamily="34" charset="0"/>
                <a:cs typeface="Times New Roman" pitchFamily="18" charset="0"/>
              </a:rPr>
              <a:t>  </a:t>
            </a:r>
            <a:r>
              <a:rPr lang="en-US" sz="2800" b="1" dirty="0">
                <a:solidFill>
                  <a:srgbClr val="008000"/>
                </a:solidFill>
                <a:latin typeface="Lucida Sans Unicode" pitchFamily="34" charset="0"/>
                <a:cs typeface="Times New Roman" pitchFamily="18" charset="0"/>
              </a:rPr>
              <a:t>All weather operation</a:t>
            </a:r>
          </a:p>
          <a:p>
            <a:pPr lvl="3" eaLnBrk="1" hangingPunct="1">
              <a:buClr>
                <a:srgbClr val="9966FF"/>
              </a:buClr>
              <a:buFont typeface="Wingdings" pitchFamily="2" charset="2"/>
              <a:buBlip>
                <a:blip r:embed="rId2"/>
              </a:buBlip>
            </a:pPr>
            <a:r>
              <a:rPr lang="en-US" sz="2800" b="1" dirty="0">
                <a:latin typeface="Lucida Sans Unicode" pitchFamily="34" charset="0"/>
                <a:cs typeface="Times New Roman" pitchFamily="18" charset="0"/>
              </a:rPr>
              <a:t>  </a:t>
            </a:r>
            <a:r>
              <a:rPr lang="en-US" sz="2800" b="1" dirty="0">
                <a:solidFill>
                  <a:srgbClr val="800080"/>
                </a:solidFill>
                <a:latin typeface="Lucida Sans Unicode" pitchFamily="34" charset="0"/>
                <a:cs typeface="Times New Roman" pitchFamily="18" charset="0"/>
              </a:rPr>
              <a:t>Reduction in fuel consumption</a:t>
            </a:r>
          </a:p>
          <a:p>
            <a:pPr lvl="3" eaLnBrk="1" hangingPunct="1">
              <a:buClr>
                <a:srgbClr val="9966FF"/>
              </a:buClr>
              <a:buFont typeface="Wingdings" pitchFamily="2" charset="2"/>
              <a:buBlip>
                <a:blip r:embed="rId2"/>
              </a:buBlip>
            </a:pPr>
            <a:r>
              <a:rPr lang="en-US" sz="2800" b="1" dirty="0">
                <a:latin typeface="Lucida Sans Unicode" pitchFamily="34" charset="0"/>
                <a:cs typeface="Times New Roman" pitchFamily="18" charset="0"/>
              </a:rPr>
              <a:t>  </a:t>
            </a:r>
            <a:r>
              <a:rPr lang="en-US" sz="2800" b="1" dirty="0">
                <a:solidFill>
                  <a:srgbClr val="FF6600"/>
                </a:solidFill>
                <a:latin typeface="Lucida Sans Unicode" pitchFamily="34" charset="0"/>
                <a:cs typeface="Times New Roman" pitchFamily="18" charset="0"/>
              </a:rPr>
              <a:t>Improved aircraft performance and control and handling and reduction in maintenance costs</a:t>
            </a:r>
          </a:p>
          <a:p>
            <a:pPr eaLnBrk="1" hangingPunct="1">
              <a:buClr>
                <a:srgbClr val="9966FF"/>
              </a:buClr>
              <a:buFont typeface="Wingdings" pitchFamily="2" charset="2"/>
              <a:buNone/>
            </a:pPr>
            <a:r>
              <a:rPr lang="en-US" sz="2800" dirty="0">
                <a:latin typeface="Lucida Sans Unicode" pitchFamily="34" charset="0"/>
                <a:cs typeface="Times New Roman" pitchFamily="18" charset="0"/>
              </a:rPr>
              <a:t>  </a:t>
            </a:r>
          </a:p>
          <a:p>
            <a:pPr eaLnBrk="1" hangingPunct="1">
              <a:buClr>
                <a:srgbClr val="9966FF"/>
              </a:buClr>
              <a:buFont typeface="Wingdings" pitchFamily="2" charset="2"/>
              <a:buNone/>
            </a:pPr>
            <a:r>
              <a:rPr lang="en-US" sz="2800" dirty="0">
                <a:latin typeface="Lucida Sans Unicode" pitchFamily="34" charset="0"/>
                <a:cs typeface="Times New Roman" pitchFamily="18" charset="0"/>
              </a:rPr>
              <a:t> </a:t>
            </a:r>
            <a:r>
              <a:rPr lang="en-US" sz="2800" dirty="0">
                <a:solidFill>
                  <a:srgbClr val="FF5050"/>
                </a:solidFill>
                <a:latin typeface="Lucida Sans Unicode" pitchFamily="34" charset="0"/>
                <a:cs typeface="Times New Roman" pitchFamily="18" charset="0"/>
              </a:rPr>
              <a:t>*</a:t>
            </a:r>
            <a:r>
              <a:rPr lang="en-US" sz="2800" dirty="0">
                <a:latin typeface="Lucida Sans Unicode" pitchFamily="34" charset="0"/>
                <a:cs typeface="Times New Roman" pitchFamily="18" charset="0"/>
              </a:rPr>
              <a:t>    </a:t>
            </a:r>
            <a:r>
              <a:rPr lang="en-US" sz="2800" dirty="0">
                <a:solidFill>
                  <a:schemeClr val="tx1">
                    <a:lumMod val="85000"/>
                    <a:lumOff val="15000"/>
                  </a:schemeClr>
                </a:solidFill>
                <a:latin typeface="Lucida Sans Unicode" pitchFamily="34" charset="0"/>
                <a:cs typeface="Times New Roman" pitchFamily="18" charset="0"/>
              </a:rPr>
              <a:t>In the  military case, the avionics systems are also </a:t>
            </a:r>
            <a:r>
              <a:rPr lang="en-US" sz="2800" dirty="0" smtClean="0">
                <a:solidFill>
                  <a:schemeClr val="tx1">
                    <a:lumMod val="85000"/>
                    <a:lumOff val="15000"/>
                  </a:schemeClr>
                </a:solidFill>
                <a:latin typeface="Lucida Sans Unicode" pitchFamily="34" charset="0"/>
                <a:cs typeface="Times New Roman" pitchFamily="18" charset="0"/>
              </a:rPr>
              <a:t>being driven </a:t>
            </a:r>
            <a:r>
              <a:rPr lang="en-US" sz="2800" dirty="0">
                <a:solidFill>
                  <a:schemeClr val="tx1">
                    <a:lumMod val="85000"/>
                    <a:lumOff val="15000"/>
                  </a:schemeClr>
                </a:solidFill>
                <a:latin typeface="Lucida Sans Unicode" pitchFamily="34" charset="0"/>
                <a:cs typeface="Times New Roman" pitchFamily="18" charset="0"/>
              </a:rPr>
              <a:t>by a continuing increase in the threats posed by </a:t>
            </a:r>
            <a:r>
              <a:rPr lang="en-US" sz="2800" dirty="0" smtClean="0">
                <a:solidFill>
                  <a:schemeClr val="tx1">
                    <a:lumMod val="85000"/>
                    <a:lumOff val="15000"/>
                  </a:schemeClr>
                </a:solidFill>
                <a:latin typeface="Lucida Sans Unicode" pitchFamily="34" charset="0"/>
                <a:cs typeface="Times New Roman" pitchFamily="18" charset="0"/>
              </a:rPr>
              <a:t>the defensive </a:t>
            </a:r>
            <a:r>
              <a:rPr lang="en-US" sz="2800" dirty="0">
                <a:solidFill>
                  <a:schemeClr val="tx1">
                    <a:lumMod val="85000"/>
                    <a:lumOff val="15000"/>
                  </a:schemeClr>
                </a:solidFill>
                <a:latin typeface="Lucida Sans Unicode" pitchFamily="34" charset="0"/>
                <a:cs typeface="Times New Roman" pitchFamily="18" charset="0"/>
              </a:rPr>
              <a:t>and offensive capabilities of potential </a:t>
            </a:r>
            <a:r>
              <a:rPr lang="en-US" sz="2800" dirty="0" smtClean="0">
                <a:solidFill>
                  <a:schemeClr val="tx1">
                    <a:lumMod val="85000"/>
                    <a:lumOff val="15000"/>
                  </a:schemeClr>
                </a:solidFill>
                <a:latin typeface="Lucida Sans Unicode" pitchFamily="34" charset="0"/>
                <a:cs typeface="Times New Roman" pitchFamily="18" charset="0"/>
              </a:rPr>
              <a:t>aggressors.</a:t>
            </a:r>
            <a:endParaRPr lang="en-US" sz="7200" dirty="0">
              <a:solidFill>
                <a:schemeClr val="tx1">
                  <a:lumMod val="85000"/>
                  <a:lumOff val="15000"/>
                </a:schemeClr>
              </a:solidFill>
              <a:latin typeface="Lucida Sans Unicode" pitchFamily="34" charset="0"/>
            </a:endParaRPr>
          </a:p>
        </p:txBody>
      </p:sp>
    </p:spTree>
    <p:extLst>
      <p:ext uri="{BB962C8B-B14F-4D97-AF65-F5344CB8AC3E}">
        <p14:creationId xmlns:p14="http://schemas.microsoft.com/office/powerpoint/2010/main" val="281167574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descr="c:\windows\TEMP\auto0.bm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304800"/>
            <a:ext cx="4673600" cy="550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67" name="Rectangle 3"/>
          <p:cNvSpPr>
            <a:spLocks noChangeArrowheads="1"/>
          </p:cNvSpPr>
          <p:nvPr/>
        </p:nvSpPr>
        <p:spPr bwMode="auto">
          <a:xfrm>
            <a:off x="3886200" y="304800"/>
            <a:ext cx="838200" cy="533400"/>
          </a:xfrm>
          <a:prstGeom prst="rect">
            <a:avLst/>
          </a:prstGeom>
          <a:noFill/>
          <a:ln w="57150">
            <a:solidFill>
              <a:srgbClr val="FF0066"/>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atin typeface="Lucida Sans Unicode" pitchFamily="34" charset="0"/>
            </a:endParaRPr>
          </a:p>
        </p:txBody>
      </p:sp>
      <p:sp>
        <p:nvSpPr>
          <p:cNvPr id="33796" name="WordArt 19"/>
          <p:cNvSpPr>
            <a:spLocks noChangeArrowheads="1" noChangeShapeType="1" noTextEdit="1"/>
          </p:cNvSpPr>
          <p:nvPr/>
        </p:nvSpPr>
        <p:spPr bwMode="auto">
          <a:xfrm>
            <a:off x="1658938" y="6010275"/>
            <a:ext cx="5562600" cy="708025"/>
          </a:xfrm>
          <a:prstGeom prst="rect">
            <a:avLst/>
          </a:prstGeom>
        </p:spPr>
        <p:txBody>
          <a:bodyPr wrap="none" fromWordArt="1">
            <a:prstTxWarp prst="textWave1">
              <a:avLst>
                <a:gd name="adj1" fmla="val 13005"/>
                <a:gd name="adj2" fmla="val 0"/>
              </a:avLst>
            </a:prstTxWarp>
          </a:bodyPr>
          <a:lstStyle/>
          <a:p>
            <a:r>
              <a:rPr lang="en-IN" sz="3600" kern="10">
                <a:ln w="9525">
                  <a:solidFill>
                    <a:srgbClr val="339966"/>
                  </a:solidFill>
                  <a:round/>
                  <a:headEnd/>
                  <a:tailEnd/>
                </a:ln>
                <a:gradFill rotWithShape="1">
                  <a:gsLst>
                    <a:gs pos="0">
                      <a:srgbClr val="FC9FCB"/>
                    </a:gs>
                    <a:gs pos="6500">
                      <a:srgbClr val="F8B049"/>
                    </a:gs>
                    <a:gs pos="10501">
                      <a:srgbClr val="F8B049"/>
                    </a:gs>
                    <a:gs pos="31500">
                      <a:srgbClr val="FEE7F2"/>
                    </a:gs>
                    <a:gs pos="33501">
                      <a:srgbClr val="F952A0"/>
                    </a:gs>
                    <a:gs pos="34500">
                      <a:srgbClr val="C50849"/>
                    </a:gs>
                    <a:gs pos="41000">
                      <a:srgbClr val="B43E85"/>
                    </a:gs>
                    <a:gs pos="50000">
                      <a:srgbClr val="F8B049"/>
                    </a:gs>
                    <a:gs pos="59000">
                      <a:srgbClr val="B43E85"/>
                    </a:gs>
                    <a:gs pos="65500">
                      <a:srgbClr val="C50849"/>
                    </a:gs>
                    <a:gs pos="66499">
                      <a:srgbClr val="F952A0"/>
                    </a:gs>
                    <a:gs pos="68500">
                      <a:srgbClr val="FEE7F2"/>
                    </a:gs>
                    <a:gs pos="89500">
                      <a:srgbClr val="F8B049"/>
                    </a:gs>
                    <a:gs pos="93500">
                      <a:srgbClr val="F8B049"/>
                    </a:gs>
                    <a:gs pos="100000">
                      <a:srgbClr val="FC9FCB"/>
                    </a:gs>
                  </a:gsLst>
                  <a:lin ang="2700000" scaled="1"/>
                </a:gradFill>
                <a:effectLst>
                  <a:outerShdw dist="53882" dir="2700000" algn="ctr" rotWithShape="0">
                    <a:srgbClr val="C0C0C0"/>
                  </a:outerShdw>
                </a:effectLst>
                <a:latin typeface="Times New Roman"/>
                <a:cs typeface="Times New Roman"/>
              </a:rPr>
              <a:t>AVIONICS SYSTEMS</a:t>
            </a:r>
          </a:p>
        </p:txBody>
      </p:sp>
    </p:spTree>
    <p:extLst>
      <p:ext uri="{BB962C8B-B14F-4D97-AF65-F5344CB8AC3E}">
        <p14:creationId xmlns:p14="http://schemas.microsoft.com/office/powerpoint/2010/main" val="360562448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36867"/>
                                        </p:tgtEl>
                                        <p:attrNameLst>
                                          <p:attrName>style.visibility</p:attrName>
                                        </p:attrNameLst>
                                      </p:cBhvr>
                                      <p:to>
                                        <p:strVal val="visible"/>
                                      </p:to>
                                    </p:set>
                                    <p:anim calcmode="lin" valueType="num">
                                      <p:cBhvr>
                                        <p:cTn id="7" dur="500" fill="hold"/>
                                        <p:tgtEl>
                                          <p:spTgt spid="36867"/>
                                        </p:tgtEl>
                                        <p:attrNameLst>
                                          <p:attrName>ppt_w</p:attrName>
                                        </p:attrNameLst>
                                      </p:cBhvr>
                                      <p:tavLst>
                                        <p:tav tm="0">
                                          <p:val>
                                            <p:fltVal val="0"/>
                                          </p:val>
                                        </p:tav>
                                        <p:tav tm="100000">
                                          <p:val>
                                            <p:strVal val="#ppt_w"/>
                                          </p:val>
                                        </p:tav>
                                      </p:tavLst>
                                    </p:anim>
                                    <p:anim calcmode="lin" valueType="num">
                                      <p:cBhvr>
                                        <p:cTn id="8" dur="500" fill="hold"/>
                                        <p:tgtEl>
                                          <p:spTgt spid="36867"/>
                                        </p:tgtEl>
                                        <p:attrNameLst>
                                          <p:attrName>ppt_h</p:attrName>
                                        </p:attrNameLst>
                                      </p:cBhvr>
                                      <p:tavLst>
                                        <p:tav tm="0">
                                          <p:val>
                                            <p:fltVal val="0"/>
                                          </p:val>
                                        </p:tav>
                                        <p:tav tm="100000">
                                          <p:val>
                                            <p:strVal val="#ppt_h"/>
                                          </p:val>
                                        </p:tav>
                                      </p:tavLst>
                                    </p:anim>
                                  </p:childTnLst>
                                  <p:subTnLst>
                                    <p:animClr clrSpc="rgb" dir="cw">
                                      <p:cBhvr override="childStyle">
                                        <p:cTn dur="1" fill="hold" display="0" masterRel="nextClick" afterEffect="1"/>
                                        <p:tgtEl>
                                          <p:spTgt spid="36867"/>
                                        </p:tgtEl>
                                        <p:attrNameLst>
                                          <p:attrName>ppt_c</p:attrName>
                                        </p:attrNameLst>
                                      </p:cBhvr>
                                      <p:to>
                                        <a:srgbClr val="632AD6"/>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fontAlgn="auto" hangingPunct="1">
              <a:spcAft>
                <a:spcPts val="0"/>
              </a:spcAft>
              <a:defRPr/>
            </a:pPr>
            <a:r>
              <a:rPr lang="en-US" smtClean="0"/>
              <a:t>AEROSPACE DESIGN INVOLVES</a:t>
            </a:r>
          </a:p>
        </p:txBody>
      </p:sp>
      <p:sp>
        <p:nvSpPr>
          <p:cNvPr id="31747" name="Rectangle 3"/>
          <p:cNvSpPr>
            <a:spLocks noGrp="1" noChangeArrowheads="1"/>
          </p:cNvSpPr>
          <p:nvPr>
            <p:ph idx="1"/>
          </p:nvPr>
        </p:nvSpPr>
        <p:spPr/>
        <p:txBody>
          <a:bodyPr/>
          <a:lstStyle/>
          <a:p>
            <a:pPr eaLnBrk="1" hangingPunct="1"/>
            <a:r>
              <a:rPr lang="en-US" smtClean="0"/>
              <a:t>Lot of Analyses</a:t>
            </a:r>
          </a:p>
          <a:p>
            <a:pPr eaLnBrk="1" hangingPunct="1"/>
            <a:r>
              <a:rPr lang="en-US" smtClean="0"/>
              <a:t>Ground testing and simulation (e.g. wind tunnel tests of model aircraft, flight simulation, drop tests, full scale mock-up, fatigue tests)</a:t>
            </a:r>
          </a:p>
          <a:p>
            <a:pPr eaLnBrk="1" hangingPunct="1"/>
            <a:r>
              <a:rPr lang="en-US" smtClean="0"/>
              <a:t>Flight tests</a:t>
            </a:r>
          </a:p>
        </p:txBody>
      </p:sp>
    </p:spTree>
    <p:extLst>
      <p:ext uri="{BB962C8B-B14F-4D97-AF65-F5344CB8AC3E}">
        <p14:creationId xmlns:p14="http://schemas.microsoft.com/office/powerpoint/2010/main" val="1482502103"/>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1747">
                                            <p:txEl>
                                              <p:pRg st="0" end="0"/>
                                            </p:txEl>
                                          </p:spTgt>
                                        </p:tgtEl>
                                        <p:attrNameLst>
                                          <p:attrName>style.visibility</p:attrName>
                                        </p:attrNameLst>
                                      </p:cBhvr>
                                      <p:to>
                                        <p:strVal val="visible"/>
                                      </p:to>
                                    </p:set>
                                    <p:anim calcmode="lin" valueType="num">
                                      <p:cBhvr additive="base">
                                        <p:cTn id="7" dur="500" fill="hold"/>
                                        <p:tgtEl>
                                          <p:spTgt spid="3174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1747">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WHOOSH.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1747">
                                            <p:txEl>
                                              <p:pRg st="1" end="1"/>
                                            </p:txEl>
                                          </p:spTgt>
                                        </p:tgtEl>
                                        <p:attrNameLst>
                                          <p:attrName>style.visibility</p:attrName>
                                        </p:attrNameLst>
                                      </p:cBhvr>
                                      <p:to>
                                        <p:strVal val="visible"/>
                                      </p:to>
                                    </p:set>
                                    <p:anim calcmode="lin" valueType="num">
                                      <p:cBhvr additive="base">
                                        <p:cTn id="13" dur="500" fill="hold"/>
                                        <p:tgtEl>
                                          <p:spTgt spid="3174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1747">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2" name="WHOOSH.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1747">
                                            <p:txEl>
                                              <p:pRg st="2" end="2"/>
                                            </p:txEl>
                                          </p:spTgt>
                                        </p:tgtEl>
                                        <p:attrNameLst>
                                          <p:attrName>style.visibility</p:attrName>
                                        </p:attrNameLst>
                                      </p:cBhvr>
                                      <p:to>
                                        <p:strVal val="visible"/>
                                      </p:to>
                                    </p:set>
                                    <p:anim calcmode="lin" valueType="num">
                                      <p:cBhvr additive="base">
                                        <p:cTn id="19" dur="500" fill="hold"/>
                                        <p:tgtEl>
                                          <p:spTgt spid="3174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1747">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2"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normAutofit/>
          </a:bodyPr>
          <a:lstStyle/>
          <a:p>
            <a:pPr eaLnBrk="1" fontAlgn="auto" hangingPunct="1">
              <a:spcAft>
                <a:spcPts val="0"/>
              </a:spcAft>
              <a:defRPr/>
            </a:pPr>
            <a:r>
              <a:rPr lang="en-US" dirty="0" smtClean="0">
                <a:solidFill>
                  <a:srgbClr val="FF0000"/>
                </a:solidFill>
              </a:rPr>
              <a:t>Major -</a:t>
            </a:r>
            <a:r>
              <a:rPr lang="en-US" dirty="0" err="1" smtClean="0">
                <a:solidFill>
                  <a:srgbClr val="FF0000"/>
                </a:solidFill>
              </a:rPr>
              <a:t>Ilities</a:t>
            </a:r>
            <a:r>
              <a:rPr lang="en-US" dirty="0" smtClean="0">
                <a:solidFill>
                  <a:srgbClr val="FF0000"/>
                </a:solidFill>
              </a:rPr>
              <a:t> of Avionics System</a:t>
            </a:r>
            <a:endParaRPr lang="en-IN" dirty="0" smtClean="0">
              <a:solidFill>
                <a:srgbClr val="FF0000"/>
              </a:solidFill>
            </a:endParaRPr>
          </a:p>
        </p:txBody>
      </p:sp>
      <p:sp>
        <p:nvSpPr>
          <p:cNvPr id="3" name="Content Placeholder 2"/>
          <p:cNvSpPr>
            <a:spLocks noGrp="1"/>
          </p:cNvSpPr>
          <p:nvPr>
            <p:ph idx="1"/>
          </p:nvPr>
        </p:nvSpPr>
        <p:spPr/>
        <p:txBody>
          <a:bodyPr rtlCol="0">
            <a:normAutofit fontScale="92500" lnSpcReduction="10000"/>
          </a:bodyPr>
          <a:lstStyle/>
          <a:p>
            <a:pPr marL="365760" indent="-256032" eaLnBrk="1" fontAlgn="auto" hangingPunct="1">
              <a:spcBef>
                <a:spcPts val="0"/>
              </a:spcBef>
              <a:spcAft>
                <a:spcPts val="0"/>
              </a:spcAft>
              <a:buFont typeface="Arial" pitchFamily="34" charset="0"/>
              <a:buChar char="•"/>
              <a:defRPr/>
            </a:pPr>
            <a:r>
              <a:rPr lang="en-US" sz="2800" dirty="0" smtClean="0">
                <a:solidFill>
                  <a:schemeClr val="tx2">
                    <a:lumMod val="60000"/>
                    <a:lumOff val="40000"/>
                  </a:schemeClr>
                </a:solidFill>
              </a:rPr>
              <a:t>Capability</a:t>
            </a:r>
          </a:p>
          <a:p>
            <a:pPr marL="365760" indent="-256032" eaLnBrk="1" fontAlgn="auto" hangingPunct="1">
              <a:spcBef>
                <a:spcPts val="0"/>
              </a:spcBef>
              <a:spcAft>
                <a:spcPts val="0"/>
              </a:spcAft>
              <a:buFont typeface="Arial" pitchFamily="34" charset="0"/>
              <a:buChar char="•"/>
              <a:defRPr/>
            </a:pPr>
            <a:r>
              <a:rPr lang="en-US" sz="2800" dirty="0" smtClean="0">
                <a:solidFill>
                  <a:schemeClr val="tx2">
                    <a:lumMod val="60000"/>
                    <a:lumOff val="40000"/>
                  </a:schemeClr>
                </a:solidFill>
              </a:rPr>
              <a:t>Reliability</a:t>
            </a:r>
          </a:p>
          <a:p>
            <a:pPr marL="365760" indent="-256032" eaLnBrk="1" fontAlgn="auto" hangingPunct="1">
              <a:spcBef>
                <a:spcPts val="0"/>
              </a:spcBef>
              <a:spcAft>
                <a:spcPts val="0"/>
              </a:spcAft>
              <a:buFont typeface="Arial" pitchFamily="34" charset="0"/>
              <a:buChar char="•"/>
              <a:defRPr/>
            </a:pPr>
            <a:r>
              <a:rPr lang="en-US" sz="2800" dirty="0" smtClean="0">
                <a:solidFill>
                  <a:schemeClr val="tx2">
                    <a:lumMod val="60000"/>
                    <a:lumOff val="40000"/>
                  </a:schemeClr>
                </a:solidFill>
              </a:rPr>
              <a:t>Maintainability</a:t>
            </a:r>
          </a:p>
          <a:p>
            <a:pPr marL="365760" indent="-256032" eaLnBrk="1" fontAlgn="auto" hangingPunct="1">
              <a:spcBef>
                <a:spcPts val="0"/>
              </a:spcBef>
              <a:spcAft>
                <a:spcPts val="0"/>
              </a:spcAft>
              <a:buFont typeface="Arial" pitchFamily="34" charset="0"/>
              <a:buChar char="•"/>
              <a:defRPr/>
            </a:pPr>
            <a:r>
              <a:rPr lang="en-US" sz="2800" dirty="0" smtClean="0"/>
              <a:t>Certificability</a:t>
            </a:r>
          </a:p>
          <a:p>
            <a:pPr marL="365760" indent="-256032" eaLnBrk="1" fontAlgn="auto" hangingPunct="1">
              <a:spcBef>
                <a:spcPts val="0"/>
              </a:spcBef>
              <a:spcAft>
                <a:spcPts val="0"/>
              </a:spcAft>
              <a:buFont typeface="Arial" pitchFamily="34" charset="0"/>
              <a:buChar char="•"/>
              <a:defRPr/>
            </a:pPr>
            <a:r>
              <a:rPr lang="en-US" sz="2800" dirty="0" smtClean="0"/>
              <a:t>Survivability(military)</a:t>
            </a:r>
          </a:p>
          <a:p>
            <a:pPr marL="365760" indent="-256032" eaLnBrk="1" fontAlgn="auto" hangingPunct="1">
              <a:spcBef>
                <a:spcPts val="0"/>
              </a:spcBef>
              <a:spcAft>
                <a:spcPts val="0"/>
              </a:spcAft>
              <a:buFont typeface="Arial" pitchFamily="34" charset="0"/>
              <a:buChar char="•"/>
              <a:defRPr/>
            </a:pPr>
            <a:r>
              <a:rPr lang="en-US" sz="2800" dirty="0" smtClean="0"/>
              <a:t>Availability</a:t>
            </a:r>
          </a:p>
          <a:p>
            <a:pPr marL="365760" indent="-256032" eaLnBrk="1" fontAlgn="auto" hangingPunct="1">
              <a:spcBef>
                <a:spcPts val="0"/>
              </a:spcBef>
              <a:spcAft>
                <a:spcPts val="0"/>
              </a:spcAft>
              <a:buFont typeface="Arial" pitchFamily="34" charset="0"/>
              <a:buChar char="•"/>
              <a:defRPr/>
            </a:pPr>
            <a:r>
              <a:rPr lang="en-US" sz="2800" dirty="0" smtClean="0"/>
              <a:t>Susceptibility</a:t>
            </a:r>
          </a:p>
          <a:p>
            <a:pPr marL="365760" indent="-256032" eaLnBrk="1" fontAlgn="auto" hangingPunct="1">
              <a:spcBef>
                <a:spcPts val="0"/>
              </a:spcBef>
              <a:spcAft>
                <a:spcPts val="0"/>
              </a:spcAft>
              <a:buFont typeface="Arial" pitchFamily="34" charset="0"/>
              <a:buChar char="•"/>
              <a:defRPr/>
            </a:pPr>
            <a:r>
              <a:rPr lang="en-US" sz="2800" dirty="0" smtClean="0"/>
              <a:t>vulnerability</a:t>
            </a:r>
          </a:p>
          <a:p>
            <a:pPr marL="365760" indent="-256032" eaLnBrk="1" fontAlgn="auto" hangingPunct="1">
              <a:spcBef>
                <a:spcPts val="0"/>
              </a:spcBef>
              <a:spcAft>
                <a:spcPts val="0"/>
              </a:spcAft>
              <a:buFont typeface="Arial" pitchFamily="34" charset="0"/>
              <a:buChar char="•"/>
              <a:defRPr/>
            </a:pPr>
            <a:r>
              <a:rPr lang="en-US" sz="2800" dirty="0" smtClean="0"/>
              <a:t>Life cycle cost(military) or cost of ownership(civil)</a:t>
            </a:r>
          </a:p>
          <a:p>
            <a:pPr marL="365760" indent="-256032" eaLnBrk="1" fontAlgn="auto" hangingPunct="1">
              <a:spcBef>
                <a:spcPts val="0"/>
              </a:spcBef>
              <a:spcAft>
                <a:spcPts val="0"/>
              </a:spcAft>
              <a:buFont typeface="Arial" pitchFamily="34" charset="0"/>
              <a:buChar char="•"/>
              <a:defRPr/>
            </a:pPr>
            <a:r>
              <a:rPr lang="en-US" sz="2800" dirty="0" smtClean="0"/>
              <a:t>Technical risk</a:t>
            </a:r>
          </a:p>
          <a:p>
            <a:pPr marL="365760" indent="-256032" eaLnBrk="1" fontAlgn="auto" hangingPunct="1">
              <a:spcBef>
                <a:spcPts val="0"/>
              </a:spcBef>
              <a:spcAft>
                <a:spcPts val="0"/>
              </a:spcAft>
              <a:buFont typeface="Arial" pitchFamily="34" charset="0"/>
              <a:buChar char="•"/>
              <a:defRPr/>
            </a:pPr>
            <a:r>
              <a:rPr lang="en-US" sz="2800" dirty="0" smtClean="0"/>
              <a:t>Weight &amp; power</a:t>
            </a:r>
          </a:p>
          <a:p>
            <a:pPr marL="365760" indent="-256032" eaLnBrk="1" fontAlgn="auto" hangingPunct="1">
              <a:spcAft>
                <a:spcPts val="0"/>
              </a:spcAft>
              <a:buFont typeface="Arial" pitchFamily="34" charset="0"/>
              <a:buChar char="•"/>
              <a:defRPr/>
            </a:pPr>
            <a:endParaRPr lang="en-US" dirty="0" smtClean="0"/>
          </a:p>
          <a:p>
            <a:pPr marL="365760" indent="-256032" eaLnBrk="1" fontAlgn="auto" hangingPunct="1">
              <a:spcAft>
                <a:spcPts val="0"/>
              </a:spcAft>
              <a:buFont typeface="Arial" pitchFamily="34" charset="0"/>
              <a:buChar char="•"/>
              <a:defRPr/>
            </a:pPr>
            <a:endParaRPr lang="en-IN" dirty="0" smtClean="0"/>
          </a:p>
        </p:txBody>
      </p:sp>
    </p:spTree>
    <p:extLst>
      <p:ext uri="{BB962C8B-B14F-4D97-AF65-F5344CB8AC3E}">
        <p14:creationId xmlns:p14="http://schemas.microsoft.com/office/powerpoint/2010/main" val="2706624532"/>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Content Placeholder 2"/>
          <p:cNvSpPr>
            <a:spLocks noGrp="1"/>
          </p:cNvSpPr>
          <p:nvPr>
            <p:ph idx="1"/>
          </p:nvPr>
        </p:nvSpPr>
        <p:spPr>
          <a:xfrm>
            <a:off x="457200" y="500063"/>
            <a:ext cx="8229600" cy="5626100"/>
          </a:xfrm>
        </p:spPr>
        <p:txBody>
          <a:bodyPr>
            <a:normAutofit/>
          </a:bodyPr>
          <a:lstStyle/>
          <a:p>
            <a:pPr eaLnBrk="1" hangingPunct="1">
              <a:buFont typeface="Arial" pitchFamily="34" charset="0"/>
              <a:buChar char="•"/>
            </a:pPr>
            <a:r>
              <a:rPr lang="en-US" smtClean="0">
                <a:solidFill>
                  <a:schemeClr val="accent2"/>
                </a:solidFill>
              </a:rPr>
              <a:t>Capability:</a:t>
            </a:r>
          </a:p>
          <a:p>
            <a:pPr lvl="1" algn="just" eaLnBrk="1" hangingPunct="1">
              <a:buFont typeface="Arial" pitchFamily="34" charset="0"/>
              <a:buChar char="–"/>
            </a:pPr>
            <a:r>
              <a:rPr lang="en-US" smtClean="0"/>
              <a:t>How capable is avionics system?</a:t>
            </a:r>
          </a:p>
          <a:p>
            <a:pPr lvl="1" algn="just" eaLnBrk="1" hangingPunct="1">
              <a:buFont typeface="Arial" pitchFamily="34" charset="0"/>
              <a:buChar char="–"/>
            </a:pPr>
            <a:r>
              <a:rPr lang="en-US" smtClean="0"/>
              <a:t>can they do the job and even more?</a:t>
            </a:r>
          </a:p>
          <a:p>
            <a:pPr lvl="1" algn="just" eaLnBrk="1" hangingPunct="1">
              <a:buFont typeface="Arial" pitchFamily="34" charset="0"/>
              <a:buChar char="–"/>
            </a:pPr>
            <a:r>
              <a:rPr lang="en-US" smtClean="0"/>
              <a:t>Designer to maximize the capability of the system within the constraints that are imposed.</a:t>
            </a:r>
          </a:p>
          <a:p>
            <a:pPr eaLnBrk="1" hangingPunct="1">
              <a:buFont typeface="Arial" pitchFamily="34" charset="0"/>
              <a:buChar char="•"/>
            </a:pPr>
            <a:r>
              <a:rPr lang="en-US" smtClean="0">
                <a:solidFill>
                  <a:schemeClr val="accent2"/>
                </a:solidFill>
              </a:rPr>
              <a:t>Reliability:</a:t>
            </a:r>
          </a:p>
          <a:p>
            <a:pPr lvl="1" algn="just" eaLnBrk="1" hangingPunct="1">
              <a:buFont typeface="Arial" pitchFamily="34" charset="0"/>
              <a:buChar char="–"/>
            </a:pPr>
            <a:r>
              <a:rPr lang="en-US" smtClean="0"/>
              <a:t>Designer strives to make systems as reliable as possible.</a:t>
            </a:r>
          </a:p>
          <a:p>
            <a:pPr lvl="1" algn="just" eaLnBrk="1" hangingPunct="1">
              <a:buFont typeface="Arial" pitchFamily="34" charset="0"/>
              <a:buChar char="–"/>
            </a:pPr>
            <a:r>
              <a:rPr lang="en-US" smtClean="0"/>
              <a:t>High reliability less maintenance costs.</a:t>
            </a:r>
          </a:p>
          <a:p>
            <a:pPr lvl="1" algn="just" eaLnBrk="1" hangingPunct="1">
              <a:buFont typeface="Arial" pitchFamily="34" charset="0"/>
              <a:buChar char="–"/>
            </a:pPr>
            <a:r>
              <a:rPr lang="en-US" smtClean="0"/>
              <a:t>If less reliable customer will not buy it and in terms of civil airlines the certificating agencies will not certify it.</a:t>
            </a:r>
            <a:endParaRPr lang="en-IN" smtClean="0"/>
          </a:p>
        </p:txBody>
      </p:sp>
    </p:spTree>
    <p:extLst>
      <p:ext uri="{BB962C8B-B14F-4D97-AF65-F5344CB8AC3E}">
        <p14:creationId xmlns:p14="http://schemas.microsoft.com/office/powerpoint/2010/main" val="1390213130"/>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Content Placeholder 2"/>
          <p:cNvSpPr>
            <a:spLocks noGrp="1"/>
          </p:cNvSpPr>
          <p:nvPr>
            <p:ph idx="1"/>
          </p:nvPr>
        </p:nvSpPr>
        <p:spPr>
          <a:xfrm>
            <a:off x="457200" y="428625"/>
            <a:ext cx="8229600" cy="5697538"/>
          </a:xfrm>
        </p:spPr>
        <p:txBody>
          <a:bodyPr>
            <a:normAutofit/>
          </a:bodyPr>
          <a:lstStyle/>
          <a:p>
            <a:pPr algn="just" eaLnBrk="1" hangingPunct="1">
              <a:buFont typeface="Arial" pitchFamily="34" charset="0"/>
              <a:buChar char="•"/>
            </a:pPr>
            <a:r>
              <a:rPr lang="en-US" smtClean="0">
                <a:solidFill>
                  <a:schemeClr val="accent2"/>
                </a:solidFill>
              </a:rPr>
              <a:t>Maintainability:</a:t>
            </a:r>
          </a:p>
          <a:p>
            <a:pPr lvl="1" algn="just" eaLnBrk="1" hangingPunct="1">
              <a:buFont typeface="Arial" pitchFamily="34" charset="0"/>
              <a:buChar char="–"/>
            </a:pPr>
            <a:r>
              <a:rPr lang="en-US" smtClean="0"/>
              <a:t>Closely related to reliability</a:t>
            </a:r>
          </a:p>
          <a:p>
            <a:pPr lvl="1" algn="just" eaLnBrk="1" hangingPunct="1">
              <a:buFont typeface="Arial" pitchFamily="34" charset="0"/>
              <a:buChar char="–"/>
            </a:pPr>
            <a:r>
              <a:rPr lang="en-US" smtClean="0"/>
              <a:t>System must need preventive or corrective maintenance.</a:t>
            </a:r>
          </a:p>
          <a:p>
            <a:pPr lvl="1" algn="just" eaLnBrk="1" hangingPunct="1">
              <a:buFont typeface="Arial" pitchFamily="34" charset="0"/>
              <a:buChar char="–"/>
            </a:pPr>
            <a:r>
              <a:rPr lang="en-US" smtClean="0"/>
              <a:t>System can be maintained through built in testing, automated troubleshooting and easy access to hardware.</a:t>
            </a:r>
          </a:p>
          <a:p>
            <a:pPr algn="just" eaLnBrk="1" hangingPunct="1">
              <a:buFont typeface="Arial" pitchFamily="34" charset="0"/>
              <a:buChar char="•"/>
            </a:pPr>
            <a:r>
              <a:rPr lang="en-US" smtClean="0">
                <a:solidFill>
                  <a:schemeClr val="accent2"/>
                </a:solidFill>
              </a:rPr>
              <a:t>Availability:</a:t>
            </a:r>
          </a:p>
          <a:p>
            <a:pPr lvl="1" algn="just" eaLnBrk="1" hangingPunct="1">
              <a:buFont typeface="Arial" pitchFamily="34" charset="0"/>
              <a:buChar char="–"/>
            </a:pPr>
            <a:r>
              <a:rPr lang="en-US" smtClean="0"/>
              <a:t>Combination of reliability and maintainability</a:t>
            </a:r>
          </a:p>
          <a:p>
            <a:pPr lvl="1" algn="just" eaLnBrk="1" hangingPunct="1">
              <a:buFont typeface="Arial" pitchFamily="34" charset="0"/>
              <a:buChar char="–"/>
            </a:pPr>
            <a:r>
              <a:rPr lang="en-US" smtClean="0"/>
              <a:t>Trade of between reliability and maintainability to optimize availability.</a:t>
            </a:r>
          </a:p>
          <a:p>
            <a:pPr lvl="1" algn="just" eaLnBrk="1" hangingPunct="1">
              <a:buFont typeface="Arial" pitchFamily="34" charset="0"/>
              <a:buChar char="–"/>
            </a:pPr>
            <a:r>
              <a:rPr lang="en-US" smtClean="0"/>
              <a:t>Availability translates into sorties for military aircraft and into revenue flights for civil aircrafts. </a:t>
            </a:r>
            <a:endParaRPr lang="en-IN" smtClean="0"/>
          </a:p>
        </p:txBody>
      </p:sp>
    </p:spTree>
    <p:extLst>
      <p:ext uri="{BB962C8B-B14F-4D97-AF65-F5344CB8AC3E}">
        <p14:creationId xmlns:p14="http://schemas.microsoft.com/office/powerpoint/2010/main" val="1262074197"/>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146</TotalTime>
  <Words>1301</Words>
  <Application>Microsoft Office PowerPoint</Application>
  <PresentationFormat>On-screen Show (4:3)</PresentationFormat>
  <Paragraphs>209</Paragraphs>
  <Slides>35</Slides>
  <Notes>3</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Flow</vt:lpstr>
      <vt:lpstr>PowerPoint Presentation</vt:lpstr>
      <vt:lpstr>PowerPoint Presentation</vt:lpstr>
      <vt:lpstr>PowerPoint Presentation</vt:lpstr>
      <vt:lpstr>PowerPoint Presentation</vt:lpstr>
      <vt:lpstr>PowerPoint Presentation</vt:lpstr>
      <vt:lpstr>AEROSPACE DESIGN INVOLVES</vt:lpstr>
      <vt:lpstr>Major -Ilities of Avionics System</vt:lpstr>
      <vt:lpstr>PowerPoint Presentation</vt:lpstr>
      <vt:lpstr>PowerPoint Presentation</vt:lpstr>
      <vt:lpstr>PowerPoint Presentation</vt:lpstr>
      <vt:lpstr>PowerPoint Presentation</vt:lpstr>
      <vt:lpstr>PowerPoint Presentation</vt:lpstr>
      <vt:lpstr>Integrated Avionics weapon systems</vt:lpstr>
      <vt:lpstr>PowerPoint Presentation</vt:lpstr>
      <vt:lpstr>PowerPoint Presentation</vt:lpstr>
      <vt:lpstr>Head-up Display (HUD)</vt:lpstr>
      <vt:lpstr>HUD…</vt:lpstr>
      <vt:lpstr>A typical HUD</vt:lpstr>
      <vt:lpstr>HUD in Cockpit</vt:lpstr>
      <vt:lpstr>PowerPoint Presentation</vt:lpstr>
      <vt:lpstr>Head Level Display (HLD)</vt:lpstr>
      <vt:lpstr>HLD…</vt:lpstr>
      <vt:lpstr>Helmet Mounted Display (HMD)</vt:lpstr>
      <vt:lpstr>HMD…</vt:lpstr>
      <vt:lpstr>PowerPoint Presentation</vt:lpstr>
      <vt:lpstr>Night Vision Goggles (NVG)</vt:lpstr>
      <vt:lpstr>Surveillance photo taken  without NVG</vt:lpstr>
      <vt:lpstr>Surveillance photo taken  using NVG</vt:lpstr>
      <vt:lpstr>AIRCRAFT’S MOTION SENSOR</vt:lpstr>
      <vt:lpstr>PowerPoint Presentation</vt:lpstr>
      <vt:lpstr>PowerPoint Presentation</vt:lpstr>
      <vt:lpstr>Why to go for satellite Navigation?</vt:lpstr>
      <vt:lpstr>Inertial Navigation system</vt:lpstr>
      <vt:lpstr>PowerPoint Presentation</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SAI</dc:creator>
  <cp:lastModifiedBy>sai</cp:lastModifiedBy>
  <cp:revision>16</cp:revision>
  <dcterms:created xsi:type="dcterms:W3CDTF">2012-10-27T10:00:49Z</dcterms:created>
  <dcterms:modified xsi:type="dcterms:W3CDTF">2014-03-20T10:27:36Z</dcterms:modified>
</cp:coreProperties>
</file>