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42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54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20E811-DEC4-1E49-0209-C00462EC2A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A54FCD-3FC8-7D62-AA08-A9606A2AAA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A0AAFC-DEEC-67FA-50B1-DB702F43E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82A42-EE94-4A4A-A0F4-3CD5F7B67A54}" type="datetimeFigureOut">
              <a:rPr lang="en-US" smtClean="0"/>
              <a:t>8/31/2024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5EEEE5-3E68-0597-EF65-11CAD4075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984054-BB99-1D87-6273-2C643AC61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15447-9A6B-4F94-A9D7-71D621F98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585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FDE69-EBD2-18C5-47A7-836B5CCCC5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ECB083-E79C-883A-D7D8-95410DC41D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A1A942-2748-A283-8986-666860E2F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82A42-EE94-4A4A-A0F4-3CD5F7B67A54}" type="datetimeFigureOut">
              <a:rPr lang="en-US" smtClean="0"/>
              <a:t>8/31/2024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D8BE09-50A8-DE72-E702-668EFC0B2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B8BC29-F981-4731-BF66-66AEA8BEC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15447-9A6B-4F94-A9D7-71D621F98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358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5663333-578C-0B3A-DEF5-DF8512E058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926CDF-F5D7-4E04-94A8-DD6715EB76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27F71C-B2F4-D5D1-097E-0D5492E8C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82A42-EE94-4A4A-A0F4-3CD5F7B67A54}" type="datetimeFigureOut">
              <a:rPr lang="en-US" smtClean="0"/>
              <a:t>8/31/2024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C97ACA-4AD2-C25C-9E4D-D018A4442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A43CC1-1D44-03BA-CCC4-3B9A78918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15447-9A6B-4F94-A9D7-71D621F98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073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E15D7-E043-59EA-391C-B48F7FC1DC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B5D9C8-33BC-7C8D-50A1-9E1737CC7A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DBA6D1-8B32-6C65-A8F1-E5A5383A9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82A42-EE94-4A4A-A0F4-3CD5F7B67A54}" type="datetimeFigureOut">
              <a:rPr lang="en-US" smtClean="0"/>
              <a:t>8/31/2024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F01FA8-DF22-3F6E-CEC4-AB13ED425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E82D7D-3D73-CE28-CAAE-F5A8E863D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15447-9A6B-4F94-A9D7-71D621F98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085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F8E9D-A249-472B-75DD-6DA9567FAF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63071D-784C-F043-97C5-C662F676C5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26558-3A35-6C21-7BFC-89577E06B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82A42-EE94-4A4A-A0F4-3CD5F7B67A54}" type="datetimeFigureOut">
              <a:rPr lang="en-US" smtClean="0"/>
              <a:t>8/31/2024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D396CB-DA35-8EB3-6FA4-5FB1E578E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243BF-7EF4-8D56-B2EE-368E36D0B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15447-9A6B-4F94-A9D7-71D621F98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077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B2128-5072-99D8-D827-E1B02A6E3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69DAD9-127E-C6BB-2FF6-787FF84BC1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6E2B6F-463D-8C73-7F32-7CAC325E72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E23C43-46FD-EF04-B7E1-9334C37B1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82A42-EE94-4A4A-A0F4-3CD5F7B67A54}" type="datetimeFigureOut">
              <a:rPr lang="en-US" smtClean="0"/>
              <a:t>8/31/2024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65BDA5-5A3A-1EE9-290A-6422ED898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2261F0-EC73-A6EF-DC3D-C4FDBD2B3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15447-9A6B-4F94-A9D7-71D621F98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742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69C4C-F6C9-6172-50A1-E398474C33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8E4CD7-5831-26C2-7724-55850FBF44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2DD0A4-7EE1-9525-D39B-49BBEBCFF6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6743FE-15C5-7F2B-4F02-08A748488E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0465A15-2DB8-81A9-ADF0-BFA145E3E3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272441-F34A-9EE6-6F5F-5AFC26286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82A42-EE94-4A4A-A0F4-3CD5F7B67A54}" type="datetimeFigureOut">
              <a:rPr lang="en-US" smtClean="0"/>
              <a:t>8/31/2024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35FA5C6-607F-0F36-E4C4-641C683B5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EBFE9D8-C445-75A6-2A67-DEAF38876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15447-9A6B-4F94-A9D7-71D621F98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263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9E939-650B-013E-5AD2-C90A493F0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D9EACB-C38E-14D0-C732-6AE8D8626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82A42-EE94-4A4A-A0F4-3CD5F7B67A54}" type="datetimeFigureOut">
              <a:rPr lang="en-US" smtClean="0"/>
              <a:t>8/31/2024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A46493-8B49-0608-5C26-25445F1BB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D72532-70F1-B4C8-E336-EE05E67C4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15447-9A6B-4F94-A9D7-71D621F98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53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5A34AD8-1BEE-0238-7FA4-6B35D7148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82A42-EE94-4A4A-A0F4-3CD5F7B67A54}" type="datetimeFigureOut">
              <a:rPr lang="en-US" smtClean="0"/>
              <a:t>8/31/2024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C7E99D-EC89-5287-FFE6-0EA4D3AEC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4CFEAA-B848-B6B3-D891-3F57715E4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15447-9A6B-4F94-A9D7-71D621F98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FD9DC-08D8-9209-C92A-B7F9BBADE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12E01F-772B-4005-A85B-E5461F6E83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259D1C-A9B4-589D-8FC1-7832780926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3C1319-F844-D289-A416-55C6F9B12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82A42-EE94-4A4A-A0F4-3CD5F7B67A54}" type="datetimeFigureOut">
              <a:rPr lang="en-US" smtClean="0"/>
              <a:t>8/31/2024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F5B2AC-274F-FB19-F5AB-7730D602A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186118-E707-1062-1B45-019F7011C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15447-9A6B-4F94-A9D7-71D621F98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114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F8970A-6BCD-ED7F-8793-4D91706E3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B077356-6723-3B90-9B99-E158A40B68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C38C2F-9BD3-275A-DD97-8AF7CDAF78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CA42F3-FC71-73AE-FCEA-C7F9B8BEF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82A42-EE94-4A4A-A0F4-3CD5F7B67A54}" type="datetimeFigureOut">
              <a:rPr lang="en-US" smtClean="0"/>
              <a:t>8/31/2024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44F70C-8AA2-4ED6-EB57-28C181895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00A998-6A64-AB30-C970-50E39DDC1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15447-9A6B-4F94-A9D7-71D621F98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64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7108C08-69C1-1277-1F9A-1E97023BB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F152EC-14B9-0D1C-D195-9AC56CA4B1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0DBC59-40C8-E286-7CDF-778FC0208D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D82A42-EE94-4A4A-A0F4-3CD5F7B67A54}" type="datetimeFigureOut">
              <a:rPr lang="en-US" smtClean="0"/>
              <a:t>8/31/2024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835111-B590-92EC-9C7F-13661FE2E3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4106CE-E292-B9AA-B253-549081D349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915447-9A6B-4F94-A9D7-71D621F98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334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AB4DC42-335A-E0E0-FA4F-3F3A8D3E82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0686" y="2765916"/>
            <a:ext cx="9831172" cy="205768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1859EF1-035B-74F0-F73A-041848E91E77}"/>
              </a:ext>
            </a:extLst>
          </p:cNvPr>
          <p:cNvSpPr txBox="1"/>
          <p:nvPr/>
        </p:nvSpPr>
        <p:spPr>
          <a:xfrm>
            <a:off x="5907024" y="1011412"/>
            <a:ext cx="51709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This is now INITIAL (one-time buy), not annual spares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5ED8024F-F630-8B4B-6068-FF7E99F8B3D3}"/>
              </a:ext>
            </a:extLst>
          </p:cNvPr>
          <p:cNvCxnSpPr>
            <a:cxnSpLocks/>
            <a:stCxn id="6" idx="2"/>
          </p:cNvCxnSpPr>
          <p:nvPr/>
        </p:nvCxnSpPr>
        <p:spPr>
          <a:xfrm>
            <a:off x="8492476" y="1380744"/>
            <a:ext cx="1280625" cy="14323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E8378BB0-BF61-D15F-A7BB-CD75A0AC82A1}"/>
              </a:ext>
            </a:extLst>
          </p:cNvPr>
          <p:cNvSpPr txBox="1"/>
          <p:nvPr/>
        </p:nvSpPr>
        <p:spPr>
          <a:xfrm>
            <a:off x="8030545" y="5610558"/>
            <a:ext cx="339945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Price for each spare/exchange unit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995C8DF-615B-09B9-7651-EC1DD226D922}"/>
              </a:ext>
            </a:extLst>
          </p:cNvPr>
          <p:cNvSpPr txBox="1"/>
          <p:nvPr/>
        </p:nvSpPr>
        <p:spPr>
          <a:xfrm>
            <a:off x="5984488" y="5107924"/>
            <a:ext cx="339945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Flat rate repair / per repair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2664A67B-1D78-DAB3-0C19-E236FEFD1BFA}"/>
              </a:ext>
            </a:extLst>
          </p:cNvPr>
          <p:cNvCxnSpPr>
            <a:stCxn id="11" idx="0"/>
          </p:cNvCxnSpPr>
          <p:nvPr/>
        </p:nvCxnSpPr>
        <p:spPr>
          <a:xfrm flipV="1">
            <a:off x="7684216" y="4823603"/>
            <a:ext cx="2465624" cy="2843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80D996EB-4987-0B3A-3CAE-1F8331AC526F}"/>
              </a:ext>
            </a:extLst>
          </p:cNvPr>
          <p:cNvCxnSpPr>
            <a:stCxn id="10" idx="0"/>
          </p:cNvCxnSpPr>
          <p:nvPr/>
        </p:nvCxnSpPr>
        <p:spPr>
          <a:xfrm flipV="1">
            <a:off x="9730273" y="4965763"/>
            <a:ext cx="840191" cy="6447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7C81B1A8-051D-7211-35E1-5944183683C2}"/>
              </a:ext>
            </a:extLst>
          </p:cNvPr>
          <p:cNvSpPr txBox="1"/>
          <p:nvPr/>
        </p:nvSpPr>
        <p:spPr>
          <a:xfrm>
            <a:off x="2669160" y="1727591"/>
            <a:ext cx="5450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This is the annual repair rate per component per aircraft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CEB7E01-5ADC-73D3-F4BE-F0B1237C57DE}"/>
              </a:ext>
            </a:extLst>
          </p:cNvPr>
          <p:cNvCxnSpPr>
            <a:stCxn id="18" idx="2"/>
          </p:cNvCxnSpPr>
          <p:nvPr/>
        </p:nvCxnSpPr>
        <p:spPr>
          <a:xfrm>
            <a:off x="5394298" y="2096923"/>
            <a:ext cx="3813710" cy="6689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2373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3321DBE-4E0F-7E47-9065-0215145305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4715" y="1566172"/>
            <a:ext cx="9888330" cy="169568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B451ECC-5450-9DD4-7656-02B5630EBBED}"/>
              </a:ext>
            </a:extLst>
          </p:cNvPr>
          <p:cNvSpPr txBox="1"/>
          <p:nvPr/>
        </p:nvSpPr>
        <p:spPr>
          <a:xfrm>
            <a:off x="1993392" y="576072"/>
            <a:ext cx="81040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We noted that technology and / or regulatory updates occur on a calendar schedule </a:t>
            </a:r>
          </a:p>
          <a:p>
            <a:r>
              <a:rPr lang="en-US" dirty="0"/>
              <a:t>rather than on the birthdate of the airplane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FCA1648-B8CE-71A9-ACFC-057891C45843}"/>
              </a:ext>
            </a:extLst>
          </p:cNvPr>
          <p:cNvSpPr txBox="1"/>
          <p:nvPr/>
        </p:nvSpPr>
        <p:spPr>
          <a:xfrm>
            <a:off x="1832157" y="3519232"/>
            <a:ext cx="73610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So, we added columns to the right to show these years and the rate at which</a:t>
            </a:r>
          </a:p>
          <a:p>
            <a:r>
              <a:rPr lang="en-US" dirty="0"/>
              <a:t>units will be purchase.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2038135-2EAD-75FD-E007-FAB23B8A252A}"/>
              </a:ext>
            </a:extLst>
          </p:cNvPr>
          <p:cNvSpPr txBox="1"/>
          <p:nvPr/>
        </p:nvSpPr>
        <p:spPr>
          <a:xfrm>
            <a:off x="8460408" y="3877189"/>
            <a:ext cx="32984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Number purchased in addition to</a:t>
            </a:r>
          </a:p>
          <a:p>
            <a:r>
              <a:rPr lang="en-US" dirty="0"/>
              <a:t>Check interval purchases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A61CA62-72D6-1974-A59C-F8AE0115A06E}"/>
              </a:ext>
            </a:extLst>
          </p:cNvPr>
          <p:cNvSpPr txBox="1"/>
          <p:nvPr/>
        </p:nvSpPr>
        <p:spPr>
          <a:xfrm>
            <a:off x="6524377" y="4053604"/>
            <a:ext cx="1558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Purchase price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3CC7243E-34CB-284C-34BA-3698FDCB3136}"/>
              </a:ext>
            </a:extLst>
          </p:cNvPr>
          <p:cNvCxnSpPr>
            <a:cxnSpLocks/>
            <a:stCxn id="9" idx="2"/>
          </p:cNvCxnSpPr>
          <p:nvPr/>
        </p:nvCxnSpPr>
        <p:spPr>
          <a:xfrm flipH="1">
            <a:off x="7303500" y="4422936"/>
            <a:ext cx="1" cy="5238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5A010914-C100-1F2B-C7C7-5E752C17C9A2}"/>
              </a:ext>
            </a:extLst>
          </p:cNvPr>
          <p:cNvCxnSpPr>
            <a:cxnSpLocks/>
            <a:stCxn id="8" idx="2"/>
          </p:cNvCxnSpPr>
          <p:nvPr/>
        </p:nvCxnSpPr>
        <p:spPr>
          <a:xfrm flipH="1">
            <a:off x="8590274" y="4523520"/>
            <a:ext cx="1519368" cy="4232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A55062C9-D9F6-450E-8A65-8BDF605241C5}"/>
              </a:ext>
            </a:extLst>
          </p:cNvPr>
          <p:cNvCxnSpPr>
            <a:cxnSpLocks/>
            <a:stCxn id="8" idx="2"/>
          </p:cNvCxnSpPr>
          <p:nvPr/>
        </p:nvCxnSpPr>
        <p:spPr>
          <a:xfrm flipH="1">
            <a:off x="9610344" y="4523520"/>
            <a:ext cx="499298" cy="4232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0">
            <a:extLst>
              <a:ext uri="{FF2B5EF4-FFF2-40B4-BE49-F238E27FC236}">
                <a16:creationId xmlns:a16="http://schemas.microsoft.com/office/drawing/2014/main" id="{49359668-53FB-B094-AD82-D7B1DBB6E4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1877" y="4995306"/>
            <a:ext cx="11273647" cy="1107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6082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4DFB3A5-BCA8-EB02-FC7E-DD59945778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6656" y="2144314"/>
            <a:ext cx="11137392" cy="146445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7E8239A-7CB9-9AB3-7314-F149CD0CA345}"/>
              </a:ext>
            </a:extLst>
          </p:cNvPr>
          <p:cNvSpPr txBox="1"/>
          <p:nvPr/>
        </p:nvSpPr>
        <p:spPr>
          <a:xfrm>
            <a:off x="2807208" y="429768"/>
            <a:ext cx="81290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Units purchased at checkpoints are for replacement of exchange units (those spares</a:t>
            </a:r>
          </a:p>
          <a:p>
            <a:r>
              <a:rPr lang="en-US" dirty="0"/>
              <a:t>Purchased initially) with non-obsolete units. Half are renewed at the unit’s half-life</a:t>
            </a:r>
          </a:p>
          <a:p>
            <a:r>
              <a:rPr lang="en-US" dirty="0"/>
              <a:t>and the other half are renewed at the end of the product’s life cycle. This allows for repairs to be made with current (non-obsolete) units.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B3BA05-0821-AA93-A73D-B088354F20A6}"/>
              </a:ext>
            </a:extLst>
          </p:cNvPr>
          <p:cNvSpPr txBox="1"/>
          <p:nvPr/>
        </p:nvSpPr>
        <p:spPr>
          <a:xfrm>
            <a:off x="3630168" y="4122989"/>
            <a:ext cx="753154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This is different from engine and structural spaces that have a TBO of life-limit.</a:t>
            </a:r>
          </a:p>
          <a:p>
            <a:r>
              <a:rPr lang="en-US" dirty="0"/>
              <a:t>Avionics aren’t replaced until they fail and are no longer repairable, or</a:t>
            </a:r>
          </a:p>
          <a:p>
            <a:r>
              <a:rPr lang="en-US" dirty="0"/>
              <a:t>technology of mandates require their replacement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E893D92-1676-BA01-C952-51EE6B7721AA}"/>
              </a:ext>
            </a:extLst>
          </p:cNvPr>
          <p:cNvSpPr txBox="1"/>
          <p:nvPr/>
        </p:nvSpPr>
        <p:spPr>
          <a:xfrm>
            <a:off x="3105941" y="5281229"/>
            <a:ext cx="757829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Example: a comm radio can be repaired until parts are no longer available. But,</a:t>
            </a:r>
          </a:p>
          <a:p>
            <a:r>
              <a:rPr lang="en-US" i="1" dirty="0"/>
              <a:t>In 20xx worldwide mandates required different frequency capabilities that</a:t>
            </a:r>
          </a:p>
          <a:p>
            <a:r>
              <a:rPr lang="en-US" i="1" dirty="0"/>
              <a:t>necessitated a complete replacement of all radios.</a:t>
            </a:r>
          </a:p>
        </p:txBody>
      </p:sp>
    </p:spTree>
    <p:extLst>
      <p:ext uri="{BB962C8B-B14F-4D97-AF65-F5344CB8AC3E}">
        <p14:creationId xmlns:p14="http://schemas.microsoft.com/office/powerpoint/2010/main" val="492794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212</Words>
  <Application>Microsoft Office PowerPoint</Application>
  <PresentationFormat>Widescreen</PresentationFormat>
  <Paragraphs>20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Lee Carlson</dc:creator>
  <cp:lastModifiedBy>Lee Carlson</cp:lastModifiedBy>
  <cp:revision>1</cp:revision>
  <dcterms:created xsi:type="dcterms:W3CDTF">2024-08-31T16:08:06Z</dcterms:created>
  <dcterms:modified xsi:type="dcterms:W3CDTF">2024-08-31T16:08:55Z</dcterms:modified>
</cp:coreProperties>
</file>