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1"/>
  </p:sldMasterIdLst>
  <p:notesMasterIdLst>
    <p:notesMasterId r:id="rId5"/>
  </p:notes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56F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1" autoAdjust="0"/>
    <p:restoredTop sz="94699" autoAdjust="0"/>
  </p:normalViewPr>
  <p:slideViewPr>
    <p:cSldViewPr snapToGrid="0">
      <p:cViewPr varScale="1">
        <p:scale>
          <a:sx n="118" d="100"/>
          <a:sy n="118" d="100"/>
        </p:scale>
        <p:origin x="13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9D183-578E-4588-B1EE-CCA919C5B0E4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53957-D886-438D-9D85-5C5698D2E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436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9A179D-2D27-49E2-B022-8EDDA2EFE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2422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A6ABA3-FAE4-4DA2-93E9-C09A54B2D8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68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6764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2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6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5BEDE75-B79F-4381-A389-31F529F811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0178" y="110518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63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8346-E942-451C-AF8B-0774B608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105-7AFA-490A-9BFB-C4DA99D4F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8F88A7E0-C155-45D9-B5B6-CC9B9E3A9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062576A-D393-4C90-A9A0-723D7DB5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135E1BC-BE21-429E-A43D-73404AD7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19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54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1E6A5-9727-40A3-86C9-0A80615780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500" y="298322"/>
            <a:ext cx="2895600" cy="84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45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BBDE29-BD93-4D80-A8B1-55513FEA32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5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638299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Avionics 2024 Executive Summary Key Takeaways (CONFIDENTIAL)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1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8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9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1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6764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8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256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/>
              <a:t>Avionics 2024 Executive Summary Key Takeaways (CONFIDENTIAL)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25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10 September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72600" y="6374999"/>
            <a:ext cx="104255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25FDA4-C9BF-446A-BE2A-459859D07D1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4691" y="6314906"/>
            <a:ext cx="1535710" cy="44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5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276" y="1873584"/>
            <a:ext cx="6617588" cy="1833712"/>
          </a:xfrm>
        </p:spPr>
        <p:txBody>
          <a:bodyPr>
            <a:normAutofit/>
          </a:bodyPr>
          <a:lstStyle/>
          <a:p>
            <a:r>
              <a:rPr lang="en-GB" sz="3200" noProof="0" dirty="0"/>
              <a:t>Avionics 2024</a:t>
            </a:r>
            <a:br>
              <a:rPr lang="en-GB" sz="3200" noProof="0" dirty="0"/>
            </a:br>
            <a:r>
              <a:rPr lang="en-GB" sz="3200" noProof="0" dirty="0"/>
              <a:t>Executive Summary Points</a:t>
            </a:r>
          </a:p>
        </p:txBody>
      </p:sp>
      <p:pic>
        <p:nvPicPr>
          <p:cNvPr id="5" name="Picture Placeholder 4" descr="City street with motion blur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" b="14"/>
          <a:stretch>
            <a:fillRect/>
          </a:stretch>
        </p:blipFill>
        <p:spPr/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i="1" noProof="0" dirty="0">
                <a:ea typeface="+mj-ea"/>
              </a:rPr>
              <a:t>10 September 2024</a:t>
            </a:r>
          </a:p>
        </p:txBody>
      </p:sp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AE9DFF0-B3D9-5705-476D-4E65CC40B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Aspects of Evolution in Avionics Market since 2020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627FEB-5D6F-3278-A217-D104DCE82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1625599"/>
            <a:ext cx="10549271" cy="477520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global economy, in recovery starting in 2022, remained resilient in 2023/2024 despite challenges, however, uncertainty remains throughout the aerospace industry</a:t>
            </a:r>
          </a:p>
          <a:p>
            <a:r>
              <a:rPr lang="en-US" dirty="0"/>
              <a:t>Recovery will continue during 2025, while the precise timing for “full recovery” remains uncertain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Post-COVID supply chain effects are more significant than anticipated</a:t>
            </a:r>
          </a:p>
          <a:p>
            <a:pPr lvl="1"/>
            <a:r>
              <a:rPr lang="en-US" dirty="0"/>
              <a:t>The aerospace supply chain has been severely impacted for the long-term, due to loss of skilled work force across the industry, due to raw material shortages and due to persistent problems in transport of goods and materials</a:t>
            </a:r>
          </a:p>
          <a:p>
            <a:pPr lvl="1"/>
            <a:r>
              <a:rPr lang="en-US" dirty="0"/>
              <a:t>Delivery of new aircraft from airframe manufacturers and supporting sub-systems from 1</a:t>
            </a:r>
            <a:r>
              <a:rPr lang="en-US" baseline="30000" dirty="0"/>
              <a:t>st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 and subordinate tiers is consequently behind schedule and will be so for the foreseeable future</a:t>
            </a:r>
          </a:p>
          <a:p>
            <a:pPr lvl="1"/>
            <a:r>
              <a:rPr lang="en-US" dirty="0"/>
              <a:t>Freight carriage is returning to passenger cargo bays while maritime shipping remains problematic due to lack of ships and crews retired/furloughed during COVID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However, airline passenger and freight demand has returned to pre-2019 levels while business aircraft demand still lags</a:t>
            </a:r>
          </a:p>
          <a:p>
            <a:pPr lvl="1"/>
            <a:r>
              <a:rPr lang="en-US" dirty="0"/>
              <a:t>Covid-related transition to heavier use of individual/business aircraft has largely abated leading to an increase in airline passenger seat demand</a:t>
            </a:r>
          </a:p>
          <a:p>
            <a:pPr lvl="1"/>
            <a:r>
              <a:rPr lang="en-US" dirty="0"/>
              <a:t>At the same time, business aircraft inventories have grown since 2022 as more aircraft than usual entered the pre-owned market, leading to tension with new aircraft pricing</a:t>
            </a:r>
          </a:p>
        </p:txBody>
      </p:sp>
    </p:spTree>
    <p:extLst>
      <p:ext uri="{BB962C8B-B14F-4D97-AF65-F5344CB8AC3E}">
        <p14:creationId xmlns:p14="http://schemas.microsoft.com/office/powerpoint/2010/main" val="210443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4706D-3538-BE52-5C54-26894EB20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Aspects of Evolution in Avionics Market since 2020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11E41-649C-9FA4-3A5C-486691457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1625600"/>
            <a:ext cx="10513423" cy="4679406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dirty="0"/>
              <a:t>There has been a COVID-driven trend toward maintaining aircraft in service longer than in the past</a:t>
            </a:r>
          </a:p>
          <a:p>
            <a:pPr lvl="1"/>
            <a:r>
              <a:rPr lang="en-US" dirty="0"/>
              <a:t>This is largely due to supply chain related issues for new aircraft, leading to the return to service of parked/retired aircraft thought to be at the end of passenger service lifetimes</a:t>
            </a:r>
          </a:p>
          <a:p>
            <a:pPr lvl="1"/>
            <a:r>
              <a:rPr lang="en-US" dirty="0"/>
              <a:t>This has in turn led to an increase in opportunities in the aftermarket associated with modernizing and restoring these aircraft to service</a:t>
            </a:r>
          </a:p>
          <a:p>
            <a:r>
              <a:rPr lang="en-US" dirty="0"/>
              <a:t>Airframe manufacturers insist to a greater level than in the past that 1</a:t>
            </a:r>
            <a:r>
              <a:rPr lang="en-US" baseline="30000" dirty="0"/>
              <a:t>st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 and sub-tier suppliers take risk-sharing positions in new programs</a:t>
            </a:r>
          </a:p>
          <a:p>
            <a:r>
              <a:rPr lang="en-US" dirty="0"/>
              <a:t>Consolidation of avionics suppliers continues, driven by pressures from the top to accelerate supply, reduce costs and risks to the airframe manufacturers</a:t>
            </a:r>
          </a:p>
          <a:p>
            <a:r>
              <a:rPr lang="en-US" dirty="0"/>
              <a:t>China continues to advance its maturity in airliner production, principally via COMAC, offering a viable option for airlines, competing with Boeing, Airbus &amp; Embraer</a:t>
            </a:r>
          </a:p>
          <a:p>
            <a:pPr lvl="1"/>
            <a:r>
              <a:rPr lang="en-US" dirty="0"/>
              <a:t>Major western avionics manufacturers are already developing in-country partnerships in China; other potential avionics supply entrants will need to do the same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8896FD-B210-884F-DEDB-8B8687204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Avionics 2024 Executive Summary Key Takeaways (CONFIDENTIAL)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EC2CDB-DF4C-E5E1-42F5-7C5BB0366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September 2024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CC1D7-93EF-7518-BCA6-503AD99E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6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s Direction 16X9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G Title with Picture Layout.potx" id="{B0C4C8D3-A84E-4797-8970-093E477E5A88}" vid="{BC0C2EF7-1206-4AE7-8B65-E2C104267D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AGG Template 2020</Template>
  <TotalTime>0</TotalTime>
  <Words>425</Words>
  <Application>Microsoft Office PowerPoint</Application>
  <PresentationFormat>Widescreen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Book Antiqua</vt:lpstr>
      <vt:lpstr>Calibri</vt:lpstr>
      <vt:lpstr>Sales Direction 16X9</vt:lpstr>
      <vt:lpstr>Avionics 2024 Executive Summary Points</vt:lpstr>
      <vt:lpstr>Key Aspects of Evolution in Avionics Market since 2020</vt:lpstr>
      <vt:lpstr>Key Aspects of Evolution in Avionics Market since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Peregrine Web Analytics An Overview</dc:title>
  <dc:creator>Forrest Colliver</dc:creator>
  <cp:lastModifiedBy>Forrest Colliver</cp:lastModifiedBy>
  <cp:revision>438</cp:revision>
  <dcterms:created xsi:type="dcterms:W3CDTF">2021-04-11T12:23:08Z</dcterms:created>
  <dcterms:modified xsi:type="dcterms:W3CDTF">2024-09-10T14:50:53Z</dcterms:modified>
</cp:coreProperties>
</file>