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4" r:id="rId1"/>
  </p:sldMasterIdLst>
  <p:notesMasterIdLst>
    <p:notesMasterId r:id="rId8"/>
  </p:notesMasterIdLst>
  <p:sldIdLst>
    <p:sldId id="259" r:id="rId2"/>
    <p:sldId id="256" r:id="rId3"/>
    <p:sldId id="257" r:id="rId4"/>
    <p:sldId id="261" r:id="rId5"/>
    <p:sldId id="258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56F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51" autoAdjust="0"/>
    <p:restoredTop sz="94699" autoAdjust="0"/>
  </p:normalViewPr>
  <p:slideViewPr>
    <p:cSldViewPr snapToGrid="0">
      <p:cViewPr varScale="1">
        <p:scale>
          <a:sx n="105" d="100"/>
          <a:sy n="105" d="100"/>
        </p:scale>
        <p:origin x="660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WebDrive-leeca\Aerospace%20Edge%20FTP\$%20AerospaceEdge\%23%20Market%20Research\AWIN\Commercial%207-2-2024%200747am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Fleet size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'model deliveries and values'!$F$511:$O$511</c:f>
              <c:strCache>
                <c:ptCount val="10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  <c:pt idx="5">
                  <c:v>2029</c:v>
                </c:pt>
                <c:pt idx="6">
                  <c:v>2030</c:v>
                </c:pt>
                <c:pt idx="7">
                  <c:v>2031</c:v>
                </c:pt>
                <c:pt idx="8">
                  <c:v>2032</c:v>
                </c:pt>
                <c:pt idx="9">
                  <c:v>2033</c:v>
                </c:pt>
              </c:strCache>
            </c:strRef>
          </c:cat>
          <c:val>
            <c:numRef>
              <c:f>'model deliveries and values'!$F$756:$O$756</c:f>
              <c:numCache>
                <c:formatCode>General</c:formatCode>
                <c:ptCount val="10"/>
                <c:pt idx="0">
                  <c:v>33175</c:v>
                </c:pt>
                <c:pt idx="1">
                  <c:v>34456</c:v>
                </c:pt>
                <c:pt idx="2">
                  <c:v>35631</c:v>
                </c:pt>
                <c:pt idx="3">
                  <c:v>36742</c:v>
                </c:pt>
                <c:pt idx="4">
                  <c:v>37772</c:v>
                </c:pt>
                <c:pt idx="5">
                  <c:v>39167</c:v>
                </c:pt>
                <c:pt idx="6">
                  <c:v>40476</c:v>
                </c:pt>
                <c:pt idx="7">
                  <c:v>41806</c:v>
                </c:pt>
                <c:pt idx="8">
                  <c:v>43169</c:v>
                </c:pt>
                <c:pt idx="9">
                  <c:v>44483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672-4CBE-AC59-C8DEBD0827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15273184"/>
        <c:axId val="2115272224"/>
      </c:lineChart>
      <c:catAx>
        <c:axId val="2115273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272224"/>
        <c:crosses val="autoZero"/>
        <c:auto val="1"/>
        <c:lblAlgn val="ctr"/>
        <c:lblOffset val="100"/>
        <c:noMultiLvlLbl val="0"/>
      </c:catAx>
      <c:valAx>
        <c:axId val="2115272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273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69D183-578E-4588-B1EE-CCA919C5B0E4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053957-D886-438D-9D85-5C5698D2E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436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9A179D-2D27-49E2-B022-8EDDA2EFE6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2422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 noChangeArrowheads="1"/>
          </p:cNvSpPr>
          <p:nvPr/>
        </p:nvSpPr>
        <p:spPr bwMode="white">
          <a:xfrm>
            <a:off x="8429022" y="0"/>
            <a:ext cx="3762978" cy="6858000"/>
          </a:xfrm>
          <a:custGeom>
            <a:avLst/>
            <a:gdLst>
              <a:gd name="connsiteX0" fmla="*/ 0 w 3762978"/>
              <a:gd name="connsiteY0" fmla="*/ 0 h 6858000"/>
              <a:gd name="connsiteX1" fmla="*/ 3762978 w 3762978"/>
              <a:gd name="connsiteY1" fmla="*/ 0 h 6858000"/>
              <a:gd name="connsiteX2" fmla="*/ 3762978 w 3762978"/>
              <a:gd name="connsiteY2" fmla="*/ 6858000 h 6858000"/>
              <a:gd name="connsiteX3" fmla="*/ 338667 w 3762978"/>
              <a:gd name="connsiteY3" fmla="*/ 6858000 h 6858000"/>
              <a:gd name="connsiteX4" fmla="*/ 1189567 w 3762978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2978" h="6858000">
                <a:moveTo>
                  <a:pt x="0" y="0"/>
                </a:moveTo>
                <a:lnTo>
                  <a:pt x="3762978" y="0"/>
                </a:lnTo>
                <a:lnTo>
                  <a:pt x="3762978" y="6858000"/>
                </a:lnTo>
                <a:lnTo>
                  <a:pt x="338667" y="6858000"/>
                </a:lnTo>
                <a:lnTo>
                  <a:pt x="1189567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80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8145385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950653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873584"/>
            <a:ext cx="640080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572000"/>
            <a:ext cx="6400800" cy="1600200"/>
          </a:xfrm>
        </p:spPr>
        <p:txBody>
          <a:bodyPr/>
          <a:lstStyle>
            <a:lvl1pPr marL="0" indent="0" algn="l">
              <a:spcBef>
                <a:spcPts val="120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Click to edit Master subtitle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A6ABA3-FAE4-4DA2-93E9-C09A54B2D88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0500" y="177800"/>
            <a:ext cx="2895600" cy="108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685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724400" y="1676401"/>
            <a:ext cx="6172200" cy="4343400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6764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Proposal for Update of Counterpoint Market Intelligence Ltd. 2021 Avionics Report (CONFIDENTIAL)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 June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526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wo Pictur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1295400" y="51435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6324599" y="51435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295400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6324599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298448" y="16764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invGray">
          <a:xfrm>
            <a:off x="1371273" y="51806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3"/>
          </p:nvPr>
        </p:nvSpPr>
        <p:spPr>
          <a:xfrm>
            <a:off x="6324600" y="16764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4"/>
          </p:nvPr>
        </p:nvSpPr>
        <p:spPr bwMode="invGray">
          <a:xfrm>
            <a:off x="6412954" y="51806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Proposal for Update of Counterpoint Market Intelligence Ltd. 2021 Avionics Report (CONFIDENTIAL)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 June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23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Proposal for Update of Counterpoint Market Intelligence Ltd. 2021 Avionics Report (CONFIDENTIAL)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 June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165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 rot="5400000">
            <a:off x="7562850" y="2228850"/>
            <a:ext cx="6858000" cy="2400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5400000">
            <a:off x="6331230" y="3387909"/>
            <a:ext cx="6858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5400000">
            <a:off x="6251613" y="3387909"/>
            <a:ext cx="6858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71318" y="685800"/>
            <a:ext cx="1033272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685800"/>
            <a:ext cx="7976754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Proposal for Update of Counterpoint Market Intelligence Ltd. 2021 Avionics Report (CONFIDENTIAL)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 June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7F8E3F6-DE14-48B2-B2BC-6FABA9630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5BEDE75-B79F-4381-A389-31F529F811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0178" y="110518"/>
            <a:ext cx="1535710" cy="575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631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78346-E942-451C-AF8B-0774B6086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2F105-7AFA-490A-9BFB-C4DA99D4F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8F88A7E0-C155-45D9-B5B6-CC9B9E3A9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 June 2024</a:t>
            </a:r>
            <a:endParaRPr lang="en-US" dirty="0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D062576A-D393-4C90-A9A0-723D7DB50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Proposal for Update of Counterpoint Market Intelligence Ltd. 2021 Avionics Report (CONFIDENTIAL)</a:t>
            </a: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2135E1BC-BE21-429E-A43D-73404AD78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</a:t>
            </a:r>
            <a:fld id="{54FA3ABB-534F-408E-BDBD-561EFFF1B8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197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Proposal for Update of Counterpoint Market Intelligence Ltd. 2021 Avionics Report (CONFIDENTIAL)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 June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546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ChangeArrowheads="1"/>
          </p:cNvSpPr>
          <p:nvPr/>
        </p:nvSpPr>
        <p:spPr bwMode="white">
          <a:xfrm>
            <a:off x="6540503" y="0"/>
            <a:ext cx="5651496" cy="6858000"/>
          </a:xfrm>
          <a:custGeom>
            <a:avLst/>
            <a:gdLst/>
            <a:ahLst/>
            <a:cxnLst/>
            <a:rect l="l" t="t" r="r" b="b"/>
            <a:pathLst>
              <a:path w="4238622" h="6858000">
                <a:moveTo>
                  <a:pt x="0" y="0"/>
                </a:moveTo>
                <a:lnTo>
                  <a:pt x="4086222" y="0"/>
                </a:lnTo>
                <a:lnTo>
                  <a:pt x="4237035" y="0"/>
                </a:lnTo>
                <a:lnTo>
                  <a:pt x="4238622" y="0"/>
                </a:lnTo>
                <a:lnTo>
                  <a:pt x="4238622" y="6858000"/>
                </a:lnTo>
                <a:lnTo>
                  <a:pt x="4237035" y="6858000"/>
                </a:lnTo>
                <a:lnTo>
                  <a:pt x="4086222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Freeform 6"/>
          <p:cNvSpPr>
            <a:spLocks/>
          </p:cNvSpPr>
          <p:nvPr/>
        </p:nvSpPr>
        <p:spPr bwMode="auto">
          <a:xfrm>
            <a:off x="6256868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12" name="Freeform 7"/>
          <p:cNvSpPr>
            <a:spLocks/>
          </p:cNvSpPr>
          <p:nvPr/>
        </p:nvSpPr>
        <p:spPr bwMode="auto">
          <a:xfrm>
            <a:off x="6062136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1" y="1873584"/>
            <a:ext cx="512064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15" name="Picture Placeholder 14" descr="An empty placeholder to add an image. Click on the placeholder and select the image that you wish to add"/>
          <p:cNvSpPr>
            <a:spLocks noGrp="1"/>
          </p:cNvSpPr>
          <p:nvPr>
            <p:ph type="pic" sz="quarter" idx="10"/>
          </p:nvPr>
        </p:nvSpPr>
        <p:spPr>
          <a:xfrm>
            <a:off x="6743703" y="0"/>
            <a:ext cx="5448297" cy="6858000"/>
          </a:xfrm>
          <a:custGeom>
            <a:avLst/>
            <a:gdLst>
              <a:gd name="connsiteX0" fmla="*/ 0 w 5448297"/>
              <a:gd name="connsiteY0" fmla="*/ 0 h 6858000"/>
              <a:gd name="connsiteX1" fmla="*/ 5448297 w 5448297"/>
              <a:gd name="connsiteY1" fmla="*/ 0 h 6858000"/>
              <a:gd name="connsiteX2" fmla="*/ 5448297 w 5448297"/>
              <a:gd name="connsiteY2" fmla="*/ 6858000 h 6858000"/>
              <a:gd name="connsiteX3" fmla="*/ 338667 w 5448297"/>
              <a:gd name="connsiteY3" fmla="*/ 6858000 h 6858000"/>
              <a:gd name="connsiteX4" fmla="*/ 1185333 w 5448297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8297" h="6858000">
                <a:moveTo>
                  <a:pt x="0" y="0"/>
                </a:moveTo>
                <a:lnTo>
                  <a:pt x="5448297" y="0"/>
                </a:lnTo>
                <a:lnTo>
                  <a:pt x="5448297" y="6858000"/>
                </a:lnTo>
                <a:lnTo>
                  <a:pt x="338667" y="6858000"/>
                </a:lnTo>
                <a:lnTo>
                  <a:pt x="1185333" y="4337050"/>
                </a:lnTo>
                <a:close/>
              </a:path>
            </a:pathLst>
          </a:custGeom>
          <a:noFill/>
          <a:ln>
            <a:noFill/>
          </a:ln>
        </p:spPr>
        <p:txBody>
          <a:bodyPr wrap="square" tIns="36576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1" y="4572000"/>
            <a:ext cx="5120640" cy="16002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Click to edit Master subtitle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91E6A5-9727-40A3-86C9-0A80615780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0500" y="298322"/>
            <a:ext cx="2895600" cy="843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450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white">
          <a:xfrm>
            <a:off x="9622368" y="0"/>
            <a:ext cx="2569632" cy="6858000"/>
          </a:xfrm>
          <a:custGeom>
            <a:avLst/>
            <a:gdLst/>
            <a:ahLst/>
            <a:cxnLst/>
            <a:rect l="l" t="t" r="r" b="b"/>
            <a:pathLst>
              <a:path w="1927224" h="6858000">
                <a:moveTo>
                  <a:pt x="0" y="0"/>
                </a:moveTo>
                <a:lnTo>
                  <a:pt x="1927224" y="0"/>
                </a:lnTo>
                <a:lnTo>
                  <a:pt x="192722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9237132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10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8" y="2914650"/>
            <a:ext cx="8046720" cy="1557338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398" y="4589463"/>
            <a:ext cx="8046718" cy="1011237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6BBDE29-BD93-4D80-A8B1-55513FEA32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0500" y="177800"/>
            <a:ext cx="2895600" cy="108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556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638299"/>
            <a:ext cx="4572000" cy="43434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Proposal for Update of Counterpoint Market Intelligence Ltd. 2021 Avionics Report (CONFIDENTIAL)</a:t>
            </a:r>
            <a:endParaRPr lang="en-GB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 June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011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676400"/>
            <a:ext cx="4572000" cy="850392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52700"/>
            <a:ext cx="4572000" cy="346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676400"/>
            <a:ext cx="4572000" cy="847725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52700"/>
            <a:ext cx="4572000" cy="3467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Proposal for Update of Counterpoint Market Intelligence Ltd. 2021 Avionics Report (CONFIDENTIAL)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 June 2024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80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Proposal for Update of Counterpoint Market Intelligence Ltd. 2021 Avionics Report (CONFIDENTIAL)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 June 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896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Proposal for Update of Counterpoint Market Intelligence Ltd. 2021 Avionics Report (CONFIDENTIAL)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 June 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11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8209" y="1676400"/>
            <a:ext cx="6126480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6764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Proposal for Update of Counterpoint Market Intelligence Ltd. 2021 Avionics Report (CONFIDENTIAL)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 June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188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white">
          <a:xfrm>
            <a:off x="0" y="0"/>
            <a:ext cx="12192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371600"/>
            <a:ext cx="12192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443006"/>
            <a:ext cx="12192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625600"/>
            <a:ext cx="96012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399" y="6374999"/>
            <a:ext cx="624320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noProof="0"/>
              <a:t>Proposal for Update of Counterpoint Market Intelligence Ltd. 2021 Avionics Report (CONFIDENTIAL)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02549" y="6374999"/>
            <a:ext cx="148070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11 June 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72600" y="6374999"/>
            <a:ext cx="104255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7F8E3F6-DE14-48B2-B2BC-6FABA9630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A25FDA4-C9BF-446A-BE2A-459859D07D17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4691" y="6314906"/>
            <a:ext cx="1535710" cy="447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553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7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5276" y="1873584"/>
            <a:ext cx="6617588" cy="1833712"/>
          </a:xfrm>
        </p:spPr>
        <p:txBody>
          <a:bodyPr>
            <a:normAutofit/>
          </a:bodyPr>
          <a:lstStyle/>
          <a:p>
            <a:r>
              <a:rPr lang="en-GB" sz="3200" noProof="0" dirty="0"/>
              <a:t>Report </a:t>
            </a:r>
            <a:r>
              <a:rPr lang="en-GB" sz="3200" dirty="0"/>
              <a:t>Update Status</a:t>
            </a:r>
            <a:endParaRPr lang="en-GB" sz="3200" noProof="0" dirty="0"/>
          </a:p>
        </p:txBody>
      </p:sp>
      <p:pic>
        <p:nvPicPr>
          <p:cNvPr id="5" name="Picture Placeholder 4" descr="City street with motion blur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" b="14"/>
          <a:stretch>
            <a:fillRect/>
          </a:stretch>
        </p:blipFill>
        <p:spPr/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i="1" noProof="0" dirty="0">
                <a:ea typeface="+mj-ea"/>
              </a:rPr>
              <a:t>17 July 2024</a:t>
            </a:r>
          </a:p>
        </p:txBody>
      </p:sp>
    </p:spTree>
    <p:extLst>
      <p:ext uri="{BB962C8B-B14F-4D97-AF65-F5344CB8AC3E}">
        <p14:creationId xmlns:p14="http://schemas.microsoft.com/office/powerpoint/2010/main" val="138059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8EA0523-DC62-093A-09F0-05BDAF93E7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8315"/>
            <a:ext cx="12192000" cy="654137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2A3B230-54F8-708C-0319-2E6C8B59B504}"/>
              </a:ext>
            </a:extLst>
          </p:cNvPr>
          <p:cNvSpPr txBox="1"/>
          <p:nvPr/>
        </p:nvSpPr>
        <p:spPr>
          <a:xfrm>
            <a:off x="5867400" y="1325880"/>
            <a:ext cx="596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Farn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264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A867F8F-D5E7-ABA3-D3E0-567C77F58709}"/>
              </a:ext>
            </a:extLst>
          </p:cNvPr>
          <p:cNvSpPr/>
          <p:nvPr/>
        </p:nvSpPr>
        <p:spPr>
          <a:xfrm>
            <a:off x="2436362" y="2953158"/>
            <a:ext cx="998426" cy="60105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Unit cost</a:t>
            </a:r>
          </a:p>
          <a:p>
            <a:pPr algn="ctr"/>
            <a:r>
              <a:rPr lang="en-US" sz="1400" dirty="0"/>
              <a:t>(updater)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AF3E6B7-8BDC-61D4-6570-6C3DFB42F85E}"/>
              </a:ext>
            </a:extLst>
          </p:cNvPr>
          <p:cNvSpPr/>
          <p:nvPr/>
        </p:nvSpPr>
        <p:spPr>
          <a:xfrm>
            <a:off x="4725220" y="2946940"/>
            <a:ext cx="998426" cy="60105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Inflation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5BB5E04-4FC1-43F4-7249-F052003D3FC3}"/>
              </a:ext>
            </a:extLst>
          </p:cNvPr>
          <p:cNvSpPr/>
          <p:nvPr/>
        </p:nvSpPr>
        <p:spPr>
          <a:xfrm>
            <a:off x="6344870" y="4061281"/>
            <a:ext cx="1566159" cy="60105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A/C production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8FD3534-56E6-394C-5A30-E8F835659EBE}"/>
              </a:ext>
            </a:extLst>
          </p:cNvPr>
          <p:cNvSpPr/>
          <p:nvPr/>
        </p:nvSpPr>
        <p:spPr>
          <a:xfrm>
            <a:off x="283464" y="1702259"/>
            <a:ext cx="2357628" cy="67046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Fix individual/ outlier numbers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EA7DB7A-7DBD-C9AB-C342-D4C14647EEFF}"/>
              </a:ext>
            </a:extLst>
          </p:cNvPr>
          <p:cNvSpPr/>
          <p:nvPr/>
        </p:nvSpPr>
        <p:spPr>
          <a:xfrm>
            <a:off x="4652068" y="1996927"/>
            <a:ext cx="2357628" cy="44805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Create </a:t>
            </a:r>
            <a:r>
              <a:rPr lang="en-US" sz="1400" dirty="0" err="1"/>
              <a:t>yoy</a:t>
            </a:r>
            <a:r>
              <a:rPr lang="en-US" sz="1400" dirty="0"/>
              <a:t> delta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D17F21D-59C2-8F1F-EDD9-376B0549F05E}"/>
              </a:ext>
            </a:extLst>
          </p:cNvPr>
          <p:cNvSpPr/>
          <p:nvPr/>
        </p:nvSpPr>
        <p:spPr>
          <a:xfrm>
            <a:off x="6833690" y="3052756"/>
            <a:ext cx="2357628" cy="58101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Create production numbers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F3F1CF0-D796-B16E-9641-F2E207DACBE9}"/>
              </a:ext>
            </a:extLst>
          </p:cNvPr>
          <p:cNvCxnSpPr>
            <a:cxnSpLocks/>
            <a:stCxn id="5" idx="4"/>
            <a:endCxn id="2" idx="1"/>
          </p:cNvCxnSpPr>
          <p:nvPr/>
        </p:nvCxnSpPr>
        <p:spPr>
          <a:xfrm>
            <a:off x="1462278" y="2372722"/>
            <a:ext cx="974084" cy="8809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AEE73E5-F80B-906A-CB7C-0F0CFF4FF881}"/>
              </a:ext>
            </a:extLst>
          </p:cNvPr>
          <p:cNvCxnSpPr>
            <a:cxnSpLocks/>
            <a:stCxn id="6" idx="4"/>
            <a:endCxn id="3" idx="0"/>
          </p:cNvCxnSpPr>
          <p:nvPr/>
        </p:nvCxnSpPr>
        <p:spPr>
          <a:xfrm flipH="1">
            <a:off x="5224433" y="2444983"/>
            <a:ext cx="606449" cy="5019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45E9F4C-06FE-FEF6-08F6-A113FEE85BB5}"/>
              </a:ext>
            </a:extLst>
          </p:cNvPr>
          <p:cNvCxnSpPr>
            <a:cxnSpLocks/>
            <a:stCxn id="7" idx="4"/>
            <a:endCxn id="4" idx="0"/>
          </p:cNvCxnSpPr>
          <p:nvPr/>
        </p:nvCxnSpPr>
        <p:spPr>
          <a:xfrm flipH="1">
            <a:off x="7127950" y="3633772"/>
            <a:ext cx="884554" cy="4275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379892DB-D50E-247E-E79C-A51F872CFE94}"/>
              </a:ext>
            </a:extLst>
          </p:cNvPr>
          <p:cNvSpPr/>
          <p:nvPr/>
        </p:nvSpPr>
        <p:spPr>
          <a:xfrm>
            <a:off x="3879181" y="3960129"/>
            <a:ext cx="475224" cy="309491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X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0F7CAC2-43E9-121F-1BF4-955ED6CA5962}"/>
              </a:ext>
            </a:extLst>
          </p:cNvPr>
          <p:cNvSpPr/>
          <p:nvPr/>
        </p:nvSpPr>
        <p:spPr>
          <a:xfrm>
            <a:off x="5429499" y="4460126"/>
            <a:ext cx="475224" cy="309491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X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7C226FB-38F7-F5C9-4303-3D5150420EEA}"/>
              </a:ext>
            </a:extLst>
          </p:cNvPr>
          <p:cNvSpPr/>
          <p:nvPr/>
        </p:nvSpPr>
        <p:spPr>
          <a:xfrm>
            <a:off x="8661648" y="5942321"/>
            <a:ext cx="1825499" cy="49133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Order of Magnitude Check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1650E35-3999-E795-2B77-E41C612BDCC7}"/>
              </a:ext>
            </a:extLst>
          </p:cNvPr>
          <p:cNvCxnSpPr>
            <a:cxnSpLocks/>
            <a:stCxn id="2" idx="2"/>
            <a:endCxn id="14" idx="2"/>
          </p:cNvCxnSpPr>
          <p:nvPr/>
        </p:nvCxnSpPr>
        <p:spPr>
          <a:xfrm>
            <a:off x="2935575" y="3554209"/>
            <a:ext cx="943606" cy="560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CC341B9-E1CB-798A-D0F9-A3486EFBF24B}"/>
              </a:ext>
            </a:extLst>
          </p:cNvPr>
          <p:cNvCxnSpPr>
            <a:cxnSpLocks/>
            <a:stCxn id="3" idx="2"/>
            <a:endCxn id="14" idx="6"/>
          </p:cNvCxnSpPr>
          <p:nvPr/>
        </p:nvCxnSpPr>
        <p:spPr>
          <a:xfrm flipH="1">
            <a:off x="4354405" y="3547991"/>
            <a:ext cx="870028" cy="566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88A0A30B-19C0-40BF-6BB1-420EB68EB239}"/>
              </a:ext>
            </a:extLst>
          </p:cNvPr>
          <p:cNvCxnSpPr>
            <a:cxnSpLocks/>
            <a:stCxn id="14" idx="4"/>
            <a:endCxn id="17" idx="1"/>
          </p:cNvCxnSpPr>
          <p:nvPr/>
        </p:nvCxnSpPr>
        <p:spPr>
          <a:xfrm>
            <a:off x="4116793" y="4269620"/>
            <a:ext cx="1382301" cy="2358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B7D5B0E-E5CE-BFC5-0497-A4A017AB08D1}"/>
              </a:ext>
            </a:extLst>
          </p:cNvPr>
          <p:cNvCxnSpPr>
            <a:stCxn id="4" idx="1"/>
            <a:endCxn id="17" idx="6"/>
          </p:cNvCxnSpPr>
          <p:nvPr/>
        </p:nvCxnSpPr>
        <p:spPr>
          <a:xfrm flipH="1">
            <a:off x="5904723" y="4361807"/>
            <a:ext cx="440147" cy="2530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rrow: Bent-Up 27">
            <a:extLst>
              <a:ext uri="{FF2B5EF4-FFF2-40B4-BE49-F238E27FC236}">
                <a16:creationId xmlns:a16="http://schemas.microsoft.com/office/drawing/2014/main" id="{E377201D-809B-6F8F-041E-F3FE4674BB52}"/>
              </a:ext>
            </a:extLst>
          </p:cNvPr>
          <p:cNvSpPr/>
          <p:nvPr/>
        </p:nvSpPr>
        <p:spPr>
          <a:xfrm rot="16200000" flipH="1" flipV="1">
            <a:off x="6882282" y="3488183"/>
            <a:ext cx="491334" cy="3067397"/>
          </a:xfrm>
          <a:prstGeom prst="bentUp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519D3EB-AC6E-2EBF-FE1A-E4337E49D3AE}"/>
              </a:ext>
            </a:extLst>
          </p:cNvPr>
          <p:cNvSpPr/>
          <p:nvPr/>
        </p:nvSpPr>
        <p:spPr>
          <a:xfrm>
            <a:off x="3228993" y="5370112"/>
            <a:ext cx="1386845" cy="48994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Aircraft retail price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7135B58B-18D4-9D54-2CE3-65458DED6F75}"/>
              </a:ext>
            </a:extLst>
          </p:cNvPr>
          <p:cNvCxnSpPr>
            <a:cxnSpLocks/>
            <a:stCxn id="34" idx="3"/>
            <a:endCxn id="80" idx="2"/>
          </p:cNvCxnSpPr>
          <p:nvPr/>
        </p:nvCxnSpPr>
        <p:spPr>
          <a:xfrm>
            <a:off x="4615838" y="5615085"/>
            <a:ext cx="813661" cy="85507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itle 64">
            <a:extLst>
              <a:ext uri="{FF2B5EF4-FFF2-40B4-BE49-F238E27FC236}">
                <a16:creationId xmlns:a16="http://schemas.microsoft.com/office/drawing/2014/main" id="{F7D69A00-EEC8-CEE1-8A30-D258D45DA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Input Update Process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7555147A-6555-F682-C8A3-9E9498F569DB}"/>
              </a:ext>
            </a:extLst>
          </p:cNvPr>
          <p:cNvSpPr/>
          <p:nvPr/>
        </p:nvSpPr>
        <p:spPr>
          <a:xfrm>
            <a:off x="3228993" y="6099350"/>
            <a:ext cx="1386845" cy="4899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Avionics Content Factor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66B8375A-E471-CAB4-8E4E-3816B425C6F6}"/>
              </a:ext>
            </a:extLst>
          </p:cNvPr>
          <p:cNvSpPr/>
          <p:nvPr/>
        </p:nvSpPr>
        <p:spPr>
          <a:xfrm>
            <a:off x="8661648" y="4913768"/>
            <a:ext cx="1825499" cy="49133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Avionics OE Revenue</a:t>
            </a:r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D22F6A78-13A4-2A20-7D4F-FCCBDDDAF5DE}"/>
              </a:ext>
            </a:extLst>
          </p:cNvPr>
          <p:cNvSpPr/>
          <p:nvPr/>
        </p:nvSpPr>
        <p:spPr>
          <a:xfrm>
            <a:off x="5429499" y="5545846"/>
            <a:ext cx="475224" cy="309491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X</a:t>
            </a:r>
          </a:p>
        </p:txBody>
      </p:sp>
      <p:sp>
        <p:nvSpPr>
          <p:cNvPr id="81" name="Arrow: Bent-Up 80">
            <a:extLst>
              <a:ext uri="{FF2B5EF4-FFF2-40B4-BE49-F238E27FC236}">
                <a16:creationId xmlns:a16="http://schemas.microsoft.com/office/drawing/2014/main" id="{F03029E1-0A83-ED32-C997-B3042E63CF73}"/>
              </a:ext>
            </a:extLst>
          </p:cNvPr>
          <p:cNvSpPr/>
          <p:nvPr/>
        </p:nvSpPr>
        <p:spPr>
          <a:xfrm rot="16200000" flipH="1" flipV="1">
            <a:off x="6882282" y="4564958"/>
            <a:ext cx="491334" cy="3067397"/>
          </a:xfrm>
          <a:prstGeom prst="bentUp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61A7EF77-D1A8-AF06-C558-56995749BF24}"/>
              </a:ext>
            </a:extLst>
          </p:cNvPr>
          <p:cNvCxnSpPr>
            <a:stCxn id="68" idx="3"/>
            <a:endCxn id="80" idx="3"/>
          </p:cNvCxnSpPr>
          <p:nvPr/>
        </p:nvCxnSpPr>
        <p:spPr>
          <a:xfrm flipV="1">
            <a:off x="4615838" y="5810013"/>
            <a:ext cx="883256" cy="53431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E9B340D8-0BB6-319A-76DC-5471C1D98767}"/>
              </a:ext>
            </a:extLst>
          </p:cNvPr>
          <p:cNvCxnSpPr>
            <a:cxnSpLocks/>
            <a:stCxn id="4" idx="1"/>
            <a:endCxn id="80" idx="0"/>
          </p:cNvCxnSpPr>
          <p:nvPr/>
        </p:nvCxnSpPr>
        <p:spPr>
          <a:xfrm flipH="1">
            <a:off x="5667111" y="4361807"/>
            <a:ext cx="677759" cy="1184039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0824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14C17-233B-752F-6C96-32DF81034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Regional &amp; Air Transport Fleet Size Projection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A436E-54A9-628D-73C2-01A49F6F8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625600"/>
            <a:ext cx="4572000" cy="4343400"/>
          </a:xfrm>
        </p:spPr>
        <p:txBody>
          <a:bodyPr/>
          <a:lstStyle/>
          <a:p>
            <a:r>
              <a:rPr lang="en-US" dirty="0"/>
              <a:t>3.3% CAGR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E24468-AF60-B4FF-4FA8-98784DAC8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Proposal for Update of Counterpoint Market Intelligence Ltd. 2021 Avionics Report (CONFIDENTIAL)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4BF16-F42D-385D-4FD4-D05EC7AFB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 June 2024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11CBB-7D2D-FB11-D0EB-60E35547A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39124F1-C9EF-6E77-52ED-919458EB9D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444948"/>
              </p:ext>
            </p:extLst>
          </p:nvPr>
        </p:nvGraphicFramePr>
        <p:xfrm>
          <a:off x="6156901" y="20572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17108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2C3E6D3-1F44-F175-E51F-144EE0D8BF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4065" y="4170642"/>
            <a:ext cx="3776672" cy="227002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8B641CF-1DDB-479D-402C-6D745E84BB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4065" y="1743903"/>
            <a:ext cx="3776672" cy="2270021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DE9701B7-A2EE-D229-26D5-7314E5EB1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Regional and Air Transport A/C Value model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8CBA36D-6FF6-CA45-A0CD-E110DEC66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5400" y="1625600"/>
            <a:ext cx="5169408" cy="4343400"/>
          </a:xfrm>
        </p:spPr>
        <p:txBody>
          <a:bodyPr/>
          <a:lstStyle/>
          <a:p>
            <a:r>
              <a:rPr lang="en-US" dirty="0"/>
              <a:t>Look at aircraft production and value to determine trend line</a:t>
            </a:r>
          </a:p>
          <a:p>
            <a:r>
              <a:rPr lang="en-US" dirty="0"/>
              <a:t>Next, use avionics content factor to estimate avionics OE trend line</a:t>
            </a:r>
          </a:p>
          <a:p>
            <a:r>
              <a:rPr lang="en-US" dirty="0"/>
              <a:t>Use this to compare with model results to confirm model projections</a:t>
            </a:r>
          </a:p>
          <a:p>
            <a:r>
              <a:rPr lang="en-US" dirty="0"/>
              <a:t>Add other market segments to complete this analysis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6FD487-768E-36B6-8FAF-3B7CA087B4C6}"/>
              </a:ext>
            </a:extLst>
          </p:cNvPr>
          <p:cNvSpPr txBox="1"/>
          <p:nvPr/>
        </p:nvSpPr>
        <p:spPr>
          <a:xfrm>
            <a:off x="10036428" y="2687358"/>
            <a:ext cx="17203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Boeing quality problems</a:t>
            </a:r>
          </a:p>
          <a:p>
            <a:r>
              <a:rPr lang="en-US" sz="1100" dirty="0"/>
              <a:t>Supply Chain Problems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9A09E29-3B1F-7E59-0F36-FD75F7552896}"/>
              </a:ext>
            </a:extLst>
          </p:cNvPr>
          <p:cNvCxnSpPr>
            <a:cxnSpLocks/>
          </p:cNvCxnSpPr>
          <p:nvPr/>
        </p:nvCxnSpPr>
        <p:spPr>
          <a:xfrm flipH="1" flipV="1">
            <a:off x="8659368" y="2752344"/>
            <a:ext cx="1377060" cy="15045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AE11C213-0D33-ABFE-84B3-99FFD8AF73EF}"/>
              </a:ext>
            </a:extLst>
          </p:cNvPr>
          <p:cNvSpPr/>
          <p:nvPr/>
        </p:nvSpPr>
        <p:spPr>
          <a:xfrm>
            <a:off x="7461504" y="2340864"/>
            <a:ext cx="1197864" cy="914400"/>
          </a:xfrm>
          <a:prstGeom prst="rect">
            <a:avLst/>
          </a:prstGeom>
          <a:solidFill>
            <a:srgbClr val="FF33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634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AD93631-390F-3549-0257-A8036FA3B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BB7B7E-23B6-51BB-4CD9-BAC96CC84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Completed:</a:t>
            </a:r>
          </a:p>
          <a:p>
            <a:pPr lvl="1"/>
            <a:r>
              <a:rPr lang="en-US" dirty="0"/>
              <a:t>Associated source (PW) data to Updater data</a:t>
            </a:r>
          </a:p>
          <a:p>
            <a:pPr lvl="1"/>
            <a:r>
              <a:rPr lang="en-US" dirty="0"/>
              <a:t>Developed regional and air transport aircraft market projections</a:t>
            </a:r>
          </a:p>
          <a:p>
            <a:r>
              <a:rPr lang="en-US" dirty="0"/>
              <a:t>In-work:</a:t>
            </a:r>
          </a:p>
          <a:p>
            <a:pPr lvl="1"/>
            <a:r>
              <a:rPr lang="en-US" dirty="0"/>
              <a:t>Add other markets to overall market projections</a:t>
            </a:r>
          </a:p>
          <a:p>
            <a:pPr lvl="1"/>
            <a:r>
              <a:rPr lang="en-US" dirty="0"/>
              <a:t>Developing method for updating Updater information</a:t>
            </a:r>
          </a:p>
          <a:p>
            <a:pPr lvl="2"/>
            <a:r>
              <a:rPr lang="en-US" dirty="0"/>
              <a:t>Look for outlier data and update known data</a:t>
            </a:r>
          </a:p>
          <a:p>
            <a:pPr lvl="2"/>
            <a:r>
              <a:rPr lang="en-US" dirty="0"/>
              <a:t>Apply inflation/de-escalation factors to cost values</a:t>
            </a:r>
          </a:p>
          <a:p>
            <a:pPr lvl="2"/>
            <a:r>
              <a:rPr lang="en-US" dirty="0"/>
              <a:t>Statistics:</a:t>
            </a:r>
          </a:p>
          <a:p>
            <a:pPr lvl="3"/>
            <a:r>
              <a:rPr lang="en-US" dirty="0" err="1"/>
              <a:t>component_ids</a:t>
            </a:r>
            <a:r>
              <a:rPr lang="en-US" dirty="0"/>
              <a:t>:					    178</a:t>
            </a:r>
          </a:p>
          <a:p>
            <a:pPr lvl="3"/>
            <a:r>
              <a:rPr lang="en-US" dirty="0" err="1"/>
              <a:t>aircraft_id</a:t>
            </a:r>
            <a:r>
              <a:rPr lang="en-US" dirty="0"/>
              <a:t>/</a:t>
            </a:r>
            <a:r>
              <a:rPr lang="en-US" dirty="0" err="1"/>
              <a:t>component_id</a:t>
            </a:r>
            <a:r>
              <a:rPr lang="en-US" dirty="0"/>
              <a:t> combinations:			13343</a:t>
            </a:r>
          </a:p>
          <a:p>
            <a:pPr lvl="3"/>
            <a:r>
              <a:rPr lang="en-US" dirty="0"/>
              <a:t>Unique </a:t>
            </a:r>
            <a:r>
              <a:rPr lang="en-US" dirty="0" err="1"/>
              <a:t>component_id</a:t>
            </a:r>
            <a:r>
              <a:rPr lang="en-US" dirty="0"/>
              <a:t> cost values:			  1127</a:t>
            </a:r>
          </a:p>
          <a:p>
            <a:pPr lvl="3"/>
            <a:r>
              <a:rPr lang="en-US" dirty="0" err="1"/>
              <a:t>component_id</a:t>
            </a:r>
            <a:r>
              <a:rPr lang="en-US" dirty="0"/>
              <a:t> cost values associated with PW data		    208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603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ales Direction 16X9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GG Title with Picture Layout.potx" id="{B0C4C8D3-A84E-4797-8970-093E477E5A88}" vid="{BC0C2EF7-1206-4AE7-8B65-E2C104267D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AGG Template 2020</Template>
  <TotalTime>1573</TotalTime>
  <Words>238</Words>
  <Application>Microsoft Office PowerPoint</Application>
  <PresentationFormat>Widescreen</PresentationFormat>
  <Paragraphs>46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Book Antiqua</vt:lpstr>
      <vt:lpstr>Calibri</vt:lpstr>
      <vt:lpstr>Sales Direction 16X9</vt:lpstr>
      <vt:lpstr>Report Update Status</vt:lpstr>
      <vt:lpstr>PowerPoint Presentation</vt:lpstr>
      <vt:lpstr>Model Input Update Process</vt:lpstr>
      <vt:lpstr>Regional &amp; Air Transport Fleet Size Projection</vt:lpstr>
      <vt:lpstr>Regional and Air Transport A/C Value model</vt:lpstr>
      <vt:lpstr>Activity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Peregrine Web Analytics An Overview</dc:title>
  <dc:creator>Forrest Colliver</dc:creator>
  <cp:lastModifiedBy>Lee Carlson</cp:lastModifiedBy>
  <cp:revision>420</cp:revision>
  <dcterms:created xsi:type="dcterms:W3CDTF">2021-04-11T12:23:08Z</dcterms:created>
  <dcterms:modified xsi:type="dcterms:W3CDTF">2024-07-18T13:59:22Z</dcterms:modified>
</cp:coreProperties>
</file>