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57" r:id="rId2"/>
    <p:sldId id="258" r:id="rId3"/>
    <p:sldId id="266" r:id="rId4"/>
    <p:sldId id="267" r:id="rId5"/>
    <p:sldId id="269" r:id="rId6"/>
    <p:sldId id="270" r:id="rId7"/>
    <p:sldId id="268" r:id="rId8"/>
    <p:sldId id="271" r:id="rId9"/>
    <p:sldId id="272" r:id="rId10"/>
    <p:sldId id="273" r:id="rId1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3529" autoAdjust="0"/>
  </p:normalViewPr>
  <p:slideViewPr>
    <p:cSldViewPr snapToGrid="0">
      <p:cViewPr varScale="1">
        <p:scale>
          <a:sx n="101" d="100"/>
          <a:sy n="101" d="100"/>
        </p:scale>
        <p:origin x="126" y="3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63D5444-F62C-42C3-A75A-D9DBA807730F}" type="datetimeFigureOut">
              <a:rPr lang="en-US" smtClean="0"/>
              <a:t>05/01/2022</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2CAA1FA-7B6A-47D2-8D61-F225D71B51FF}" type="datetimeFigureOut">
              <a:rPr lang="en-US" smtClean="0"/>
              <a:t>05/01/2022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72A6ABA3-FAE4-4DA2-93E9-C09A54B2D887}"/>
              </a:ext>
            </a:extLst>
          </p:cNvPr>
          <p:cNvPicPr>
            <a:picLocks noChangeAspect="1"/>
          </p:cNvPicPr>
          <p:nvPr userDrawn="1"/>
        </p:nvPicPr>
        <p:blipFill>
          <a:blip r:embed="rId2"/>
          <a:stretch>
            <a:fillRect/>
          </a:stretch>
        </p:blipFill>
        <p:spPr>
          <a:xfrm>
            <a:off x="190500" y="177800"/>
            <a:ext cx="2895600" cy="1084701"/>
          </a:xfrm>
          <a:prstGeom prst="rect">
            <a:avLst/>
          </a:prstGeom>
        </p:spPr>
      </p:pic>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6764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6764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Peregrine Website Enhancement Proposal (Proprietary)</a:t>
            </a:r>
            <a:endParaRPr lang="en-US" dirty="0"/>
          </a:p>
        </p:txBody>
      </p:sp>
      <p:sp>
        <p:nvSpPr>
          <p:cNvPr id="5" name="Date Placeholder 4"/>
          <p:cNvSpPr>
            <a:spLocks noGrp="1"/>
          </p:cNvSpPr>
          <p:nvPr>
            <p:ph type="dt" sz="half" idx="10"/>
          </p:nvPr>
        </p:nvSpPr>
        <p:spPr/>
        <p:txBody>
          <a:bodyPr/>
          <a:lstStyle/>
          <a:p>
            <a:r>
              <a:rPr lang="fr-FR"/>
              <a:t>5 January 2022</a:t>
            </a:r>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1435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1435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6764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bwMode="invGray">
          <a:xfrm>
            <a:off x="1371273" y="51806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6764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14"/>
          </p:nvPr>
        </p:nvSpPr>
        <p:spPr bwMode="invGray">
          <a:xfrm>
            <a:off x="6412954" y="51806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Peregrine Website Enhancement Proposal (Proprietary)</a:t>
            </a:r>
            <a:endParaRPr lang="en-US" dirty="0"/>
          </a:p>
        </p:txBody>
      </p:sp>
      <p:sp>
        <p:nvSpPr>
          <p:cNvPr id="5" name="Date Placeholder 4"/>
          <p:cNvSpPr>
            <a:spLocks noGrp="1"/>
          </p:cNvSpPr>
          <p:nvPr>
            <p:ph type="dt" sz="half" idx="10"/>
          </p:nvPr>
        </p:nvSpPr>
        <p:spPr/>
        <p:txBody>
          <a:bodyPr/>
          <a:lstStyle/>
          <a:p>
            <a:r>
              <a:rPr lang="fr-FR"/>
              <a:t>5 January 2022</a:t>
            </a:r>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Peregrine Website Enhancement Proposal (Proprietary)</a:t>
            </a:r>
            <a:endParaRPr lang="en-US" dirty="0"/>
          </a:p>
        </p:txBody>
      </p:sp>
      <p:sp>
        <p:nvSpPr>
          <p:cNvPr id="4" name="Date Placeholder 3"/>
          <p:cNvSpPr>
            <a:spLocks noGrp="1"/>
          </p:cNvSpPr>
          <p:nvPr>
            <p:ph type="dt" sz="half" idx="10"/>
          </p:nvPr>
        </p:nvSpPr>
        <p:spPr/>
        <p:txBody>
          <a:bodyPr/>
          <a:lstStyle/>
          <a:p>
            <a:r>
              <a:rPr lang="fr-FR"/>
              <a:t>5 January 2022</a:t>
            </a:r>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Peregrine Website Enhancement Proposal (Proprietary)</a:t>
            </a:r>
            <a:endParaRPr lang="en-US" dirty="0"/>
          </a:p>
        </p:txBody>
      </p:sp>
      <p:sp>
        <p:nvSpPr>
          <p:cNvPr id="4" name="Date Placeholder 3"/>
          <p:cNvSpPr>
            <a:spLocks noGrp="1"/>
          </p:cNvSpPr>
          <p:nvPr>
            <p:ph type="dt" sz="half" idx="10"/>
          </p:nvPr>
        </p:nvSpPr>
        <p:spPr/>
        <p:txBody>
          <a:bodyPr/>
          <a:lstStyle/>
          <a:p>
            <a:r>
              <a:rPr lang="fr-FR"/>
              <a:t>5 January 2022</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F8E3F6-DE14-48B2-B2BC-6FABA9630FB8}" type="slidenum">
              <a:rPr lang="en-US" smtClean="0"/>
              <a:pPr/>
              <a:t>‹#›</a:t>
            </a:fld>
            <a:endParaRPr lang="en-US" dirty="0"/>
          </a:p>
        </p:txBody>
      </p:sp>
      <p:pic>
        <p:nvPicPr>
          <p:cNvPr id="12" name="Picture 11">
            <a:extLst>
              <a:ext uri="{FF2B5EF4-FFF2-40B4-BE49-F238E27FC236}">
                <a16:creationId xmlns:a16="http://schemas.microsoft.com/office/drawing/2014/main" id="{D5BEDE75-B79F-4381-A389-31F529F811C0}"/>
              </a:ext>
            </a:extLst>
          </p:cNvPr>
          <p:cNvPicPr>
            <a:picLocks noChangeAspect="1"/>
          </p:cNvPicPr>
          <p:nvPr userDrawn="1"/>
        </p:nvPicPr>
        <p:blipFill>
          <a:blip r:embed="rId2"/>
          <a:stretch>
            <a:fillRect/>
          </a:stretch>
        </p:blipFill>
        <p:spPr>
          <a:xfrm>
            <a:off x="160178" y="110518"/>
            <a:ext cx="1535710" cy="575282"/>
          </a:xfrm>
          <a:prstGeom prst="rect">
            <a:avLst/>
          </a:prstGeom>
        </p:spPr>
      </p:pic>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
        <p:nvSpPr>
          <p:cNvPr id="7" name="Footer Placeholder 4">
            <a:extLst>
              <a:ext uri="{FF2B5EF4-FFF2-40B4-BE49-F238E27FC236}">
                <a16:creationId xmlns:a16="http://schemas.microsoft.com/office/drawing/2014/main" id="{1EE9085F-905B-4DA5-882F-A04AF45DA2C4}"/>
              </a:ext>
            </a:extLst>
          </p:cNvPr>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a:t>Peregrine Website Enhancement Proposal (Proprietary)</a:t>
            </a:r>
            <a:endParaRPr lang="en-US" dirty="0"/>
          </a:p>
        </p:txBody>
      </p:sp>
      <p:sp>
        <p:nvSpPr>
          <p:cNvPr id="8" name="Date Placeholder 3">
            <a:extLst>
              <a:ext uri="{FF2B5EF4-FFF2-40B4-BE49-F238E27FC236}">
                <a16:creationId xmlns:a16="http://schemas.microsoft.com/office/drawing/2014/main" id="{8F28E409-38A8-4C0B-99B0-B45667B131F2}"/>
              </a:ext>
            </a:extLst>
          </p:cNvPr>
          <p:cNvSpPr>
            <a:spLocks noGrp="1"/>
          </p:cNvSpPr>
          <p:nvPr>
            <p:ph type="dt" sz="half" idx="2"/>
          </p:nvPr>
        </p:nvSpPr>
        <p:spPr>
          <a:xfrm>
            <a:off x="7702549" y="6374999"/>
            <a:ext cx="1480705" cy="274320"/>
          </a:xfrm>
          <a:prstGeom prst="rect">
            <a:avLst/>
          </a:prstGeo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fr-FR"/>
              <a:t>5 January 2022</a:t>
            </a:r>
            <a:endParaRPr lang="en-US" dirty="0"/>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E891E6A5-9727-40A3-86C9-0A80615780A9}"/>
              </a:ext>
            </a:extLst>
          </p:cNvPr>
          <p:cNvPicPr>
            <a:picLocks noChangeAspect="1"/>
          </p:cNvPicPr>
          <p:nvPr userDrawn="1"/>
        </p:nvPicPr>
        <p:blipFill>
          <a:blip r:embed="rId2"/>
          <a:stretch>
            <a:fillRect/>
          </a:stretch>
        </p:blipFill>
        <p:spPr>
          <a:xfrm>
            <a:off x="190500" y="177800"/>
            <a:ext cx="2895600" cy="1084701"/>
          </a:xfrm>
          <a:prstGeom prst="rect">
            <a:avLst/>
          </a:prstGeom>
        </p:spPr>
      </p:pic>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26BBDE29-BD93-4D80-A8B1-55513FEA32A5}"/>
              </a:ext>
            </a:extLst>
          </p:cNvPr>
          <p:cNvPicPr>
            <a:picLocks noChangeAspect="1"/>
          </p:cNvPicPr>
          <p:nvPr userDrawn="1"/>
        </p:nvPicPr>
        <p:blipFill>
          <a:blip r:embed="rId2"/>
          <a:stretch>
            <a:fillRect/>
          </a:stretch>
        </p:blipFill>
        <p:spPr>
          <a:xfrm>
            <a:off x="190500" y="177800"/>
            <a:ext cx="2895600" cy="1084701"/>
          </a:xfrm>
          <a:prstGeom prst="rect">
            <a:avLst/>
          </a:prstGeom>
        </p:spPr>
      </p:pic>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625600"/>
            <a:ext cx="52578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600" y="1638299"/>
            <a:ext cx="54610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Peregrine Website Enhancement Proposal (Proprietary)</a:t>
            </a:r>
            <a:endParaRPr lang="en-US" dirty="0"/>
          </a:p>
        </p:txBody>
      </p:sp>
      <p:sp>
        <p:nvSpPr>
          <p:cNvPr id="5" name="Date Placeholder 4"/>
          <p:cNvSpPr>
            <a:spLocks noGrp="1"/>
          </p:cNvSpPr>
          <p:nvPr>
            <p:ph type="dt" sz="half" idx="10"/>
          </p:nvPr>
        </p:nvSpPr>
        <p:spPr/>
        <p:txBody>
          <a:bodyPr/>
          <a:lstStyle/>
          <a:p>
            <a:r>
              <a:rPr lang="fr-FR"/>
              <a:t>5 January 2022</a:t>
            </a:r>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6764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527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6764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527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Peregrine Website Enhancement Proposal (Proprietary)</a:t>
            </a:r>
            <a:endParaRPr lang="en-US" dirty="0"/>
          </a:p>
        </p:txBody>
      </p:sp>
      <p:sp>
        <p:nvSpPr>
          <p:cNvPr id="7" name="Date Placeholder 6"/>
          <p:cNvSpPr>
            <a:spLocks noGrp="1"/>
          </p:cNvSpPr>
          <p:nvPr>
            <p:ph type="dt" sz="half" idx="10"/>
          </p:nvPr>
        </p:nvSpPr>
        <p:spPr/>
        <p:txBody>
          <a:bodyPr/>
          <a:lstStyle/>
          <a:p>
            <a:r>
              <a:rPr lang="fr-FR"/>
              <a:t>5 January 2022</a:t>
            </a:r>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Peregrine Website Enhancement Proposal (Proprietary)</a:t>
            </a:r>
            <a:endParaRPr lang="en-US" dirty="0"/>
          </a:p>
        </p:txBody>
      </p:sp>
      <p:sp>
        <p:nvSpPr>
          <p:cNvPr id="3" name="Date Placeholder 2"/>
          <p:cNvSpPr>
            <a:spLocks noGrp="1"/>
          </p:cNvSpPr>
          <p:nvPr>
            <p:ph type="dt" sz="half" idx="10"/>
          </p:nvPr>
        </p:nvSpPr>
        <p:spPr/>
        <p:txBody>
          <a:bodyPr/>
          <a:lstStyle/>
          <a:p>
            <a:r>
              <a:rPr lang="fr-FR"/>
              <a:t>5 January 2022</a:t>
            </a:r>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Peregrine Website Enhancement Proposal (Proprietary)</a:t>
            </a:r>
            <a:endParaRPr lang="en-US" dirty="0"/>
          </a:p>
        </p:txBody>
      </p:sp>
      <p:sp>
        <p:nvSpPr>
          <p:cNvPr id="2" name="Date Placeholder 1"/>
          <p:cNvSpPr>
            <a:spLocks noGrp="1"/>
          </p:cNvSpPr>
          <p:nvPr>
            <p:ph type="dt" sz="half" idx="10"/>
          </p:nvPr>
        </p:nvSpPr>
        <p:spPr/>
        <p:txBody>
          <a:bodyPr/>
          <a:lstStyle/>
          <a:p>
            <a:r>
              <a:rPr lang="fr-FR"/>
              <a:t>5 January 2022</a:t>
            </a:r>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6764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6764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Peregrine Website Enhancement Proposal (Proprietary)</a:t>
            </a:r>
            <a:endParaRPr lang="en-US" dirty="0"/>
          </a:p>
        </p:txBody>
      </p:sp>
      <p:sp>
        <p:nvSpPr>
          <p:cNvPr id="5" name="Date Placeholder 4"/>
          <p:cNvSpPr>
            <a:spLocks noGrp="1"/>
          </p:cNvSpPr>
          <p:nvPr>
            <p:ph type="dt" sz="half" idx="10"/>
          </p:nvPr>
        </p:nvSpPr>
        <p:spPr/>
        <p:txBody>
          <a:bodyPr/>
          <a:lstStyle/>
          <a:p>
            <a:r>
              <a:rPr lang="fr-FR"/>
              <a:t>5 January 2022</a:t>
            </a:r>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6256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a:t>Peregrine Website Enhancement Proposal (Proprietary)</a:t>
            </a:r>
            <a:endParaRPr lang="en-US" dirty="0"/>
          </a:p>
        </p:txBody>
      </p:sp>
      <p:sp>
        <p:nvSpPr>
          <p:cNvPr id="4" name="Date Placeholder 3"/>
          <p:cNvSpPr>
            <a:spLocks noGrp="1"/>
          </p:cNvSpPr>
          <p:nvPr>
            <p:ph type="dt" sz="half" idx="2"/>
          </p:nvPr>
        </p:nvSpPr>
        <p:spPr>
          <a:xfrm>
            <a:off x="7702549" y="6374999"/>
            <a:ext cx="1480705" cy="274320"/>
          </a:xfrm>
          <a:prstGeom prst="rect">
            <a:avLst/>
          </a:prstGeo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fr-FR"/>
              <a:t>5 January 2022</a:t>
            </a:r>
            <a:endParaRPr lang="en-US" dirty="0"/>
          </a:p>
        </p:txBody>
      </p:sp>
      <p:sp>
        <p:nvSpPr>
          <p:cNvPr id="6" name="Slide Number Placeholder 5"/>
          <p:cNvSpPr>
            <a:spLocks noGrp="1"/>
          </p:cNvSpPr>
          <p:nvPr>
            <p:ph type="sldNum" sz="quarter" idx="4"/>
          </p:nvPr>
        </p:nvSpPr>
        <p:spPr>
          <a:xfrm>
            <a:off x="9372600" y="6374999"/>
            <a:ext cx="1042554" cy="274320"/>
          </a:xfrm>
          <a:prstGeom prst="rect">
            <a:avLst/>
          </a:prstGeo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fld id="{A7F8E3F6-DE14-48B2-B2BC-6FABA9630FB8}" type="slidenum">
              <a:rPr lang="en-US" smtClean="0"/>
              <a:pPr/>
              <a:t>‹#›</a:t>
            </a:fld>
            <a:endParaRPr lang="en-US" dirty="0"/>
          </a:p>
        </p:txBody>
      </p:sp>
      <p:pic>
        <p:nvPicPr>
          <p:cNvPr id="11" name="Picture 10">
            <a:extLst>
              <a:ext uri="{FF2B5EF4-FFF2-40B4-BE49-F238E27FC236}">
                <a16:creationId xmlns:a16="http://schemas.microsoft.com/office/drawing/2014/main" id="{EA25FDA4-C9BF-446A-BE2A-459859D07D17}"/>
              </a:ext>
            </a:extLst>
          </p:cNvPr>
          <p:cNvPicPr>
            <a:picLocks noChangeAspect="1"/>
          </p:cNvPicPr>
          <p:nvPr userDrawn="1"/>
        </p:nvPicPr>
        <p:blipFill>
          <a:blip r:embed="rId15"/>
          <a:stretch>
            <a:fillRect/>
          </a:stretch>
        </p:blipFill>
        <p:spPr>
          <a:xfrm>
            <a:off x="10554691" y="6151596"/>
            <a:ext cx="1535710" cy="575282"/>
          </a:xfrm>
          <a:prstGeom prst="rect">
            <a:avLst/>
          </a:prstGeom>
        </p:spPr>
      </p:pic>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bg1"/>
          </a:solidFill>
          <a:latin typeface="Calibri" panose="020F0502020204030204" pitchFamily="34" charset="0"/>
          <a:ea typeface="+mj-ea"/>
          <a:cs typeface="Calibri" panose="020F0502020204030204" pitchFamily="34" charset="0"/>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Peregrine Website Enhancement and Initial Targeted Campaign Proposal Overview</a:t>
            </a:r>
          </a:p>
        </p:txBody>
      </p:sp>
      <p:pic>
        <p:nvPicPr>
          <p:cNvPr id="5" name="Picture Placeholder 4" descr="City street with motion blu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 b="14"/>
          <a:stretch>
            <a:fillRect/>
          </a:stretch>
        </p:blipFill>
        <p:spPr/>
      </p:pic>
      <p:sp>
        <p:nvSpPr>
          <p:cNvPr id="3" name="Subtitle 2"/>
          <p:cNvSpPr>
            <a:spLocks noGrp="1"/>
          </p:cNvSpPr>
          <p:nvPr>
            <p:ph type="subTitle" idx="1"/>
          </p:nvPr>
        </p:nvSpPr>
        <p:spPr/>
        <p:txBody>
          <a:bodyPr/>
          <a:lstStyle/>
          <a:p>
            <a:r>
              <a:rPr lang="en-US" dirty="0"/>
              <a:t>5 January 2022</a:t>
            </a:r>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05168E-7C45-44FA-BD54-C293C33E6938}"/>
              </a:ext>
            </a:extLst>
          </p:cNvPr>
          <p:cNvSpPr>
            <a:spLocks noGrp="1"/>
          </p:cNvSpPr>
          <p:nvPr>
            <p:ph type="title"/>
          </p:nvPr>
        </p:nvSpPr>
        <p:spPr/>
        <p:txBody>
          <a:bodyPr/>
          <a:lstStyle/>
          <a:p>
            <a:r>
              <a:rPr lang="en-US" dirty="0"/>
              <a:t>Summary</a:t>
            </a:r>
          </a:p>
        </p:txBody>
      </p:sp>
      <p:sp>
        <p:nvSpPr>
          <p:cNvPr id="8" name="Content Placeholder 7">
            <a:extLst>
              <a:ext uri="{FF2B5EF4-FFF2-40B4-BE49-F238E27FC236}">
                <a16:creationId xmlns:a16="http://schemas.microsoft.com/office/drawing/2014/main" id="{7CC91DCD-1BE8-415E-8977-9F2404D81133}"/>
              </a:ext>
            </a:extLst>
          </p:cNvPr>
          <p:cNvSpPr>
            <a:spLocks noGrp="1"/>
          </p:cNvSpPr>
          <p:nvPr>
            <p:ph idx="1"/>
          </p:nvPr>
        </p:nvSpPr>
        <p:spPr/>
        <p:txBody>
          <a:bodyPr/>
          <a:lstStyle/>
          <a:p>
            <a:r>
              <a:rPr lang="en-US" dirty="0"/>
              <a:t>Comprehensive plan to improve website visitor engagement</a:t>
            </a:r>
          </a:p>
          <a:p>
            <a:r>
              <a:rPr lang="en-US" dirty="0"/>
              <a:t>Initial target campaign using web, email, press and </a:t>
            </a:r>
            <a:r>
              <a:rPr lang="en-US" dirty="0" err="1"/>
              <a:t>snailmail</a:t>
            </a:r>
            <a:r>
              <a:rPr lang="en-US" dirty="0"/>
              <a:t> tools</a:t>
            </a:r>
          </a:p>
          <a:p>
            <a:r>
              <a:rPr lang="en-US" dirty="0"/>
              <a:t>Continue to perform maintenance</a:t>
            </a:r>
          </a:p>
          <a:p>
            <a:r>
              <a:rPr lang="en-US" dirty="0"/>
              <a:t>Ready to engage with the next and future campaigns</a:t>
            </a:r>
          </a:p>
          <a:p>
            <a:r>
              <a:rPr lang="en-US" dirty="0"/>
              <a:t>The new year provides a great platform for a great start on generating additional revenue</a:t>
            </a:r>
          </a:p>
        </p:txBody>
      </p:sp>
      <p:sp>
        <p:nvSpPr>
          <p:cNvPr id="7" name="Slide Number Placeholder 6">
            <a:extLst>
              <a:ext uri="{FF2B5EF4-FFF2-40B4-BE49-F238E27FC236}">
                <a16:creationId xmlns:a16="http://schemas.microsoft.com/office/drawing/2014/main" id="{27B4F0A6-E8CB-4C83-B458-1B2E83C2F73E}"/>
              </a:ext>
            </a:extLst>
          </p:cNvPr>
          <p:cNvSpPr>
            <a:spLocks noGrp="1"/>
          </p:cNvSpPr>
          <p:nvPr>
            <p:ph type="sldNum" sz="quarter" idx="12"/>
          </p:nvPr>
        </p:nvSpPr>
        <p:spPr/>
        <p:txBody>
          <a:bodyPr/>
          <a:lstStyle/>
          <a:p>
            <a:fld id="{A7F8E3F6-DE14-48B2-B2BC-6FABA9630FB8}" type="slidenum">
              <a:rPr lang="en-US" smtClean="0"/>
              <a:pPr/>
              <a:t>10</a:t>
            </a:fld>
            <a:endParaRPr lang="en-US"/>
          </a:p>
        </p:txBody>
      </p:sp>
      <p:sp>
        <p:nvSpPr>
          <p:cNvPr id="5" name="Footer Placeholder 4">
            <a:extLst>
              <a:ext uri="{FF2B5EF4-FFF2-40B4-BE49-F238E27FC236}">
                <a16:creationId xmlns:a16="http://schemas.microsoft.com/office/drawing/2014/main" id="{12F71093-0ADD-4FED-AA63-B103D6BC54E5}"/>
              </a:ext>
            </a:extLst>
          </p:cNvPr>
          <p:cNvSpPr>
            <a:spLocks noGrp="1"/>
          </p:cNvSpPr>
          <p:nvPr>
            <p:ph type="ftr" sz="quarter" idx="3"/>
          </p:nvPr>
        </p:nvSpPr>
        <p:spPr/>
        <p:txBody>
          <a:bodyPr/>
          <a:lstStyle/>
          <a:p>
            <a:r>
              <a:rPr lang="en-US"/>
              <a:t>Peregrine Website Enhancement Proposal (Proprietary)</a:t>
            </a:r>
            <a:endParaRPr lang="en-US" dirty="0"/>
          </a:p>
        </p:txBody>
      </p:sp>
      <p:sp>
        <p:nvSpPr>
          <p:cNvPr id="6" name="Date Placeholder 5">
            <a:extLst>
              <a:ext uri="{FF2B5EF4-FFF2-40B4-BE49-F238E27FC236}">
                <a16:creationId xmlns:a16="http://schemas.microsoft.com/office/drawing/2014/main" id="{D71FEC6B-7135-4576-B367-FF2DC6BF1927}"/>
              </a:ext>
            </a:extLst>
          </p:cNvPr>
          <p:cNvSpPr>
            <a:spLocks noGrp="1"/>
          </p:cNvSpPr>
          <p:nvPr>
            <p:ph type="dt" sz="half" idx="2"/>
          </p:nvPr>
        </p:nvSpPr>
        <p:spPr/>
        <p:txBody>
          <a:bodyPr/>
          <a:lstStyle/>
          <a:p>
            <a:r>
              <a:rPr lang="fr-FR"/>
              <a:t>5 January 2022</a:t>
            </a:r>
            <a:endParaRPr lang="en-US"/>
          </a:p>
        </p:txBody>
      </p:sp>
    </p:spTree>
    <p:extLst>
      <p:ext uri="{BB962C8B-B14F-4D97-AF65-F5344CB8AC3E}">
        <p14:creationId xmlns:p14="http://schemas.microsoft.com/office/powerpoint/2010/main" val="160575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5956-52B9-46A9-9E1E-20F417136B54}"/>
              </a:ext>
            </a:extLst>
          </p:cNvPr>
          <p:cNvSpPr>
            <a:spLocks noGrp="1"/>
          </p:cNvSpPr>
          <p:nvPr>
            <p:ph type="title"/>
          </p:nvPr>
        </p:nvSpPr>
        <p:spPr>
          <a:xfrm>
            <a:off x="1295400" y="255134"/>
            <a:ext cx="9601200" cy="1036850"/>
          </a:xfrm>
        </p:spPr>
        <p:txBody>
          <a:bodyPr/>
          <a:lstStyle/>
          <a:p>
            <a:r>
              <a:rPr lang="en-US" dirty="0"/>
              <a:t>Proposal Overview</a:t>
            </a:r>
            <a:endParaRPr lang="fr-FR" dirty="0"/>
          </a:p>
        </p:txBody>
      </p:sp>
      <p:sp>
        <p:nvSpPr>
          <p:cNvPr id="6" name="Content Placeholder 5">
            <a:extLst>
              <a:ext uri="{FF2B5EF4-FFF2-40B4-BE49-F238E27FC236}">
                <a16:creationId xmlns:a16="http://schemas.microsoft.com/office/drawing/2014/main" id="{A98D8BE4-F296-4F6D-9740-D262973E73EA}"/>
              </a:ext>
            </a:extLst>
          </p:cNvPr>
          <p:cNvSpPr>
            <a:spLocks noGrp="1"/>
          </p:cNvSpPr>
          <p:nvPr>
            <p:ph idx="1"/>
          </p:nvPr>
        </p:nvSpPr>
        <p:spPr>
          <a:xfrm>
            <a:off x="1295400" y="1625600"/>
            <a:ext cx="9601200" cy="4343400"/>
          </a:xfrm>
        </p:spPr>
        <p:txBody>
          <a:bodyPr/>
          <a:lstStyle/>
          <a:p>
            <a:r>
              <a:rPr lang="en-US" dirty="0"/>
              <a:t>Background</a:t>
            </a:r>
          </a:p>
          <a:p>
            <a:r>
              <a:rPr lang="en-US" dirty="0"/>
              <a:t>Website Enhancements</a:t>
            </a:r>
          </a:p>
          <a:p>
            <a:r>
              <a:rPr lang="en-US" dirty="0"/>
              <a:t>Initial Targeted Campaign</a:t>
            </a:r>
          </a:p>
          <a:p>
            <a:r>
              <a:rPr lang="en-US" dirty="0"/>
              <a:t>Next Steps</a:t>
            </a:r>
            <a:endParaRPr lang="fr-FR" dirty="0"/>
          </a:p>
        </p:txBody>
      </p:sp>
      <p:sp>
        <p:nvSpPr>
          <p:cNvPr id="9" name="Slide Number Placeholder 8">
            <a:extLst>
              <a:ext uri="{FF2B5EF4-FFF2-40B4-BE49-F238E27FC236}">
                <a16:creationId xmlns:a16="http://schemas.microsoft.com/office/drawing/2014/main" id="{6F8D1FF2-6266-4789-9B3F-8CAA382CEFE0}"/>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2</a:t>
            </a:fld>
            <a:endParaRPr lang="en-US" dirty="0"/>
          </a:p>
        </p:txBody>
      </p:sp>
      <p:sp>
        <p:nvSpPr>
          <p:cNvPr id="18" name="Footer Placeholder 4">
            <a:extLst>
              <a:ext uri="{FF2B5EF4-FFF2-40B4-BE49-F238E27FC236}">
                <a16:creationId xmlns:a16="http://schemas.microsoft.com/office/drawing/2014/main" id="{8154930C-F44D-4D03-90B4-D4C1C1A9EB0E}"/>
              </a:ext>
            </a:extLst>
          </p:cNvPr>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a:t>Peregrine Website Enhancement Proposal (Proprietary)</a:t>
            </a:r>
            <a:endParaRPr lang="en-US" dirty="0"/>
          </a:p>
        </p:txBody>
      </p:sp>
      <p:sp>
        <p:nvSpPr>
          <p:cNvPr id="19" name="Date Placeholder 3">
            <a:extLst>
              <a:ext uri="{FF2B5EF4-FFF2-40B4-BE49-F238E27FC236}">
                <a16:creationId xmlns:a16="http://schemas.microsoft.com/office/drawing/2014/main" id="{80359CFF-07C2-49B1-9117-5BDEA932AF89}"/>
              </a:ext>
            </a:extLst>
          </p:cNvPr>
          <p:cNvSpPr>
            <a:spLocks noGrp="1"/>
          </p:cNvSpPr>
          <p:nvPr>
            <p:ph type="dt" sz="half" idx="2"/>
          </p:nvPr>
        </p:nvSpPr>
        <p:spPr>
          <a:xfrm>
            <a:off x="7702549" y="6374999"/>
            <a:ext cx="1480705" cy="274320"/>
          </a:xfrm>
          <a:prstGeom prst="rect">
            <a:avLst/>
          </a:prstGeo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fr-FR"/>
              <a:t>5 January 2022</a:t>
            </a:r>
            <a:endParaRPr lang="en-US" dirty="0"/>
          </a:p>
        </p:txBody>
      </p:sp>
    </p:spTree>
    <p:extLst>
      <p:ext uri="{BB962C8B-B14F-4D97-AF65-F5344CB8AC3E}">
        <p14:creationId xmlns:p14="http://schemas.microsoft.com/office/powerpoint/2010/main" val="166694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5956-52B9-46A9-9E1E-20F417136B54}"/>
              </a:ext>
            </a:extLst>
          </p:cNvPr>
          <p:cNvSpPr>
            <a:spLocks noGrp="1"/>
          </p:cNvSpPr>
          <p:nvPr>
            <p:ph type="title"/>
          </p:nvPr>
        </p:nvSpPr>
        <p:spPr>
          <a:xfrm>
            <a:off x="1295400" y="255134"/>
            <a:ext cx="9601200" cy="1036850"/>
          </a:xfrm>
        </p:spPr>
        <p:txBody>
          <a:bodyPr/>
          <a:lstStyle/>
          <a:p>
            <a:r>
              <a:rPr lang="en-US" dirty="0"/>
              <a:t>Background</a:t>
            </a:r>
            <a:endParaRPr lang="fr-FR" dirty="0"/>
          </a:p>
        </p:txBody>
      </p:sp>
      <p:sp>
        <p:nvSpPr>
          <p:cNvPr id="6" name="Content Placeholder 5">
            <a:extLst>
              <a:ext uri="{FF2B5EF4-FFF2-40B4-BE49-F238E27FC236}">
                <a16:creationId xmlns:a16="http://schemas.microsoft.com/office/drawing/2014/main" id="{A98D8BE4-F296-4F6D-9740-D262973E73EA}"/>
              </a:ext>
            </a:extLst>
          </p:cNvPr>
          <p:cNvSpPr>
            <a:spLocks noGrp="1"/>
          </p:cNvSpPr>
          <p:nvPr>
            <p:ph idx="1"/>
          </p:nvPr>
        </p:nvSpPr>
        <p:spPr>
          <a:xfrm>
            <a:off x="1295400" y="1625600"/>
            <a:ext cx="9601200" cy="4343400"/>
          </a:xfrm>
        </p:spPr>
        <p:txBody>
          <a:bodyPr/>
          <a:lstStyle/>
          <a:p>
            <a:r>
              <a:rPr lang="en-US" dirty="0"/>
              <a:t>AviaGlobal Group, LLC (AGG) is pleased to provide this proposal to Peregrine for leveraging the Peregrine online presence, enhancing revenue generation beyond current projections.</a:t>
            </a:r>
          </a:p>
          <a:p>
            <a:r>
              <a:rPr lang="en-US" dirty="0"/>
              <a:t>There are a number of solid activities that can promoted beyond a presence on the current Peregrine web site.</a:t>
            </a:r>
          </a:p>
          <a:p>
            <a:r>
              <a:rPr lang="en-US" dirty="0"/>
              <a:t>A prime example is the G150 Flap and Slat Actuator Heater where our efforts are aimed at securing specific opportunities through targeted direct marketing, leveraging tailored web presence.</a:t>
            </a:r>
          </a:p>
        </p:txBody>
      </p:sp>
      <p:sp>
        <p:nvSpPr>
          <p:cNvPr id="9" name="Slide Number Placeholder 8">
            <a:extLst>
              <a:ext uri="{FF2B5EF4-FFF2-40B4-BE49-F238E27FC236}">
                <a16:creationId xmlns:a16="http://schemas.microsoft.com/office/drawing/2014/main" id="{6F8D1FF2-6266-4789-9B3F-8CAA382CEFE0}"/>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3</a:t>
            </a:fld>
            <a:endParaRPr lang="en-US" dirty="0"/>
          </a:p>
        </p:txBody>
      </p:sp>
      <p:sp>
        <p:nvSpPr>
          <p:cNvPr id="18" name="Footer Placeholder 4">
            <a:extLst>
              <a:ext uri="{FF2B5EF4-FFF2-40B4-BE49-F238E27FC236}">
                <a16:creationId xmlns:a16="http://schemas.microsoft.com/office/drawing/2014/main" id="{8154930C-F44D-4D03-90B4-D4C1C1A9EB0E}"/>
              </a:ext>
            </a:extLst>
          </p:cNvPr>
          <p:cNvSpPr>
            <a:spLocks noGrp="1"/>
          </p:cNvSpPr>
          <p:nvPr>
            <p:ph type="ftr" sz="quarter" idx="3"/>
          </p:nvPr>
        </p:nvSpPr>
        <p:spPr>
          <a:xfrm>
            <a:off x="1295399" y="6374999"/>
            <a:ext cx="6243203" cy="274320"/>
          </a:xfr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a:t>Peregrine Website Enhancement Proposal (Proprietary)</a:t>
            </a:r>
            <a:endParaRPr lang="en-US" dirty="0"/>
          </a:p>
        </p:txBody>
      </p:sp>
      <p:sp>
        <p:nvSpPr>
          <p:cNvPr id="19" name="Date Placeholder 3">
            <a:extLst>
              <a:ext uri="{FF2B5EF4-FFF2-40B4-BE49-F238E27FC236}">
                <a16:creationId xmlns:a16="http://schemas.microsoft.com/office/drawing/2014/main" id="{80359CFF-07C2-49B1-9117-5BDEA932AF89}"/>
              </a:ext>
            </a:extLst>
          </p:cNvPr>
          <p:cNvSpPr>
            <a:spLocks noGrp="1"/>
          </p:cNvSpPr>
          <p:nvPr>
            <p:ph type="dt" sz="half" idx="2"/>
          </p:nvPr>
        </p:nvSpPr>
        <p:spPr>
          <a:xfrm>
            <a:off x="7702549" y="6374999"/>
            <a:ext cx="1480705" cy="274320"/>
          </a:xfr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fr-FR"/>
              <a:t>5 January 2022</a:t>
            </a:r>
            <a:endParaRPr lang="en-US" dirty="0"/>
          </a:p>
        </p:txBody>
      </p:sp>
    </p:spTree>
    <p:extLst>
      <p:ext uri="{BB962C8B-B14F-4D97-AF65-F5344CB8AC3E}">
        <p14:creationId xmlns:p14="http://schemas.microsoft.com/office/powerpoint/2010/main" val="204425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5956-52B9-46A9-9E1E-20F417136B54}"/>
              </a:ext>
            </a:extLst>
          </p:cNvPr>
          <p:cNvSpPr>
            <a:spLocks noGrp="1"/>
          </p:cNvSpPr>
          <p:nvPr>
            <p:ph type="title"/>
          </p:nvPr>
        </p:nvSpPr>
        <p:spPr>
          <a:xfrm>
            <a:off x="1295400" y="255134"/>
            <a:ext cx="9601200" cy="1036850"/>
          </a:xfrm>
        </p:spPr>
        <p:txBody>
          <a:bodyPr/>
          <a:lstStyle/>
          <a:p>
            <a:r>
              <a:rPr lang="en-US" dirty="0"/>
              <a:t>Website Enhancement Proposal</a:t>
            </a:r>
            <a:endParaRPr lang="fr-FR" dirty="0"/>
          </a:p>
        </p:txBody>
      </p:sp>
      <p:sp>
        <p:nvSpPr>
          <p:cNvPr id="20" name="Content Placeholder 19">
            <a:extLst>
              <a:ext uri="{FF2B5EF4-FFF2-40B4-BE49-F238E27FC236}">
                <a16:creationId xmlns:a16="http://schemas.microsoft.com/office/drawing/2014/main" id="{802DACCA-D958-4995-8110-355086D7C7A0}"/>
              </a:ext>
            </a:extLst>
          </p:cNvPr>
          <p:cNvSpPr>
            <a:spLocks noGrp="1"/>
          </p:cNvSpPr>
          <p:nvPr>
            <p:ph sz="half" idx="1"/>
          </p:nvPr>
        </p:nvSpPr>
        <p:spPr>
          <a:xfrm>
            <a:off x="406400" y="1625600"/>
            <a:ext cx="5257800" cy="4343400"/>
          </a:xfrm>
        </p:spPr>
        <p:txBody>
          <a:bodyPr>
            <a:normAutofit fontScale="85000" lnSpcReduction="10000"/>
          </a:bodyPr>
          <a:lstStyle/>
          <a:p>
            <a:pPr lvl="0"/>
            <a:r>
              <a:rPr lang="en-US" dirty="0"/>
              <a:t>Expand the “Project Gallery” to include information for the STC projects that Peregrine has undertaken to date.</a:t>
            </a:r>
          </a:p>
          <a:p>
            <a:pPr lvl="0"/>
            <a:r>
              <a:rPr lang="en-US" dirty="0"/>
              <a:t>Develop each element of the project gallery as “web content” that will be available to search engines and SEO algorithms.</a:t>
            </a:r>
          </a:p>
          <a:p>
            <a:pPr lvl="1"/>
            <a:r>
              <a:rPr lang="en-US" dirty="0"/>
              <a:t>AGG will develop a template for the gallery elements.</a:t>
            </a:r>
          </a:p>
          <a:p>
            <a:pPr lvl="1"/>
            <a:r>
              <a:rPr lang="en-US" dirty="0"/>
              <a:t>Peregrine will provide, upon AGG inquiry, with details necessary to complete each project gallery element.</a:t>
            </a:r>
          </a:p>
          <a:p>
            <a:pPr lvl="1"/>
            <a:r>
              <a:rPr lang="en-US" dirty="0"/>
              <a:t>AGG will create the content for each project gallery element.</a:t>
            </a:r>
          </a:p>
          <a:p>
            <a:pPr lvl="1"/>
            <a:r>
              <a:rPr lang="en-US" dirty="0"/>
              <a:t>Peregrine will provide a timely review to ensure accuracy of the developed information.</a:t>
            </a:r>
          </a:p>
          <a:p>
            <a:endParaRPr lang="en-US" dirty="0"/>
          </a:p>
        </p:txBody>
      </p:sp>
      <p:pic>
        <p:nvPicPr>
          <p:cNvPr id="28" name="Content Placeholder 27">
            <a:extLst>
              <a:ext uri="{FF2B5EF4-FFF2-40B4-BE49-F238E27FC236}">
                <a16:creationId xmlns:a16="http://schemas.microsoft.com/office/drawing/2014/main" id="{5AF5FE0D-9A55-460B-9889-A45D1355E355}"/>
              </a:ext>
            </a:extLst>
          </p:cNvPr>
          <p:cNvPicPr>
            <a:picLocks noGrp="1" noChangeAspect="1"/>
          </p:cNvPicPr>
          <p:nvPr>
            <p:ph sz="half" idx="2"/>
          </p:nvPr>
        </p:nvPicPr>
        <p:blipFill>
          <a:blip r:embed="rId2"/>
          <a:stretch>
            <a:fillRect/>
          </a:stretch>
        </p:blipFill>
        <p:spPr>
          <a:xfrm>
            <a:off x="6784143" y="2581549"/>
            <a:ext cx="4541914" cy="2456901"/>
          </a:xfrm>
        </p:spPr>
      </p:pic>
      <p:sp>
        <p:nvSpPr>
          <p:cNvPr id="18" name="Footer Placeholder 4">
            <a:extLst>
              <a:ext uri="{FF2B5EF4-FFF2-40B4-BE49-F238E27FC236}">
                <a16:creationId xmlns:a16="http://schemas.microsoft.com/office/drawing/2014/main" id="{8154930C-F44D-4D03-90B4-D4C1C1A9EB0E}"/>
              </a:ext>
            </a:extLst>
          </p:cNvPr>
          <p:cNvSpPr>
            <a:spLocks noGrp="1"/>
          </p:cNvSpPr>
          <p:nvPr>
            <p:ph type="ftr" sz="quarter" idx="11"/>
          </p:nvPr>
        </p:nvSpPr>
        <p:spPr>
          <a:xfrm>
            <a:off x="1295399" y="6374999"/>
            <a:ext cx="6243203" cy="274320"/>
          </a:xfr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a:t>Peregrine Website Enhancement Proposal (Proprietary)</a:t>
            </a:r>
            <a:endParaRPr lang="en-US" dirty="0"/>
          </a:p>
        </p:txBody>
      </p:sp>
      <p:sp>
        <p:nvSpPr>
          <p:cNvPr id="19" name="Date Placeholder 3">
            <a:extLst>
              <a:ext uri="{FF2B5EF4-FFF2-40B4-BE49-F238E27FC236}">
                <a16:creationId xmlns:a16="http://schemas.microsoft.com/office/drawing/2014/main" id="{80359CFF-07C2-49B1-9117-5BDEA932AF89}"/>
              </a:ext>
            </a:extLst>
          </p:cNvPr>
          <p:cNvSpPr>
            <a:spLocks noGrp="1"/>
          </p:cNvSpPr>
          <p:nvPr>
            <p:ph type="dt" sz="half" idx="10"/>
          </p:nvPr>
        </p:nvSpPr>
        <p:spPr>
          <a:xfrm>
            <a:off x="7702549" y="6374999"/>
            <a:ext cx="1480705" cy="274320"/>
          </a:xfr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fr-FR"/>
              <a:t>5 January 2022</a:t>
            </a:r>
            <a:endParaRPr lang="en-US" dirty="0"/>
          </a:p>
        </p:txBody>
      </p:sp>
      <p:sp>
        <p:nvSpPr>
          <p:cNvPr id="9" name="Slide Number Placeholder 8">
            <a:extLst>
              <a:ext uri="{FF2B5EF4-FFF2-40B4-BE49-F238E27FC236}">
                <a16:creationId xmlns:a16="http://schemas.microsoft.com/office/drawing/2014/main" id="{6F8D1FF2-6266-4789-9B3F-8CAA382CEFE0}"/>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4</a:t>
            </a:fld>
            <a:endParaRPr lang="en-US" dirty="0"/>
          </a:p>
        </p:txBody>
      </p:sp>
    </p:spTree>
    <p:extLst>
      <p:ext uri="{BB962C8B-B14F-4D97-AF65-F5344CB8AC3E}">
        <p14:creationId xmlns:p14="http://schemas.microsoft.com/office/powerpoint/2010/main" val="395977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5956-52B9-46A9-9E1E-20F417136B54}"/>
              </a:ext>
            </a:extLst>
          </p:cNvPr>
          <p:cNvSpPr>
            <a:spLocks noGrp="1"/>
          </p:cNvSpPr>
          <p:nvPr>
            <p:ph type="title"/>
          </p:nvPr>
        </p:nvSpPr>
        <p:spPr>
          <a:xfrm>
            <a:off x="1295400" y="255134"/>
            <a:ext cx="9601200" cy="1036850"/>
          </a:xfrm>
        </p:spPr>
        <p:txBody>
          <a:bodyPr/>
          <a:lstStyle/>
          <a:p>
            <a:r>
              <a:rPr lang="en-US" dirty="0"/>
              <a:t>Project Enhancement</a:t>
            </a:r>
            <a:endParaRPr lang="fr-FR" dirty="0"/>
          </a:p>
        </p:txBody>
      </p:sp>
      <p:sp>
        <p:nvSpPr>
          <p:cNvPr id="20" name="Content Placeholder 19">
            <a:extLst>
              <a:ext uri="{FF2B5EF4-FFF2-40B4-BE49-F238E27FC236}">
                <a16:creationId xmlns:a16="http://schemas.microsoft.com/office/drawing/2014/main" id="{802DACCA-D958-4995-8110-355086D7C7A0}"/>
              </a:ext>
            </a:extLst>
          </p:cNvPr>
          <p:cNvSpPr>
            <a:spLocks noGrp="1"/>
          </p:cNvSpPr>
          <p:nvPr>
            <p:ph sz="half" idx="1"/>
          </p:nvPr>
        </p:nvSpPr>
        <p:spPr>
          <a:xfrm>
            <a:off x="406400" y="1625600"/>
            <a:ext cx="5257800" cy="4343400"/>
          </a:xfrm>
        </p:spPr>
        <p:txBody>
          <a:bodyPr>
            <a:normAutofit/>
          </a:bodyPr>
          <a:lstStyle/>
          <a:p>
            <a:pPr lvl="0"/>
            <a:r>
              <a:rPr lang="en-US" dirty="0"/>
              <a:t>Each project in the project gallery will have cross references to:</a:t>
            </a:r>
          </a:p>
          <a:p>
            <a:pPr lvl="1"/>
            <a:r>
              <a:rPr lang="en-US" dirty="0"/>
              <a:t>Press releases (if applicable).</a:t>
            </a:r>
          </a:p>
          <a:p>
            <a:pPr lvl="1"/>
            <a:r>
              <a:rPr lang="en-US" dirty="0"/>
              <a:t>STC and AML information.</a:t>
            </a:r>
          </a:p>
          <a:p>
            <a:pPr lvl="1"/>
            <a:r>
              <a:rPr lang="en-US" dirty="0"/>
              <a:t>Availability and “contact us” for more information or quotation.</a:t>
            </a:r>
          </a:p>
          <a:p>
            <a:r>
              <a:rPr lang="en-US" dirty="0"/>
              <a:t>Add Search feature</a:t>
            </a:r>
          </a:p>
        </p:txBody>
      </p:sp>
      <p:sp>
        <p:nvSpPr>
          <p:cNvPr id="18" name="Footer Placeholder 4">
            <a:extLst>
              <a:ext uri="{FF2B5EF4-FFF2-40B4-BE49-F238E27FC236}">
                <a16:creationId xmlns:a16="http://schemas.microsoft.com/office/drawing/2014/main" id="{8154930C-F44D-4D03-90B4-D4C1C1A9EB0E}"/>
              </a:ext>
            </a:extLst>
          </p:cNvPr>
          <p:cNvSpPr>
            <a:spLocks noGrp="1"/>
          </p:cNvSpPr>
          <p:nvPr>
            <p:ph type="ftr" sz="quarter" idx="11"/>
          </p:nvPr>
        </p:nvSpPr>
        <p:spPr>
          <a:xfrm>
            <a:off x="1295399" y="6374999"/>
            <a:ext cx="6243203" cy="274320"/>
          </a:xfr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a:t>Peregrine Website Enhancement Proposal (Proprietary)</a:t>
            </a:r>
            <a:endParaRPr lang="en-US" dirty="0"/>
          </a:p>
        </p:txBody>
      </p:sp>
      <p:sp>
        <p:nvSpPr>
          <p:cNvPr id="19" name="Date Placeholder 3">
            <a:extLst>
              <a:ext uri="{FF2B5EF4-FFF2-40B4-BE49-F238E27FC236}">
                <a16:creationId xmlns:a16="http://schemas.microsoft.com/office/drawing/2014/main" id="{80359CFF-07C2-49B1-9117-5BDEA932AF89}"/>
              </a:ext>
            </a:extLst>
          </p:cNvPr>
          <p:cNvSpPr>
            <a:spLocks noGrp="1"/>
          </p:cNvSpPr>
          <p:nvPr>
            <p:ph type="dt" sz="half" idx="10"/>
          </p:nvPr>
        </p:nvSpPr>
        <p:spPr>
          <a:xfrm>
            <a:off x="7702549" y="6374999"/>
            <a:ext cx="1480705" cy="274320"/>
          </a:xfr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fr-FR"/>
              <a:t>5 January 2022</a:t>
            </a:r>
            <a:endParaRPr lang="en-US" dirty="0"/>
          </a:p>
        </p:txBody>
      </p:sp>
      <p:sp>
        <p:nvSpPr>
          <p:cNvPr id="9" name="Slide Number Placeholder 8">
            <a:extLst>
              <a:ext uri="{FF2B5EF4-FFF2-40B4-BE49-F238E27FC236}">
                <a16:creationId xmlns:a16="http://schemas.microsoft.com/office/drawing/2014/main" id="{6F8D1FF2-6266-4789-9B3F-8CAA382CEFE0}"/>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5</a:t>
            </a:fld>
            <a:endParaRPr lang="en-US" dirty="0"/>
          </a:p>
        </p:txBody>
      </p:sp>
      <p:pic>
        <p:nvPicPr>
          <p:cNvPr id="11" name="Picture 10">
            <a:extLst>
              <a:ext uri="{FF2B5EF4-FFF2-40B4-BE49-F238E27FC236}">
                <a16:creationId xmlns:a16="http://schemas.microsoft.com/office/drawing/2014/main" id="{55F0DBB5-7652-4878-9434-AEA244A33871}"/>
              </a:ext>
            </a:extLst>
          </p:cNvPr>
          <p:cNvPicPr>
            <a:picLocks noChangeAspect="1"/>
          </p:cNvPicPr>
          <p:nvPr/>
        </p:nvPicPr>
        <p:blipFill>
          <a:blip r:embed="rId2"/>
          <a:stretch>
            <a:fillRect/>
          </a:stretch>
        </p:blipFill>
        <p:spPr>
          <a:xfrm>
            <a:off x="1839554" y="4772479"/>
            <a:ext cx="6709492" cy="504146"/>
          </a:xfrm>
          <a:prstGeom prst="rect">
            <a:avLst/>
          </a:prstGeom>
        </p:spPr>
      </p:pic>
      <p:pic>
        <p:nvPicPr>
          <p:cNvPr id="16" name="Picture 15">
            <a:extLst>
              <a:ext uri="{FF2B5EF4-FFF2-40B4-BE49-F238E27FC236}">
                <a16:creationId xmlns:a16="http://schemas.microsoft.com/office/drawing/2014/main" id="{A7A8542E-3805-4430-962E-15AC14BF072D}"/>
              </a:ext>
            </a:extLst>
          </p:cNvPr>
          <p:cNvPicPr>
            <a:picLocks noChangeAspect="1"/>
          </p:cNvPicPr>
          <p:nvPr/>
        </p:nvPicPr>
        <p:blipFill>
          <a:blip r:embed="rId3"/>
          <a:stretch>
            <a:fillRect/>
          </a:stretch>
        </p:blipFill>
        <p:spPr>
          <a:xfrm>
            <a:off x="7330103" y="773906"/>
            <a:ext cx="3707169" cy="2128498"/>
          </a:xfrm>
          <a:prstGeom prst="rect">
            <a:avLst/>
          </a:prstGeom>
        </p:spPr>
      </p:pic>
      <p:pic>
        <p:nvPicPr>
          <p:cNvPr id="21" name="Picture 20">
            <a:extLst>
              <a:ext uri="{FF2B5EF4-FFF2-40B4-BE49-F238E27FC236}">
                <a16:creationId xmlns:a16="http://schemas.microsoft.com/office/drawing/2014/main" id="{6E499AFD-2292-4776-A0F1-BEDA7F378153}"/>
              </a:ext>
            </a:extLst>
          </p:cNvPr>
          <p:cNvPicPr>
            <a:picLocks noChangeAspect="1"/>
          </p:cNvPicPr>
          <p:nvPr/>
        </p:nvPicPr>
        <p:blipFill>
          <a:blip r:embed="rId4"/>
          <a:stretch>
            <a:fillRect/>
          </a:stretch>
        </p:blipFill>
        <p:spPr>
          <a:xfrm>
            <a:off x="9691688" y="3606663"/>
            <a:ext cx="2033616" cy="2610124"/>
          </a:xfrm>
          <a:prstGeom prst="rect">
            <a:avLst/>
          </a:prstGeom>
        </p:spPr>
      </p:pic>
      <p:cxnSp>
        <p:nvCxnSpPr>
          <p:cNvPr id="23" name="Straight Arrow Connector 22">
            <a:extLst>
              <a:ext uri="{FF2B5EF4-FFF2-40B4-BE49-F238E27FC236}">
                <a16:creationId xmlns:a16="http://schemas.microsoft.com/office/drawing/2014/main" id="{70EC4FDE-C0B6-449D-B2FC-D16D08B7DFC2}"/>
              </a:ext>
            </a:extLst>
          </p:cNvPr>
          <p:cNvCxnSpPr>
            <a:stCxn id="16" idx="2"/>
            <a:endCxn id="11" idx="0"/>
          </p:cNvCxnSpPr>
          <p:nvPr/>
        </p:nvCxnSpPr>
        <p:spPr>
          <a:xfrm flipH="1">
            <a:off x="5194300" y="2902404"/>
            <a:ext cx="3989388" cy="1870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99F8A5E-5664-4F6E-B1DA-2C6FDCC4D20E}"/>
              </a:ext>
            </a:extLst>
          </p:cNvPr>
          <p:cNvCxnSpPr>
            <a:stCxn id="16" idx="2"/>
            <a:endCxn id="21" idx="0"/>
          </p:cNvCxnSpPr>
          <p:nvPr/>
        </p:nvCxnSpPr>
        <p:spPr>
          <a:xfrm>
            <a:off x="9183688" y="2902404"/>
            <a:ext cx="1524808" cy="704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14515E1-1D94-4DE8-BC33-E09B8B85EB77}"/>
              </a:ext>
            </a:extLst>
          </p:cNvPr>
          <p:cNvSpPr txBox="1"/>
          <p:nvPr/>
        </p:nvSpPr>
        <p:spPr>
          <a:xfrm>
            <a:off x="6085503" y="4327917"/>
            <a:ext cx="1951175" cy="369332"/>
          </a:xfrm>
          <a:prstGeom prst="rect">
            <a:avLst/>
          </a:prstGeom>
          <a:noFill/>
        </p:spPr>
        <p:txBody>
          <a:bodyPr wrap="none" rtlCol="0">
            <a:spAutoFit/>
          </a:bodyPr>
          <a:lstStyle/>
          <a:p>
            <a:r>
              <a:rPr lang="en-US" dirty="0"/>
              <a:t>Link to STC Page</a:t>
            </a:r>
          </a:p>
        </p:txBody>
      </p:sp>
      <p:sp>
        <p:nvSpPr>
          <p:cNvPr id="29" name="TextBox 28">
            <a:extLst>
              <a:ext uri="{FF2B5EF4-FFF2-40B4-BE49-F238E27FC236}">
                <a16:creationId xmlns:a16="http://schemas.microsoft.com/office/drawing/2014/main" id="{ED69D588-8A0A-4CAD-9BA3-A5EDC21CD3B1}"/>
              </a:ext>
            </a:extLst>
          </p:cNvPr>
          <p:cNvSpPr txBox="1"/>
          <p:nvPr/>
        </p:nvSpPr>
        <p:spPr>
          <a:xfrm>
            <a:off x="9857707" y="2948968"/>
            <a:ext cx="2334293" cy="369332"/>
          </a:xfrm>
          <a:prstGeom prst="rect">
            <a:avLst/>
          </a:prstGeom>
          <a:noFill/>
        </p:spPr>
        <p:txBody>
          <a:bodyPr wrap="none" rtlCol="0">
            <a:spAutoFit/>
          </a:bodyPr>
          <a:lstStyle/>
          <a:p>
            <a:r>
              <a:rPr lang="en-US" dirty="0"/>
              <a:t>Link to Press Release</a:t>
            </a:r>
          </a:p>
        </p:txBody>
      </p:sp>
    </p:spTree>
    <p:extLst>
      <p:ext uri="{BB962C8B-B14F-4D97-AF65-F5344CB8AC3E}">
        <p14:creationId xmlns:p14="http://schemas.microsoft.com/office/powerpoint/2010/main" val="23321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5956-52B9-46A9-9E1E-20F417136B54}"/>
              </a:ext>
            </a:extLst>
          </p:cNvPr>
          <p:cNvSpPr>
            <a:spLocks noGrp="1"/>
          </p:cNvSpPr>
          <p:nvPr>
            <p:ph type="title"/>
          </p:nvPr>
        </p:nvSpPr>
        <p:spPr>
          <a:xfrm>
            <a:off x="1295400" y="255134"/>
            <a:ext cx="9601200" cy="1036850"/>
          </a:xfrm>
        </p:spPr>
        <p:txBody>
          <a:bodyPr/>
          <a:lstStyle/>
          <a:p>
            <a:r>
              <a:rPr lang="en-US" dirty="0"/>
              <a:t>STC Page Enhancement</a:t>
            </a:r>
            <a:endParaRPr lang="fr-FR" dirty="0"/>
          </a:p>
        </p:txBody>
      </p:sp>
      <p:sp>
        <p:nvSpPr>
          <p:cNvPr id="20" name="Content Placeholder 19">
            <a:extLst>
              <a:ext uri="{FF2B5EF4-FFF2-40B4-BE49-F238E27FC236}">
                <a16:creationId xmlns:a16="http://schemas.microsoft.com/office/drawing/2014/main" id="{802DACCA-D958-4995-8110-355086D7C7A0}"/>
              </a:ext>
            </a:extLst>
          </p:cNvPr>
          <p:cNvSpPr>
            <a:spLocks noGrp="1"/>
          </p:cNvSpPr>
          <p:nvPr>
            <p:ph sz="half" idx="1"/>
          </p:nvPr>
        </p:nvSpPr>
        <p:spPr>
          <a:xfrm>
            <a:off x="406400" y="1625600"/>
            <a:ext cx="5257800" cy="4343400"/>
          </a:xfrm>
        </p:spPr>
        <p:txBody>
          <a:bodyPr>
            <a:normAutofit/>
          </a:bodyPr>
          <a:lstStyle/>
          <a:p>
            <a:pPr lvl="0"/>
            <a:r>
              <a:rPr lang="en-US" dirty="0"/>
              <a:t>Restructure the STC table to allow for better interpretation by search engines and SEO algorithms.</a:t>
            </a:r>
          </a:p>
          <a:p>
            <a:pPr lvl="0"/>
            <a:r>
              <a:rPr lang="en-US" dirty="0"/>
              <a:t>Add links to the project gallery for further information about the project related to the STC.</a:t>
            </a:r>
          </a:p>
        </p:txBody>
      </p:sp>
      <p:sp>
        <p:nvSpPr>
          <p:cNvPr id="18" name="Footer Placeholder 4">
            <a:extLst>
              <a:ext uri="{FF2B5EF4-FFF2-40B4-BE49-F238E27FC236}">
                <a16:creationId xmlns:a16="http://schemas.microsoft.com/office/drawing/2014/main" id="{8154930C-F44D-4D03-90B4-D4C1C1A9EB0E}"/>
              </a:ext>
            </a:extLst>
          </p:cNvPr>
          <p:cNvSpPr>
            <a:spLocks noGrp="1"/>
          </p:cNvSpPr>
          <p:nvPr>
            <p:ph type="ftr" sz="quarter" idx="11"/>
          </p:nvPr>
        </p:nvSpPr>
        <p:spPr>
          <a:xfrm>
            <a:off x="1295399" y="6374999"/>
            <a:ext cx="6243203" cy="274320"/>
          </a:xfr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a:t>Peregrine Website Enhancement Proposal (Proprietary)</a:t>
            </a:r>
            <a:endParaRPr lang="en-US" dirty="0"/>
          </a:p>
        </p:txBody>
      </p:sp>
      <p:sp>
        <p:nvSpPr>
          <p:cNvPr id="19" name="Date Placeholder 3">
            <a:extLst>
              <a:ext uri="{FF2B5EF4-FFF2-40B4-BE49-F238E27FC236}">
                <a16:creationId xmlns:a16="http://schemas.microsoft.com/office/drawing/2014/main" id="{80359CFF-07C2-49B1-9117-5BDEA932AF89}"/>
              </a:ext>
            </a:extLst>
          </p:cNvPr>
          <p:cNvSpPr>
            <a:spLocks noGrp="1"/>
          </p:cNvSpPr>
          <p:nvPr>
            <p:ph type="dt" sz="half" idx="10"/>
          </p:nvPr>
        </p:nvSpPr>
        <p:spPr>
          <a:xfrm>
            <a:off x="7702549" y="6374999"/>
            <a:ext cx="1480705" cy="274320"/>
          </a:xfr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fr-FR"/>
              <a:t>5 January 2022</a:t>
            </a:r>
            <a:endParaRPr lang="en-US" dirty="0"/>
          </a:p>
        </p:txBody>
      </p:sp>
      <p:sp>
        <p:nvSpPr>
          <p:cNvPr id="9" name="Slide Number Placeholder 8">
            <a:extLst>
              <a:ext uri="{FF2B5EF4-FFF2-40B4-BE49-F238E27FC236}">
                <a16:creationId xmlns:a16="http://schemas.microsoft.com/office/drawing/2014/main" id="{6F8D1FF2-6266-4789-9B3F-8CAA382CEFE0}"/>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6</a:t>
            </a:fld>
            <a:endParaRPr lang="en-US" dirty="0"/>
          </a:p>
        </p:txBody>
      </p:sp>
      <p:pic>
        <p:nvPicPr>
          <p:cNvPr id="11" name="Picture 10">
            <a:extLst>
              <a:ext uri="{FF2B5EF4-FFF2-40B4-BE49-F238E27FC236}">
                <a16:creationId xmlns:a16="http://schemas.microsoft.com/office/drawing/2014/main" id="{55F0DBB5-7652-4878-9434-AEA244A33871}"/>
              </a:ext>
            </a:extLst>
          </p:cNvPr>
          <p:cNvPicPr>
            <a:picLocks noChangeAspect="1"/>
          </p:cNvPicPr>
          <p:nvPr/>
        </p:nvPicPr>
        <p:blipFill>
          <a:blip r:embed="rId2"/>
          <a:stretch>
            <a:fillRect/>
          </a:stretch>
        </p:blipFill>
        <p:spPr>
          <a:xfrm>
            <a:off x="212624" y="4446366"/>
            <a:ext cx="6709492" cy="504146"/>
          </a:xfrm>
          <a:prstGeom prst="rect">
            <a:avLst/>
          </a:prstGeom>
        </p:spPr>
      </p:pic>
      <p:pic>
        <p:nvPicPr>
          <p:cNvPr id="16" name="Picture 15">
            <a:extLst>
              <a:ext uri="{FF2B5EF4-FFF2-40B4-BE49-F238E27FC236}">
                <a16:creationId xmlns:a16="http://schemas.microsoft.com/office/drawing/2014/main" id="{A7A8542E-3805-4430-962E-15AC14BF072D}"/>
              </a:ext>
            </a:extLst>
          </p:cNvPr>
          <p:cNvPicPr>
            <a:picLocks noChangeAspect="1"/>
          </p:cNvPicPr>
          <p:nvPr/>
        </p:nvPicPr>
        <p:blipFill>
          <a:blip r:embed="rId3"/>
          <a:stretch>
            <a:fillRect/>
          </a:stretch>
        </p:blipFill>
        <p:spPr>
          <a:xfrm>
            <a:off x="8078431" y="2134791"/>
            <a:ext cx="3707169" cy="2128498"/>
          </a:xfrm>
          <a:prstGeom prst="rect">
            <a:avLst/>
          </a:prstGeom>
        </p:spPr>
      </p:pic>
      <p:sp>
        <p:nvSpPr>
          <p:cNvPr id="26" name="TextBox 25">
            <a:extLst>
              <a:ext uri="{FF2B5EF4-FFF2-40B4-BE49-F238E27FC236}">
                <a16:creationId xmlns:a16="http://schemas.microsoft.com/office/drawing/2014/main" id="{514515E1-1D94-4DE8-BC33-E09B8B85EB77}"/>
              </a:ext>
            </a:extLst>
          </p:cNvPr>
          <p:cNvSpPr txBox="1"/>
          <p:nvPr/>
        </p:nvSpPr>
        <p:spPr>
          <a:xfrm>
            <a:off x="5908776" y="3995732"/>
            <a:ext cx="2225289" cy="369332"/>
          </a:xfrm>
          <a:prstGeom prst="rect">
            <a:avLst/>
          </a:prstGeom>
          <a:noFill/>
        </p:spPr>
        <p:txBody>
          <a:bodyPr wrap="none" rtlCol="0">
            <a:spAutoFit/>
          </a:bodyPr>
          <a:lstStyle/>
          <a:p>
            <a:r>
              <a:rPr lang="en-US" dirty="0"/>
              <a:t>Link to Project Page</a:t>
            </a:r>
          </a:p>
        </p:txBody>
      </p:sp>
      <p:cxnSp>
        <p:nvCxnSpPr>
          <p:cNvPr id="14" name="Straight Arrow Connector 13">
            <a:extLst>
              <a:ext uri="{FF2B5EF4-FFF2-40B4-BE49-F238E27FC236}">
                <a16:creationId xmlns:a16="http://schemas.microsoft.com/office/drawing/2014/main" id="{E326CEF8-2126-48DA-89FD-0FDEBA64A102}"/>
              </a:ext>
            </a:extLst>
          </p:cNvPr>
          <p:cNvCxnSpPr>
            <a:stCxn id="11" idx="3"/>
            <a:endCxn id="16" idx="1"/>
          </p:cNvCxnSpPr>
          <p:nvPr/>
        </p:nvCxnSpPr>
        <p:spPr>
          <a:xfrm flipV="1">
            <a:off x="6922116" y="3199040"/>
            <a:ext cx="1156315" cy="1499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38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5956-52B9-46A9-9E1E-20F417136B54}"/>
              </a:ext>
            </a:extLst>
          </p:cNvPr>
          <p:cNvSpPr>
            <a:spLocks noGrp="1"/>
          </p:cNvSpPr>
          <p:nvPr>
            <p:ph type="title"/>
          </p:nvPr>
        </p:nvSpPr>
        <p:spPr>
          <a:xfrm>
            <a:off x="1295400" y="255134"/>
            <a:ext cx="9601200" cy="1036850"/>
          </a:xfrm>
        </p:spPr>
        <p:txBody>
          <a:bodyPr/>
          <a:lstStyle/>
          <a:p>
            <a:r>
              <a:rPr lang="en-US" dirty="0"/>
              <a:t>Client Page Enhancement</a:t>
            </a:r>
            <a:endParaRPr lang="fr-FR" dirty="0"/>
          </a:p>
        </p:txBody>
      </p:sp>
      <p:sp>
        <p:nvSpPr>
          <p:cNvPr id="20" name="Content Placeholder 19">
            <a:extLst>
              <a:ext uri="{FF2B5EF4-FFF2-40B4-BE49-F238E27FC236}">
                <a16:creationId xmlns:a16="http://schemas.microsoft.com/office/drawing/2014/main" id="{802DACCA-D958-4995-8110-355086D7C7A0}"/>
              </a:ext>
            </a:extLst>
          </p:cNvPr>
          <p:cNvSpPr>
            <a:spLocks noGrp="1"/>
          </p:cNvSpPr>
          <p:nvPr>
            <p:ph sz="half" idx="1"/>
          </p:nvPr>
        </p:nvSpPr>
        <p:spPr>
          <a:xfrm>
            <a:off x="406400" y="1625600"/>
            <a:ext cx="5257800" cy="4343400"/>
          </a:xfrm>
        </p:spPr>
        <p:txBody>
          <a:bodyPr>
            <a:normAutofit/>
          </a:bodyPr>
          <a:lstStyle/>
          <a:p>
            <a:pPr lvl="0"/>
            <a:r>
              <a:rPr lang="en-US" dirty="0"/>
              <a:t>Add links and other cross references between clients, customers and project sponsors to visually connect logos to projects, STCs and press information.</a:t>
            </a:r>
          </a:p>
          <a:p>
            <a:pPr lvl="0"/>
            <a:r>
              <a:rPr lang="en-US" dirty="0"/>
              <a:t>Include, expand client testimonials.</a:t>
            </a:r>
          </a:p>
        </p:txBody>
      </p:sp>
      <p:sp>
        <p:nvSpPr>
          <p:cNvPr id="18" name="Footer Placeholder 4">
            <a:extLst>
              <a:ext uri="{FF2B5EF4-FFF2-40B4-BE49-F238E27FC236}">
                <a16:creationId xmlns:a16="http://schemas.microsoft.com/office/drawing/2014/main" id="{8154930C-F44D-4D03-90B4-D4C1C1A9EB0E}"/>
              </a:ext>
            </a:extLst>
          </p:cNvPr>
          <p:cNvSpPr>
            <a:spLocks noGrp="1"/>
          </p:cNvSpPr>
          <p:nvPr>
            <p:ph type="ftr" sz="quarter" idx="11"/>
          </p:nvPr>
        </p:nvSpPr>
        <p:spPr>
          <a:xfrm>
            <a:off x="1295399" y="6374999"/>
            <a:ext cx="6243203" cy="274320"/>
          </a:xfr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a:t>Peregrine Website Enhancement Proposal (Proprietary)</a:t>
            </a:r>
            <a:endParaRPr lang="en-US" dirty="0"/>
          </a:p>
        </p:txBody>
      </p:sp>
      <p:sp>
        <p:nvSpPr>
          <p:cNvPr id="19" name="Date Placeholder 3">
            <a:extLst>
              <a:ext uri="{FF2B5EF4-FFF2-40B4-BE49-F238E27FC236}">
                <a16:creationId xmlns:a16="http://schemas.microsoft.com/office/drawing/2014/main" id="{80359CFF-07C2-49B1-9117-5BDEA932AF89}"/>
              </a:ext>
            </a:extLst>
          </p:cNvPr>
          <p:cNvSpPr>
            <a:spLocks noGrp="1"/>
          </p:cNvSpPr>
          <p:nvPr>
            <p:ph type="dt" sz="half" idx="10"/>
          </p:nvPr>
        </p:nvSpPr>
        <p:spPr>
          <a:xfrm>
            <a:off x="7702549" y="6374999"/>
            <a:ext cx="1480705" cy="274320"/>
          </a:xfr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fr-FR"/>
              <a:t>5 January 2022</a:t>
            </a:r>
            <a:endParaRPr lang="en-US" dirty="0"/>
          </a:p>
        </p:txBody>
      </p:sp>
      <p:sp>
        <p:nvSpPr>
          <p:cNvPr id="9" name="Slide Number Placeholder 8">
            <a:extLst>
              <a:ext uri="{FF2B5EF4-FFF2-40B4-BE49-F238E27FC236}">
                <a16:creationId xmlns:a16="http://schemas.microsoft.com/office/drawing/2014/main" id="{6F8D1FF2-6266-4789-9B3F-8CAA382CEFE0}"/>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7</a:t>
            </a:fld>
            <a:endParaRPr lang="en-US" dirty="0"/>
          </a:p>
        </p:txBody>
      </p:sp>
      <p:grpSp>
        <p:nvGrpSpPr>
          <p:cNvPr id="29" name="Group 28">
            <a:extLst>
              <a:ext uri="{FF2B5EF4-FFF2-40B4-BE49-F238E27FC236}">
                <a16:creationId xmlns:a16="http://schemas.microsoft.com/office/drawing/2014/main" id="{A2A869F6-028F-42BA-B345-9058ED68FBF0}"/>
              </a:ext>
            </a:extLst>
          </p:cNvPr>
          <p:cNvGrpSpPr/>
          <p:nvPr/>
        </p:nvGrpSpPr>
        <p:grpSpPr>
          <a:xfrm>
            <a:off x="3975919" y="4088668"/>
            <a:ext cx="3563119" cy="1880332"/>
            <a:chOff x="5809481" y="1698625"/>
            <a:chExt cx="3563119" cy="1880332"/>
          </a:xfrm>
        </p:grpSpPr>
        <p:pic>
          <p:nvPicPr>
            <p:cNvPr id="24" name="Picture 23">
              <a:extLst>
                <a:ext uri="{FF2B5EF4-FFF2-40B4-BE49-F238E27FC236}">
                  <a16:creationId xmlns:a16="http://schemas.microsoft.com/office/drawing/2014/main" id="{EA9EFAA2-A732-40EE-AA03-08AF44E84674}"/>
                </a:ext>
              </a:extLst>
            </p:cNvPr>
            <p:cNvPicPr>
              <a:picLocks noChangeAspect="1"/>
            </p:cNvPicPr>
            <p:nvPr/>
          </p:nvPicPr>
          <p:blipFill>
            <a:blip r:embed="rId2"/>
            <a:stretch>
              <a:fillRect/>
            </a:stretch>
          </p:blipFill>
          <p:spPr>
            <a:xfrm>
              <a:off x="5809481" y="1698625"/>
              <a:ext cx="3563119" cy="1880332"/>
            </a:xfrm>
            <a:prstGeom prst="rect">
              <a:avLst/>
            </a:prstGeom>
          </p:spPr>
        </p:pic>
        <p:pic>
          <p:nvPicPr>
            <p:cNvPr id="27" name="Picture 26">
              <a:extLst>
                <a:ext uri="{FF2B5EF4-FFF2-40B4-BE49-F238E27FC236}">
                  <a16:creationId xmlns:a16="http://schemas.microsoft.com/office/drawing/2014/main" id="{D4CA2293-511E-4779-BE16-EED34BB81635}"/>
                </a:ext>
              </a:extLst>
            </p:cNvPr>
            <p:cNvPicPr>
              <a:picLocks noChangeAspect="1"/>
            </p:cNvPicPr>
            <p:nvPr/>
          </p:nvPicPr>
          <p:blipFill>
            <a:blip r:embed="rId3"/>
            <a:stretch>
              <a:fillRect/>
            </a:stretch>
          </p:blipFill>
          <p:spPr>
            <a:xfrm>
              <a:off x="8329612" y="2314536"/>
              <a:ext cx="1042988" cy="375910"/>
            </a:xfrm>
            <a:prstGeom prst="rect">
              <a:avLst/>
            </a:prstGeom>
          </p:spPr>
        </p:pic>
      </p:grpSp>
      <p:pic>
        <p:nvPicPr>
          <p:cNvPr id="30" name="Content Placeholder 27">
            <a:extLst>
              <a:ext uri="{FF2B5EF4-FFF2-40B4-BE49-F238E27FC236}">
                <a16:creationId xmlns:a16="http://schemas.microsoft.com/office/drawing/2014/main" id="{5BC8C164-8CCA-4D6C-AA0E-FA58855A56CA}"/>
              </a:ext>
            </a:extLst>
          </p:cNvPr>
          <p:cNvPicPr>
            <a:picLocks noGrp="1" noChangeAspect="1"/>
          </p:cNvPicPr>
          <p:nvPr>
            <p:ph sz="half" idx="2"/>
          </p:nvPr>
        </p:nvPicPr>
        <p:blipFill rotWithShape="1">
          <a:blip r:embed="rId4"/>
          <a:srcRect r="52779" b="51144"/>
          <a:stretch/>
        </p:blipFill>
        <p:spPr>
          <a:xfrm>
            <a:off x="9475788" y="4165508"/>
            <a:ext cx="2144712" cy="1200333"/>
          </a:xfrm>
        </p:spPr>
      </p:pic>
      <p:pic>
        <p:nvPicPr>
          <p:cNvPr id="31" name="Content Placeholder 27">
            <a:extLst>
              <a:ext uri="{FF2B5EF4-FFF2-40B4-BE49-F238E27FC236}">
                <a16:creationId xmlns:a16="http://schemas.microsoft.com/office/drawing/2014/main" id="{B167F115-7084-47DA-A5C2-EACD581DC79D}"/>
              </a:ext>
            </a:extLst>
          </p:cNvPr>
          <p:cNvPicPr>
            <a:picLocks noChangeAspect="1"/>
          </p:cNvPicPr>
          <p:nvPr/>
        </p:nvPicPr>
        <p:blipFill rotWithShape="1">
          <a:blip r:embed="rId4"/>
          <a:srcRect l="49161" b="50000"/>
          <a:stretch/>
        </p:blipFill>
        <p:spPr>
          <a:xfrm>
            <a:off x="9585853" y="1673499"/>
            <a:ext cx="2309057" cy="1228451"/>
          </a:xfrm>
          <a:prstGeom prst="rect">
            <a:avLst/>
          </a:prstGeom>
        </p:spPr>
      </p:pic>
      <p:pic>
        <p:nvPicPr>
          <p:cNvPr id="32" name="Content Placeholder 27">
            <a:extLst>
              <a:ext uri="{FF2B5EF4-FFF2-40B4-BE49-F238E27FC236}">
                <a16:creationId xmlns:a16="http://schemas.microsoft.com/office/drawing/2014/main" id="{F0126ACC-E45D-4874-AE4F-3FC78777BC5D}"/>
              </a:ext>
            </a:extLst>
          </p:cNvPr>
          <p:cNvPicPr>
            <a:picLocks noChangeAspect="1"/>
          </p:cNvPicPr>
          <p:nvPr/>
        </p:nvPicPr>
        <p:blipFill rotWithShape="1">
          <a:blip r:embed="rId4"/>
          <a:srcRect t="49154" r="51230"/>
          <a:stretch/>
        </p:blipFill>
        <p:spPr>
          <a:xfrm>
            <a:off x="6233053" y="1652725"/>
            <a:ext cx="2215093" cy="1249225"/>
          </a:xfrm>
          <a:prstGeom prst="rect">
            <a:avLst/>
          </a:prstGeom>
        </p:spPr>
      </p:pic>
      <p:cxnSp>
        <p:nvCxnSpPr>
          <p:cNvPr id="34" name="Straight Arrow Connector 33">
            <a:extLst>
              <a:ext uri="{FF2B5EF4-FFF2-40B4-BE49-F238E27FC236}">
                <a16:creationId xmlns:a16="http://schemas.microsoft.com/office/drawing/2014/main" id="{B0BDC34A-5958-4DC6-BE6A-EA19AC55A552}"/>
              </a:ext>
            </a:extLst>
          </p:cNvPr>
          <p:cNvCxnSpPr>
            <a:endCxn id="32" idx="2"/>
          </p:cNvCxnSpPr>
          <p:nvPr/>
        </p:nvCxnSpPr>
        <p:spPr>
          <a:xfrm flipV="1">
            <a:off x="6233053" y="2901950"/>
            <a:ext cx="1107547" cy="14414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6662BA3-2BD0-4660-AAD3-D966D3AE605F}"/>
              </a:ext>
            </a:extLst>
          </p:cNvPr>
          <p:cNvCxnSpPr>
            <a:cxnSpLocks/>
            <a:endCxn id="31" idx="2"/>
          </p:cNvCxnSpPr>
          <p:nvPr/>
        </p:nvCxnSpPr>
        <p:spPr>
          <a:xfrm flipV="1">
            <a:off x="7539038" y="2901950"/>
            <a:ext cx="3201344" cy="1336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0FE870D-148A-44D3-A86E-763BE6A46B5E}"/>
              </a:ext>
            </a:extLst>
          </p:cNvPr>
          <p:cNvCxnSpPr>
            <a:cxnSpLocks/>
            <a:stCxn id="27" idx="3"/>
            <a:endCxn id="30" idx="1"/>
          </p:cNvCxnSpPr>
          <p:nvPr/>
        </p:nvCxnSpPr>
        <p:spPr>
          <a:xfrm flipV="1">
            <a:off x="7539038" y="4765675"/>
            <a:ext cx="1936750" cy="1268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78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5956-52B9-46A9-9E1E-20F417136B54}"/>
              </a:ext>
            </a:extLst>
          </p:cNvPr>
          <p:cNvSpPr>
            <a:spLocks noGrp="1"/>
          </p:cNvSpPr>
          <p:nvPr>
            <p:ph type="title"/>
          </p:nvPr>
        </p:nvSpPr>
        <p:spPr>
          <a:xfrm>
            <a:off x="1295400" y="255134"/>
            <a:ext cx="9601200" cy="1036850"/>
          </a:xfrm>
        </p:spPr>
        <p:txBody>
          <a:bodyPr/>
          <a:lstStyle/>
          <a:p>
            <a:r>
              <a:rPr lang="en-US" dirty="0"/>
              <a:t>G150 Flap and Slat Heater Email and Web Campaign </a:t>
            </a:r>
          </a:p>
        </p:txBody>
      </p:sp>
      <p:sp>
        <p:nvSpPr>
          <p:cNvPr id="20" name="Content Placeholder 19">
            <a:extLst>
              <a:ext uri="{FF2B5EF4-FFF2-40B4-BE49-F238E27FC236}">
                <a16:creationId xmlns:a16="http://schemas.microsoft.com/office/drawing/2014/main" id="{802DACCA-D958-4995-8110-355086D7C7A0}"/>
              </a:ext>
            </a:extLst>
          </p:cNvPr>
          <p:cNvSpPr>
            <a:spLocks noGrp="1"/>
          </p:cNvSpPr>
          <p:nvPr>
            <p:ph sz="half" idx="1"/>
          </p:nvPr>
        </p:nvSpPr>
        <p:spPr>
          <a:xfrm>
            <a:off x="406400" y="1625600"/>
            <a:ext cx="5257800" cy="4343400"/>
          </a:xfrm>
        </p:spPr>
        <p:txBody>
          <a:bodyPr>
            <a:normAutofit/>
          </a:bodyPr>
          <a:lstStyle/>
          <a:p>
            <a:r>
              <a:rPr lang="en-US" dirty="0"/>
              <a:t>AGG recognizes that the G150 flap and slat actuator heater STC offers a prime revenue opportunity by targeting operators, brokers and service centers regarding the details of this STC. </a:t>
            </a:r>
          </a:p>
          <a:p>
            <a:r>
              <a:rPr lang="en-US" dirty="0"/>
              <a:t>We will develop, maintain and adjust, as needed, promotional activities such as the website, email, physical collateral and campaign plan, thus stimulating sales of the G150 slap slat actuator heater STC and kitting.</a:t>
            </a:r>
          </a:p>
          <a:p>
            <a:pPr lvl="0"/>
            <a:endParaRPr lang="en-US" dirty="0"/>
          </a:p>
        </p:txBody>
      </p:sp>
      <p:sp>
        <p:nvSpPr>
          <p:cNvPr id="22" name="Content Placeholder 21">
            <a:extLst>
              <a:ext uri="{FF2B5EF4-FFF2-40B4-BE49-F238E27FC236}">
                <a16:creationId xmlns:a16="http://schemas.microsoft.com/office/drawing/2014/main" id="{F7864D3E-3A9C-49F9-9214-D43418469440}"/>
              </a:ext>
            </a:extLst>
          </p:cNvPr>
          <p:cNvSpPr>
            <a:spLocks noGrp="1"/>
          </p:cNvSpPr>
          <p:nvPr>
            <p:ph sz="half" idx="2"/>
          </p:nvPr>
        </p:nvSpPr>
        <p:spPr>
          <a:xfrm>
            <a:off x="6324600" y="1638299"/>
            <a:ext cx="5461000" cy="4343401"/>
          </a:xfrm>
        </p:spPr>
        <p:txBody>
          <a:bodyPr/>
          <a:lstStyle/>
          <a:p>
            <a:pPr lvl="0"/>
            <a:r>
              <a:rPr lang="en-US" dirty="0"/>
              <a:t>Develop a target list of potential customers, including operators, service centers and brokers, including:</a:t>
            </a:r>
          </a:p>
          <a:p>
            <a:pPr lvl="1"/>
            <a:r>
              <a:rPr lang="en-US" dirty="0"/>
              <a:t>Email, where available.</a:t>
            </a:r>
          </a:p>
          <a:p>
            <a:pPr lvl="1"/>
            <a:r>
              <a:rPr lang="en-US" dirty="0"/>
              <a:t>Physical address where available.</a:t>
            </a:r>
          </a:p>
          <a:p>
            <a:pPr lvl="1"/>
            <a:r>
              <a:rPr lang="en-US" dirty="0"/>
              <a:t>Curate a list of press contacts to enhance coverage of this STC that includes subcontracting with press release vendors, if desired by Peregrine.</a:t>
            </a:r>
          </a:p>
          <a:p>
            <a:endParaRPr lang="en-US" dirty="0"/>
          </a:p>
        </p:txBody>
      </p:sp>
      <p:sp>
        <p:nvSpPr>
          <p:cNvPr id="18" name="Footer Placeholder 4">
            <a:extLst>
              <a:ext uri="{FF2B5EF4-FFF2-40B4-BE49-F238E27FC236}">
                <a16:creationId xmlns:a16="http://schemas.microsoft.com/office/drawing/2014/main" id="{8154930C-F44D-4D03-90B4-D4C1C1A9EB0E}"/>
              </a:ext>
            </a:extLst>
          </p:cNvPr>
          <p:cNvSpPr>
            <a:spLocks noGrp="1"/>
          </p:cNvSpPr>
          <p:nvPr>
            <p:ph type="ftr" sz="quarter" idx="11"/>
          </p:nvPr>
        </p:nvSpPr>
        <p:spPr>
          <a:xfrm>
            <a:off x="1295399" y="6374999"/>
            <a:ext cx="6243203" cy="274320"/>
          </a:xfr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a:t>Peregrine Website Enhancement Proposal (Proprietary)</a:t>
            </a:r>
            <a:endParaRPr lang="en-US" dirty="0"/>
          </a:p>
        </p:txBody>
      </p:sp>
      <p:sp>
        <p:nvSpPr>
          <p:cNvPr id="19" name="Date Placeholder 3">
            <a:extLst>
              <a:ext uri="{FF2B5EF4-FFF2-40B4-BE49-F238E27FC236}">
                <a16:creationId xmlns:a16="http://schemas.microsoft.com/office/drawing/2014/main" id="{80359CFF-07C2-49B1-9117-5BDEA932AF89}"/>
              </a:ext>
            </a:extLst>
          </p:cNvPr>
          <p:cNvSpPr>
            <a:spLocks noGrp="1"/>
          </p:cNvSpPr>
          <p:nvPr>
            <p:ph type="dt" sz="half" idx="10"/>
          </p:nvPr>
        </p:nvSpPr>
        <p:spPr>
          <a:xfrm>
            <a:off x="7702549" y="6374999"/>
            <a:ext cx="1480705" cy="274320"/>
          </a:xfr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fr-FR"/>
              <a:t>5 January 2022</a:t>
            </a:r>
            <a:endParaRPr lang="en-US" dirty="0"/>
          </a:p>
        </p:txBody>
      </p:sp>
      <p:sp>
        <p:nvSpPr>
          <p:cNvPr id="9" name="Slide Number Placeholder 8">
            <a:extLst>
              <a:ext uri="{FF2B5EF4-FFF2-40B4-BE49-F238E27FC236}">
                <a16:creationId xmlns:a16="http://schemas.microsoft.com/office/drawing/2014/main" id="{6F8D1FF2-6266-4789-9B3F-8CAA382CEFE0}"/>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8</a:t>
            </a:fld>
            <a:endParaRPr lang="en-US" dirty="0"/>
          </a:p>
        </p:txBody>
      </p:sp>
    </p:spTree>
    <p:extLst>
      <p:ext uri="{BB962C8B-B14F-4D97-AF65-F5344CB8AC3E}">
        <p14:creationId xmlns:p14="http://schemas.microsoft.com/office/powerpoint/2010/main" val="163652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05168E-7C45-44FA-BD54-C293C33E6938}"/>
              </a:ext>
            </a:extLst>
          </p:cNvPr>
          <p:cNvSpPr>
            <a:spLocks noGrp="1"/>
          </p:cNvSpPr>
          <p:nvPr>
            <p:ph type="title"/>
          </p:nvPr>
        </p:nvSpPr>
        <p:spPr>
          <a:xfrm>
            <a:off x="1295400" y="255134"/>
            <a:ext cx="9601200" cy="1036850"/>
          </a:xfrm>
        </p:spPr>
        <p:txBody>
          <a:bodyPr/>
          <a:lstStyle/>
          <a:p>
            <a:r>
              <a:rPr lang="en-US" dirty="0"/>
              <a:t>G150 Flap and Slat Heater Email and Web Campaign </a:t>
            </a:r>
          </a:p>
        </p:txBody>
      </p:sp>
      <p:sp>
        <p:nvSpPr>
          <p:cNvPr id="3" name="Content Placeholder 2">
            <a:extLst>
              <a:ext uri="{FF2B5EF4-FFF2-40B4-BE49-F238E27FC236}">
                <a16:creationId xmlns:a16="http://schemas.microsoft.com/office/drawing/2014/main" id="{B0990C2A-3482-452B-845C-20201CE2B895}"/>
              </a:ext>
            </a:extLst>
          </p:cNvPr>
          <p:cNvSpPr>
            <a:spLocks noGrp="1"/>
          </p:cNvSpPr>
          <p:nvPr>
            <p:ph sz="half" idx="1"/>
          </p:nvPr>
        </p:nvSpPr>
        <p:spPr>
          <a:xfrm>
            <a:off x="406400" y="1625600"/>
            <a:ext cx="5257800" cy="4343400"/>
          </a:xfrm>
        </p:spPr>
        <p:txBody>
          <a:bodyPr>
            <a:normAutofit fontScale="92500" lnSpcReduction="20000"/>
          </a:bodyPr>
          <a:lstStyle/>
          <a:p>
            <a:pPr lvl="0"/>
            <a:r>
              <a:rPr lang="en-US" dirty="0"/>
              <a:t>Through a combination of Mailchimp and physical mail piece distribution, each target will be touched through one or both means.</a:t>
            </a:r>
          </a:p>
          <a:p>
            <a:pPr lvl="0"/>
            <a:r>
              <a:rPr lang="en-US" dirty="0"/>
              <a:t>Specific response mechanisms will be created to track responses and gauge effectiveness of the campaign as measurable by the campaign targets’ responses.</a:t>
            </a:r>
          </a:p>
          <a:p>
            <a:pPr lvl="0"/>
            <a:r>
              <a:rPr lang="en-US" dirty="0"/>
              <a:t>AGG will provide regular reports, as needed, to Peregrine detailing:</a:t>
            </a:r>
          </a:p>
          <a:p>
            <a:pPr lvl="1"/>
            <a:r>
              <a:rPr lang="en-US" dirty="0"/>
              <a:t>Mailchimp response information.</a:t>
            </a:r>
          </a:p>
          <a:p>
            <a:pPr lvl="1"/>
            <a:r>
              <a:rPr lang="en-US" dirty="0"/>
              <a:t>Website engagement information.</a:t>
            </a:r>
          </a:p>
          <a:p>
            <a:pPr lvl="1"/>
            <a:r>
              <a:rPr lang="en-US" dirty="0"/>
              <a:t>Email response information.</a:t>
            </a:r>
          </a:p>
          <a:p>
            <a:endParaRPr lang="en-US" dirty="0"/>
          </a:p>
        </p:txBody>
      </p:sp>
      <p:sp>
        <p:nvSpPr>
          <p:cNvPr id="5" name="Footer Placeholder 4">
            <a:extLst>
              <a:ext uri="{FF2B5EF4-FFF2-40B4-BE49-F238E27FC236}">
                <a16:creationId xmlns:a16="http://schemas.microsoft.com/office/drawing/2014/main" id="{12F71093-0ADD-4FED-AA63-B103D6BC54E5}"/>
              </a:ext>
            </a:extLst>
          </p:cNvPr>
          <p:cNvSpPr>
            <a:spLocks noGrp="1"/>
          </p:cNvSpPr>
          <p:nvPr>
            <p:ph type="ftr" sz="quarter" idx="11"/>
          </p:nvPr>
        </p:nvSpPr>
        <p:spPr>
          <a:xfrm>
            <a:off x="1295399" y="6374999"/>
            <a:ext cx="6243203" cy="274320"/>
          </a:xfrm>
        </p:spPr>
        <p:txBody>
          <a:bodyPr/>
          <a:lstStyle/>
          <a:p>
            <a:r>
              <a:rPr lang="en-US"/>
              <a:t>Peregrine Website Enhancement Proposal (Proprietary)</a:t>
            </a:r>
            <a:endParaRPr lang="en-US" dirty="0"/>
          </a:p>
        </p:txBody>
      </p:sp>
      <p:sp>
        <p:nvSpPr>
          <p:cNvPr id="6" name="Date Placeholder 5">
            <a:extLst>
              <a:ext uri="{FF2B5EF4-FFF2-40B4-BE49-F238E27FC236}">
                <a16:creationId xmlns:a16="http://schemas.microsoft.com/office/drawing/2014/main" id="{D71FEC6B-7135-4576-B367-FF2DC6BF1927}"/>
              </a:ext>
            </a:extLst>
          </p:cNvPr>
          <p:cNvSpPr>
            <a:spLocks noGrp="1"/>
          </p:cNvSpPr>
          <p:nvPr>
            <p:ph type="dt" sz="half" idx="10"/>
          </p:nvPr>
        </p:nvSpPr>
        <p:spPr>
          <a:xfrm>
            <a:off x="7702549" y="6374999"/>
            <a:ext cx="1480705" cy="274320"/>
          </a:xfrm>
        </p:spPr>
        <p:txBody>
          <a:bodyPr/>
          <a:lstStyle/>
          <a:p>
            <a:r>
              <a:rPr lang="fr-FR"/>
              <a:t>5 January 2022</a:t>
            </a:r>
            <a:endParaRPr lang="en-US"/>
          </a:p>
        </p:txBody>
      </p:sp>
      <p:sp>
        <p:nvSpPr>
          <p:cNvPr id="7" name="Slide Number Placeholder 6">
            <a:extLst>
              <a:ext uri="{FF2B5EF4-FFF2-40B4-BE49-F238E27FC236}">
                <a16:creationId xmlns:a16="http://schemas.microsoft.com/office/drawing/2014/main" id="{27B4F0A6-E8CB-4C83-B458-1B2E83C2F73E}"/>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9</a:t>
            </a:fld>
            <a:endParaRPr lang="en-US"/>
          </a:p>
        </p:txBody>
      </p:sp>
      <p:pic>
        <p:nvPicPr>
          <p:cNvPr id="20" name="Picture 19">
            <a:extLst>
              <a:ext uri="{FF2B5EF4-FFF2-40B4-BE49-F238E27FC236}">
                <a16:creationId xmlns:a16="http://schemas.microsoft.com/office/drawing/2014/main" id="{5D8EC754-EEC0-4894-80B8-515A6CF4ADC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619" l="0" r="100000">
                        <a14:foregroundMark x1="39000" y1="19643" x2="39000" y2="19643"/>
                        <a14:foregroundMark x1="37667" y1="50000" x2="37667" y2="50000"/>
                        <a14:foregroundMark x1="50333" y1="38095" x2="50333" y2="38095"/>
                        <a14:foregroundMark x1="59000" y1="35714" x2="59000" y2="35714"/>
                        <a14:foregroundMark x1="59333" y1="40476" x2="59333" y2="40476"/>
                        <a14:foregroundMark x1="55667" y1="42262" x2="55667" y2="42262"/>
                        <a14:foregroundMark x1="57667" y1="55357" x2="57667" y2="55357"/>
                        <a14:foregroundMark x1="53667" y1="58929" x2="53667" y2="58929"/>
                        <a14:backgroundMark x1="16667" y1="58929" x2="16667" y2="58929"/>
                      </a14:backgroundRemoval>
                    </a14:imgEffect>
                  </a14:imgLayer>
                </a14:imgProps>
              </a:ext>
            </a:extLst>
          </a:blip>
          <a:stretch>
            <a:fillRect/>
          </a:stretch>
        </p:blipFill>
        <p:spPr>
          <a:xfrm>
            <a:off x="5600304" y="1715503"/>
            <a:ext cx="2857500" cy="1600200"/>
          </a:xfrm>
          <a:prstGeom prst="rect">
            <a:avLst/>
          </a:prstGeom>
        </p:spPr>
      </p:pic>
      <p:pic>
        <p:nvPicPr>
          <p:cNvPr id="21" name="Picture 20">
            <a:extLst>
              <a:ext uri="{FF2B5EF4-FFF2-40B4-BE49-F238E27FC236}">
                <a16:creationId xmlns:a16="http://schemas.microsoft.com/office/drawing/2014/main" id="{7B660F69-C5DE-4EBE-B9CE-ACC654822DE4}"/>
              </a:ext>
            </a:extLst>
          </p:cNvPr>
          <p:cNvPicPr>
            <a:picLocks noChangeAspect="1"/>
          </p:cNvPicPr>
          <p:nvPr/>
        </p:nvPicPr>
        <p:blipFill>
          <a:blip r:embed="rId4"/>
          <a:stretch>
            <a:fillRect/>
          </a:stretch>
        </p:blipFill>
        <p:spPr>
          <a:xfrm>
            <a:off x="9507774" y="4097406"/>
            <a:ext cx="2166654" cy="1476375"/>
          </a:xfrm>
          <a:prstGeom prst="rect">
            <a:avLst/>
          </a:prstGeom>
        </p:spPr>
      </p:pic>
      <p:pic>
        <p:nvPicPr>
          <p:cNvPr id="23" name="Picture 22">
            <a:extLst>
              <a:ext uri="{FF2B5EF4-FFF2-40B4-BE49-F238E27FC236}">
                <a16:creationId xmlns:a16="http://schemas.microsoft.com/office/drawing/2014/main" id="{811C2BBA-E1FB-48E7-B7A9-E083D3A67BD9}"/>
              </a:ext>
            </a:extLst>
          </p:cNvPr>
          <p:cNvPicPr>
            <a:picLocks noChangeAspect="1"/>
          </p:cNvPicPr>
          <p:nvPr/>
        </p:nvPicPr>
        <p:blipFill>
          <a:blip r:embed="rId5"/>
          <a:stretch>
            <a:fillRect/>
          </a:stretch>
        </p:blipFill>
        <p:spPr>
          <a:xfrm>
            <a:off x="5848778" y="4503180"/>
            <a:ext cx="2360551" cy="1669020"/>
          </a:xfrm>
          <a:prstGeom prst="rect">
            <a:avLst/>
          </a:prstGeom>
        </p:spPr>
      </p:pic>
      <p:pic>
        <p:nvPicPr>
          <p:cNvPr id="24" name="Picture 23">
            <a:extLst>
              <a:ext uri="{FF2B5EF4-FFF2-40B4-BE49-F238E27FC236}">
                <a16:creationId xmlns:a16="http://schemas.microsoft.com/office/drawing/2014/main" id="{5BBCD129-553B-468D-82CB-EA5DFF287BDF}"/>
              </a:ext>
            </a:extLst>
          </p:cNvPr>
          <p:cNvPicPr>
            <a:picLocks noChangeAspect="1"/>
          </p:cNvPicPr>
          <p:nvPr/>
        </p:nvPicPr>
        <p:blipFill rotWithShape="1">
          <a:blip r:embed="rId6"/>
          <a:srcRect b="12681"/>
          <a:stretch/>
        </p:blipFill>
        <p:spPr>
          <a:xfrm>
            <a:off x="9564343" y="1824037"/>
            <a:ext cx="1556586" cy="1147763"/>
          </a:xfrm>
          <a:prstGeom prst="rect">
            <a:avLst/>
          </a:prstGeom>
        </p:spPr>
      </p:pic>
      <p:sp>
        <p:nvSpPr>
          <p:cNvPr id="25" name="TextBox 24">
            <a:extLst>
              <a:ext uri="{FF2B5EF4-FFF2-40B4-BE49-F238E27FC236}">
                <a16:creationId xmlns:a16="http://schemas.microsoft.com/office/drawing/2014/main" id="{49231194-F8B5-4045-A6E7-B8D0A18D43A5}"/>
              </a:ext>
            </a:extLst>
          </p:cNvPr>
          <p:cNvSpPr txBox="1"/>
          <p:nvPr/>
        </p:nvSpPr>
        <p:spPr>
          <a:xfrm>
            <a:off x="6490943" y="3036303"/>
            <a:ext cx="1300356" cy="369332"/>
          </a:xfrm>
          <a:prstGeom prst="rect">
            <a:avLst/>
          </a:prstGeom>
          <a:noFill/>
        </p:spPr>
        <p:txBody>
          <a:bodyPr wrap="none" rtlCol="0">
            <a:spAutoFit/>
          </a:bodyPr>
          <a:lstStyle/>
          <a:p>
            <a:r>
              <a:rPr lang="en-US" dirty="0"/>
              <a:t>Mailchimp</a:t>
            </a:r>
          </a:p>
        </p:txBody>
      </p:sp>
      <p:sp>
        <p:nvSpPr>
          <p:cNvPr id="26" name="TextBox 25">
            <a:extLst>
              <a:ext uri="{FF2B5EF4-FFF2-40B4-BE49-F238E27FC236}">
                <a16:creationId xmlns:a16="http://schemas.microsoft.com/office/drawing/2014/main" id="{62A48787-33E6-45A6-BD68-09BAC577F1AE}"/>
              </a:ext>
            </a:extLst>
          </p:cNvPr>
          <p:cNvSpPr txBox="1"/>
          <p:nvPr/>
        </p:nvSpPr>
        <p:spPr>
          <a:xfrm>
            <a:off x="9679758" y="3036303"/>
            <a:ext cx="1797287" cy="369332"/>
          </a:xfrm>
          <a:prstGeom prst="rect">
            <a:avLst/>
          </a:prstGeom>
          <a:noFill/>
        </p:spPr>
        <p:txBody>
          <a:bodyPr wrap="none" rtlCol="0">
            <a:spAutoFit/>
          </a:bodyPr>
          <a:lstStyle/>
          <a:p>
            <a:r>
              <a:rPr lang="en-US" dirty="0"/>
              <a:t>Press Release(s)</a:t>
            </a:r>
          </a:p>
        </p:txBody>
      </p:sp>
      <p:sp>
        <p:nvSpPr>
          <p:cNvPr id="27" name="TextBox 26">
            <a:extLst>
              <a:ext uri="{FF2B5EF4-FFF2-40B4-BE49-F238E27FC236}">
                <a16:creationId xmlns:a16="http://schemas.microsoft.com/office/drawing/2014/main" id="{E6D7E5F5-5F03-4570-945F-0B41DB98CC5C}"/>
              </a:ext>
            </a:extLst>
          </p:cNvPr>
          <p:cNvSpPr txBox="1"/>
          <p:nvPr/>
        </p:nvSpPr>
        <p:spPr>
          <a:xfrm>
            <a:off x="6307738" y="6280706"/>
            <a:ext cx="1005403" cy="369332"/>
          </a:xfrm>
          <a:prstGeom prst="rect">
            <a:avLst/>
          </a:prstGeom>
          <a:noFill/>
        </p:spPr>
        <p:txBody>
          <a:bodyPr wrap="none" rtlCol="0">
            <a:spAutoFit/>
          </a:bodyPr>
          <a:lstStyle/>
          <a:p>
            <a:r>
              <a:rPr lang="en-US" dirty="0"/>
              <a:t>Website</a:t>
            </a:r>
          </a:p>
        </p:txBody>
      </p:sp>
      <p:sp>
        <p:nvSpPr>
          <p:cNvPr id="28" name="TextBox 27">
            <a:extLst>
              <a:ext uri="{FF2B5EF4-FFF2-40B4-BE49-F238E27FC236}">
                <a16:creationId xmlns:a16="http://schemas.microsoft.com/office/drawing/2014/main" id="{0B682A09-7B93-4F2E-91F0-2CDDF21C9CDD}"/>
              </a:ext>
            </a:extLst>
          </p:cNvPr>
          <p:cNvSpPr txBox="1"/>
          <p:nvPr/>
        </p:nvSpPr>
        <p:spPr>
          <a:xfrm>
            <a:off x="9894094" y="5605258"/>
            <a:ext cx="1492716" cy="369332"/>
          </a:xfrm>
          <a:prstGeom prst="rect">
            <a:avLst/>
          </a:prstGeom>
          <a:noFill/>
        </p:spPr>
        <p:txBody>
          <a:bodyPr wrap="none" rtlCol="0">
            <a:spAutoFit/>
          </a:bodyPr>
          <a:lstStyle/>
          <a:p>
            <a:r>
              <a:rPr lang="en-US" dirty="0"/>
              <a:t>Mail Piece(s)</a:t>
            </a:r>
          </a:p>
        </p:txBody>
      </p:sp>
    </p:spTree>
    <p:extLst>
      <p:ext uri="{BB962C8B-B14F-4D97-AF65-F5344CB8AC3E}">
        <p14:creationId xmlns:p14="http://schemas.microsoft.com/office/powerpoint/2010/main" val="75107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iaGlobal 2020 Template.potx" id="{D15B7955-58A2-4E05-80D7-D00CCCB63326}" vid="{1404E804-C040-4148-9717-2486DAED45D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AviaGlobal 2020 Template</Template>
  <TotalTime>1976</TotalTime>
  <Words>725</Words>
  <Application>Microsoft Office PowerPoint</Application>
  <PresentationFormat>Widescreen</PresentationFormat>
  <Paragraphs>86</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Book Antiqua</vt:lpstr>
      <vt:lpstr>Calibri</vt:lpstr>
      <vt:lpstr>Sales Direction 16X9</vt:lpstr>
      <vt:lpstr>Peregrine Website Enhancement and Initial Targeted Campaign Proposal Overview</vt:lpstr>
      <vt:lpstr>Proposal Overview</vt:lpstr>
      <vt:lpstr>Background</vt:lpstr>
      <vt:lpstr>Website Enhancement Proposal</vt:lpstr>
      <vt:lpstr>Project Enhancement</vt:lpstr>
      <vt:lpstr>STC Page Enhancement</vt:lpstr>
      <vt:lpstr>Client Page Enhancement</vt:lpstr>
      <vt:lpstr>G150 Flap and Slat Heater Email and Web Campaign </vt:lpstr>
      <vt:lpstr>G150 Flap and Slat Heater Email and Web Campaign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Forrest Colliver</dc:creator>
  <cp:keywords>AGG</cp:keywords>
  <cp:lastModifiedBy>Forrest Colliver</cp:lastModifiedBy>
  <cp:revision>12</cp:revision>
  <cp:lastPrinted>2020-05-15T11:58:33Z</cp:lastPrinted>
  <dcterms:created xsi:type="dcterms:W3CDTF">2022-01-03T13:50:26Z</dcterms:created>
  <dcterms:modified xsi:type="dcterms:W3CDTF">2022-01-05T09:13:30Z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