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Lst>
  <p:notesMasterIdLst>
    <p:notesMasterId r:id="rId6"/>
  </p:notesMasterIdLst>
  <p:sldIdLst>
    <p:sldId id="259" r:id="rId3"/>
    <p:sldId id="275" r:id="rId4"/>
    <p:sldId id="27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F7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00" d="100"/>
          <a:sy n="100" d="100"/>
        </p:scale>
        <p:origin x="72"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9D183-578E-4588-B1EE-CCA919C5B0E4}" type="datetimeFigureOut">
              <a:rPr lang="en-GB" smtClean="0"/>
              <a:t>31/05/2021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53957-D886-438D-9D85-5C5698D2EC2A}" type="slidenum">
              <a:rPr lang="en-GB" smtClean="0"/>
              <a:t>‹#›</a:t>
            </a:fld>
            <a:endParaRPr lang="en-GB"/>
          </a:p>
        </p:txBody>
      </p:sp>
    </p:spTree>
    <p:extLst>
      <p:ext uri="{BB962C8B-B14F-4D97-AF65-F5344CB8AC3E}">
        <p14:creationId xmlns:p14="http://schemas.microsoft.com/office/powerpoint/2010/main" val="222743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9A179D-2D27-49E2-B022-8EDDA2EFE6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45688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136561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418727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81134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7DEF49-C434-479A-8C47-4C2502976795}" type="slidenum">
              <a:rPr lang="en-GB" smtClean="0"/>
              <a:t>‹#›</a:t>
            </a:fld>
            <a:endParaRPr lang="en-GB"/>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74025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3625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endParaRPr lang="en-US" dirty="0"/>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dirty="0"/>
          </a:p>
        </p:txBody>
      </p:sp>
    </p:spTree>
    <p:extLst>
      <p:ext uri="{BB962C8B-B14F-4D97-AF65-F5344CB8AC3E}">
        <p14:creationId xmlns:p14="http://schemas.microsoft.com/office/powerpoint/2010/main" val="74054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946450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162855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38299"/>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4501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7" name="Date Placeholder 6"/>
          <p:cNvSpPr>
            <a:spLocks noGrp="1"/>
          </p:cNvSpPr>
          <p:nvPr>
            <p:ph type="dt" sz="half" idx="10"/>
          </p:nvPr>
        </p:nvSpPr>
        <p:spPr/>
        <p:txBody>
          <a:bodyPr/>
          <a:lstStyle/>
          <a:p>
            <a:r>
              <a:rPr lang="en-US"/>
              <a:t>31 May 2021</a:t>
            </a:r>
          </a:p>
        </p:txBody>
      </p:sp>
      <p:sp>
        <p:nvSpPr>
          <p:cNvPr id="9" name="Slide Number Placeholder 8"/>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9738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23852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3" name="Date Placeholder 2"/>
          <p:cNvSpPr>
            <a:spLocks noGrp="1"/>
          </p:cNvSpPr>
          <p:nvPr>
            <p:ph type="dt" sz="half" idx="10"/>
          </p:nvPr>
        </p:nvSpPr>
        <p:spPr/>
        <p:txBody>
          <a:bodyPr/>
          <a:lstStyle/>
          <a:p>
            <a:r>
              <a:rPr lang="en-US"/>
              <a:t>31 May 2021</a:t>
            </a:r>
          </a:p>
        </p:txBody>
      </p:sp>
      <p:sp>
        <p:nvSpPr>
          <p:cNvPr id="5" name="Slide Number Placeholder 4"/>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6289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2" name="Date Placeholder 1"/>
          <p:cNvSpPr>
            <a:spLocks noGrp="1"/>
          </p:cNvSpPr>
          <p:nvPr>
            <p:ph type="dt" sz="half" idx="10"/>
          </p:nvPr>
        </p:nvSpPr>
        <p:spPr/>
        <p:txBody>
          <a:bodyPr/>
          <a:lstStyle/>
          <a:p>
            <a:r>
              <a:rPr lang="en-US"/>
              <a:t>31 May 2021</a:t>
            </a:r>
          </a:p>
        </p:txBody>
      </p:sp>
      <p:sp>
        <p:nvSpPr>
          <p:cNvPr id="4" name="Slide Number Placeholder 3"/>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9491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38518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5205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208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83416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7F8E3F6-DE14-48B2-B2BC-6FABA9630FB8}" type="slidenum">
              <a:rPr lang="en-US" smtClean="0"/>
              <a:pPr/>
              <a:t>‹#›</a:t>
            </a:fld>
            <a:endParaRPr lang="en-US" dirty="0"/>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userDrawn="1"/>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361963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31 May 2021</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218219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90564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531449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21823"/>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47341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GB"/>
          </a:p>
        </p:txBody>
      </p:sp>
      <p:sp>
        <p:nvSpPr>
          <p:cNvPr id="7" name="Date Placeholder 6"/>
          <p:cNvSpPr>
            <a:spLocks noGrp="1"/>
          </p:cNvSpPr>
          <p:nvPr>
            <p:ph type="dt" sz="half" idx="10"/>
          </p:nvPr>
        </p:nvSpPr>
        <p:spPr/>
        <p:txBody>
          <a:bodyPr/>
          <a:lstStyle/>
          <a:p>
            <a:r>
              <a:rPr lang="en-US"/>
              <a:t>31 May 2021</a:t>
            </a:r>
            <a:endParaRPr lang="en-GB"/>
          </a:p>
        </p:txBody>
      </p:sp>
      <p:sp>
        <p:nvSpPr>
          <p:cNvPr id="9" name="Slide Number Placeholder 8"/>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51951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GB"/>
          </a:p>
        </p:txBody>
      </p:sp>
      <p:sp>
        <p:nvSpPr>
          <p:cNvPr id="3" name="Date Placeholder 2"/>
          <p:cNvSpPr>
            <a:spLocks noGrp="1"/>
          </p:cNvSpPr>
          <p:nvPr>
            <p:ph type="dt" sz="half" idx="10"/>
          </p:nvPr>
        </p:nvSpPr>
        <p:spPr/>
        <p:txBody>
          <a:bodyPr/>
          <a:lstStyle/>
          <a:p>
            <a:r>
              <a:rPr lang="en-US"/>
              <a:t>31 May 2021</a:t>
            </a:r>
            <a:endParaRPr lang="en-GB"/>
          </a:p>
        </p:txBody>
      </p:sp>
      <p:sp>
        <p:nvSpPr>
          <p:cNvPr id="5" name="Slide Number Placeholder 4"/>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89865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GB"/>
          </a:p>
        </p:txBody>
      </p:sp>
      <p:sp>
        <p:nvSpPr>
          <p:cNvPr id="2" name="Date Placeholder 1"/>
          <p:cNvSpPr>
            <a:spLocks noGrp="1"/>
          </p:cNvSpPr>
          <p:nvPr>
            <p:ph type="dt" sz="half" idx="10"/>
          </p:nvPr>
        </p:nvSpPr>
        <p:spPr/>
        <p:txBody>
          <a:bodyPr/>
          <a:lstStyle/>
          <a:p>
            <a:r>
              <a:rPr lang="en-US"/>
              <a:t>31 May 2021</a:t>
            </a:r>
            <a:endParaRPr lang="en-GB"/>
          </a:p>
        </p:txBody>
      </p:sp>
      <p:sp>
        <p:nvSpPr>
          <p:cNvPr id="4" name="Slide Number Placeholder 3"/>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98717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868100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GB"/>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GB"/>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r">
              <a:defRPr sz="1100">
                <a:solidFill>
                  <a:schemeClr val="tx1"/>
                </a:solidFill>
                <a:latin typeface="Calibri" panose="020F0502020204030204" pitchFamily="34" charset="0"/>
                <a:cs typeface="Calibri" panose="020F0502020204030204" pitchFamily="34" charset="0"/>
              </a:defRPr>
            </a:lvl1pPr>
          </a:lstStyle>
          <a:p>
            <a:fld id="{1E7DEF49-C434-479A-8C47-4C2502976795}" type="slidenum">
              <a:rPr lang="en-GB" smtClean="0"/>
              <a:t>‹#›</a:t>
            </a:fld>
            <a:endParaRPr lang="en-GB"/>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p:nvPicPr>
        <p:blipFill>
          <a:blip r:embed="rId15"/>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518682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US" dirty="0"/>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US" dirty="0"/>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fld id="{A7F8E3F6-DE14-48B2-B2BC-6FABA9630FB8}" type="slidenum">
              <a:rPr lang="en-US" smtClean="0"/>
              <a:pPr/>
              <a:t>‹#›</a:t>
            </a:fld>
            <a:endParaRPr lang="en-US" dirty="0"/>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userDrawn="1"/>
        </p:nvPicPr>
        <p:blipFill>
          <a:blip r:embed="rId16"/>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10165538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5276" y="1873584"/>
            <a:ext cx="6120766" cy="2560320"/>
          </a:xfrm>
        </p:spPr>
        <p:txBody>
          <a:bodyPr>
            <a:normAutofit/>
          </a:bodyPr>
          <a:lstStyle/>
          <a:p>
            <a:r>
              <a:rPr lang="en-US" dirty="0"/>
              <a:t>Peregrine Website Sustaining Support Proposal</a:t>
            </a:r>
            <a:br>
              <a:rPr lang="en-US" dirty="0"/>
            </a:br>
            <a:endParaRPr lang="en-US" i="1" dirty="0"/>
          </a:p>
        </p:txBody>
      </p:sp>
      <p:pic>
        <p:nvPicPr>
          <p:cNvPr id="5" name="Picture Placeholder 4" descr="City street with motion blu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t="14" b="14"/>
          <a:stretch>
            <a:fillRect/>
          </a:stretch>
        </p:blipFill>
        <p:spPr/>
      </p:pic>
      <p:sp>
        <p:nvSpPr>
          <p:cNvPr id="3" name="Subtitle 2"/>
          <p:cNvSpPr>
            <a:spLocks noGrp="1"/>
          </p:cNvSpPr>
          <p:nvPr>
            <p:ph type="subTitle" idx="1"/>
          </p:nvPr>
        </p:nvSpPr>
        <p:spPr/>
        <p:txBody>
          <a:bodyPr>
            <a:normAutofit/>
          </a:bodyPr>
          <a:lstStyle/>
          <a:p>
            <a:r>
              <a:rPr lang="en-US" dirty="0"/>
              <a:t>31 May 2021</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EE708C-7E40-41E6-9198-555D7A41486D}"/>
              </a:ext>
            </a:extLst>
          </p:cNvPr>
          <p:cNvSpPr>
            <a:spLocks noGrp="1"/>
          </p:cNvSpPr>
          <p:nvPr>
            <p:ph type="title"/>
          </p:nvPr>
        </p:nvSpPr>
        <p:spPr/>
        <p:txBody>
          <a:bodyPr/>
          <a:lstStyle/>
          <a:p>
            <a:r>
              <a:rPr lang="en-US" dirty="0"/>
              <a:t>Status Quo – 31 May 2021</a:t>
            </a:r>
            <a:endParaRPr lang="en-GB" dirty="0"/>
          </a:p>
        </p:txBody>
      </p:sp>
      <p:sp>
        <p:nvSpPr>
          <p:cNvPr id="7" name="Content Placeholder 6">
            <a:extLst>
              <a:ext uri="{FF2B5EF4-FFF2-40B4-BE49-F238E27FC236}">
                <a16:creationId xmlns:a16="http://schemas.microsoft.com/office/drawing/2014/main" id="{E1835BA0-613B-4820-AB71-32D4DE7B0BA4}"/>
              </a:ext>
            </a:extLst>
          </p:cNvPr>
          <p:cNvSpPr>
            <a:spLocks noGrp="1"/>
          </p:cNvSpPr>
          <p:nvPr>
            <p:ph idx="1"/>
          </p:nvPr>
        </p:nvSpPr>
        <p:spPr>
          <a:xfrm>
            <a:off x="1295399" y="1625600"/>
            <a:ext cx="10067925" cy="4343400"/>
          </a:xfrm>
        </p:spPr>
        <p:txBody>
          <a:bodyPr>
            <a:normAutofit/>
          </a:bodyPr>
          <a:lstStyle/>
          <a:p>
            <a:r>
              <a:rPr lang="en-US" dirty="0"/>
              <a:t>Attractiveness and professionalism of website confirmed by customers</a:t>
            </a:r>
          </a:p>
          <a:p>
            <a:r>
              <a:rPr lang="en-US" dirty="0"/>
              <a:t>Website SEO is working well</a:t>
            </a:r>
          </a:p>
          <a:p>
            <a:pPr lvl="1"/>
            <a:r>
              <a:rPr lang="en-US" dirty="0"/>
              <a:t>Significant new traffic driven from search engines</a:t>
            </a:r>
          </a:p>
          <a:p>
            <a:r>
              <a:rPr lang="en-US" dirty="0"/>
              <a:t>Email campaigns are seen to be effective</a:t>
            </a:r>
          </a:p>
          <a:p>
            <a:pPr lvl="1"/>
            <a:r>
              <a:rPr lang="en-US" dirty="0"/>
              <a:t>Clear visit peak around recent Hawker campaign</a:t>
            </a:r>
          </a:p>
          <a:p>
            <a:pPr lvl="1"/>
            <a:r>
              <a:rPr lang="en-US" dirty="0"/>
              <a:t>Significant roll-off since then due to lack of further campaigns</a:t>
            </a:r>
          </a:p>
          <a:p>
            <a:r>
              <a:rPr lang="en-US" dirty="0"/>
              <a:t>STC downloads remain the primary visitor interest, as well as interest in keeping up with Peregrine news overall</a:t>
            </a:r>
          </a:p>
          <a:p>
            <a:r>
              <a:rPr lang="en-US" dirty="0"/>
              <a:t>Website contact form continues to deliver quality leads each month</a:t>
            </a:r>
          </a:p>
        </p:txBody>
      </p:sp>
      <p:sp>
        <p:nvSpPr>
          <p:cNvPr id="3" name="Footer Placeholder 2">
            <a:extLst>
              <a:ext uri="{FF2B5EF4-FFF2-40B4-BE49-F238E27FC236}">
                <a16:creationId xmlns:a16="http://schemas.microsoft.com/office/drawing/2014/main" id="{924A002C-4720-4CDA-B02F-94F7D1F5737E}"/>
              </a:ext>
            </a:extLst>
          </p:cNvPr>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a:extLst>
              <a:ext uri="{FF2B5EF4-FFF2-40B4-BE49-F238E27FC236}">
                <a16:creationId xmlns:a16="http://schemas.microsoft.com/office/drawing/2014/main" id="{477C8425-6241-4E41-AE82-F8862E537293}"/>
              </a:ext>
            </a:extLst>
          </p:cNvPr>
          <p:cNvSpPr>
            <a:spLocks noGrp="1"/>
          </p:cNvSpPr>
          <p:nvPr>
            <p:ph type="dt" sz="half" idx="10"/>
          </p:nvPr>
        </p:nvSpPr>
        <p:spPr/>
        <p:txBody>
          <a:bodyPr/>
          <a:lstStyle/>
          <a:p>
            <a:r>
              <a:rPr lang="en-US"/>
              <a:t>31 May 2021</a:t>
            </a:r>
            <a:endParaRPr lang="en-GB"/>
          </a:p>
        </p:txBody>
      </p:sp>
      <p:sp>
        <p:nvSpPr>
          <p:cNvPr id="5" name="Slide Number Placeholder 4">
            <a:extLst>
              <a:ext uri="{FF2B5EF4-FFF2-40B4-BE49-F238E27FC236}">
                <a16:creationId xmlns:a16="http://schemas.microsoft.com/office/drawing/2014/main" id="{1D7DB8F9-4A95-4534-B3AE-902976876B8B}"/>
              </a:ext>
            </a:extLst>
          </p:cNvPr>
          <p:cNvSpPr>
            <a:spLocks noGrp="1"/>
          </p:cNvSpPr>
          <p:nvPr>
            <p:ph type="sldNum" sz="quarter" idx="12"/>
          </p:nvPr>
        </p:nvSpPr>
        <p:spPr/>
        <p:txBody>
          <a:bodyPr/>
          <a:lstStyle/>
          <a:p>
            <a:fld id="{1E7DEF49-C434-479A-8C47-4C2502976795}" type="slidenum">
              <a:rPr lang="en-GB" smtClean="0"/>
              <a:t>2</a:t>
            </a:fld>
            <a:endParaRPr lang="en-GB"/>
          </a:p>
        </p:txBody>
      </p:sp>
    </p:spTree>
    <p:extLst>
      <p:ext uri="{BB962C8B-B14F-4D97-AF65-F5344CB8AC3E}">
        <p14:creationId xmlns:p14="http://schemas.microsoft.com/office/powerpoint/2010/main" val="372476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75937-2EB4-44CB-89E4-49146BBE2AB9}"/>
              </a:ext>
            </a:extLst>
          </p:cNvPr>
          <p:cNvSpPr>
            <a:spLocks noGrp="1"/>
          </p:cNvSpPr>
          <p:nvPr>
            <p:ph type="title"/>
          </p:nvPr>
        </p:nvSpPr>
        <p:spPr>
          <a:xfrm>
            <a:off x="1295400" y="255134"/>
            <a:ext cx="9601200" cy="1036850"/>
          </a:xfrm>
        </p:spPr>
        <p:txBody>
          <a:bodyPr/>
          <a:lstStyle/>
          <a:p>
            <a:r>
              <a:rPr lang="en-US" dirty="0"/>
              <a:t>Website Sustaining Support Proposal</a:t>
            </a:r>
            <a:endParaRPr lang="en-GB" dirty="0"/>
          </a:p>
        </p:txBody>
      </p:sp>
      <p:sp>
        <p:nvSpPr>
          <p:cNvPr id="3" name="Content Placeholder 2">
            <a:extLst>
              <a:ext uri="{FF2B5EF4-FFF2-40B4-BE49-F238E27FC236}">
                <a16:creationId xmlns:a16="http://schemas.microsoft.com/office/drawing/2014/main" id="{57FB66BD-CD47-43D0-8B0D-58E57A26E9B0}"/>
              </a:ext>
            </a:extLst>
          </p:cNvPr>
          <p:cNvSpPr>
            <a:spLocks noGrp="1"/>
          </p:cNvSpPr>
          <p:nvPr>
            <p:ph idx="1"/>
          </p:nvPr>
        </p:nvSpPr>
        <p:spPr>
          <a:xfrm>
            <a:off x="1295400" y="1625599"/>
            <a:ext cx="10325100" cy="4575175"/>
          </a:xfrm>
        </p:spPr>
        <p:txBody>
          <a:bodyPr>
            <a:normAutofit fontScale="77500" lnSpcReduction="20000"/>
          </a:bodyPr>
          <a:lstStyle/>
          <a:p>
            <a:r>
              <a:rPr lang="en-US" dirty="0"/>
              <a:t>Given the Peregrine desire for overhead reductions for the foreseeable future, AGG proposes the following reduced cost maintenance &amp; support proposal:</a:t>
            </a:r>
          </a:p>
          <a:p>
            <a:pPr marL="777240" lvl="1" indent="-457200">
              <a:buFont typeface="+mj-lt"/>
              <a:buAutoNum type="arabicPeriod"/>
            </a:pPr>
            <a:r>
              <a:rPr lang="en-US" dirty="0"/>
              <a:t>Weekly website security &amp; software update scans</a:t>
            </a:r>
          </a:p>
          <a:p>
            <a:pPr marL="777240" lvl="1" indent="-457200">
              <a:buFont typeface="+mj-lt"/>
              <a:buAutoNum type="arabicPeriod"/>
            </a:pPr>
            <a:r>
              <a:rPr lang="en-US" dirty="0"/>
              <a:t>Development and blog/posting of up to 2 press releases per month</a:t>
            </a:r>
          </a:p>
          <a:p>
            <a:pPr marL="777240" lvl="1" indent="-457200">
              <a:buFont typeface="+mj-lt"/>
              <a:buAutoNum type="arabicPeriod"/>
            </a:pPr>
            <a:r>
              <a:rPr lang="en-US" dirty="0"/>
              <a:t>STC page and download file updates at AGG discretion, on an as-needed basis</a:t>
            </a:r>
          </a:p>
          <a:p>
            <a:pPr marL="777240" lvl="1" indent="-457200">
              <a:buFont typeface="+mj-lt"/>
              <a:buAutoNum type="arabicPeriod"/>
            </a:pPr>
            <a:r>
              <a:rPr lang="en-US" dirty="0"/>
              <a:t>Conduct of up to 2 email campaigns per month, based on the issued press releases or on other timely information concerning Peregrine’s activities</a:t>
            </a:r>
          </a:p>
          <a:p>
            <a:pPr marL="777240" lvl="1" indent="-457200">
              <a:buFont typeface="+mj-lt"/>
              <a:buAutoNum type="arabicPeriod"/>
            </a:pPr>
            <a:r>
              <a:rPr lang="en-US" dirty="0"/>
              <a:t>Implementation of inbound and outbound web links at AGG initiative &amp; discretion</a:t>
            </a:r>
          </a:p>
          <a:p>
            <a:r>
              <a:rPr lang="en-US" dirty="0"/>
              <a:t>AGG proposes to carry out this activity for a monthly fee of $1500, to be contracted for a duration of 12 months, effective 1 June 2021, renewable annually on mutual consent, and terminable for convenience by either party with 3 months advance notice</a:t>
            </a:r>
          </a:p>
          <a:p>
            <a:r>
              <a:rPr lang="en-US" dirty="0"/>
              <a:t>AGG will report to Peregrine by email monthly on the website maintenance tasks carried out, and is willing to hold Zoom meetings from time to time, driven by current events and mutual communication needs</a:t>
            </a:r>
          </a:p>
          <a:p>
            <a:r>
              <a:rPr lang="en-US" dirty="0"/>
              <a:t>In addition to the monthly support fee, AGG will bill Peregrine for actual costs associated with web hosting and software subscription fees, as incurred by AGG in support of website operation</a:t>
            </a:r>
          </a:p>
          <a:p>
            <a:pPr marL="502920" indent="-457200"/>
            <a:endParaRPr lang="en-US" dirty="0"/>
          </a:p>
        </p:txBody>
      </p:sp>
      <p:sp>
        <p:nvSpPr>
          <p:cNvPr id="4" name="Footer Placeholder 3">
            <a:extLst>
              <a:ext uri="{FF2B5EF4-FFF2-40B4-BE49-F238E27FC236}">
                <a16:creationId xmlns:a16="http://schemas.microsoft.com/office/drawing/2014/main" id="{CD3E282F-6933-4930-BF3B-0FDFABDC71FA}"/>
              </a:ext>
            </a:extLst>
          </p:cNvPr>
          <p:cNvSpPr>
            <a:spLocks noGrp="1"/>
          </p:cNvSpPr>
          <p:nvPr>
            <p:ph type="ftr" sz="quarter" idx="11"/>
          </p:nvPr>
        </p:nvSpPr>
        <p:spPr>
          <a:xfrm>
            <a:off x="1295399" y="6374999"/>
            <a:ext cx="6243203" cy="274320"/>
          </a:xfrm>
        </p:spPr>
        <p:txBody>
          <a:bodyPr/>
          <a:lstStyle/>
          <a:p>
            <a:r>
              <a:rPr lang="en-US"/>
              <a:t>Peregrine Website Sustaining Support - Confidential AviaGlobal Group / Peregrine</a:t>
            </a:r>
            <a:endParaRPr lang="en-GB"/>
          </a:p>
        </p:txBody>
      </p:sp>
      <p:sp>
        <p:nvSpPr>
          <p:cNvPr id="5" name="Date Placeholder 4">
            <a:extLst>
              <a:ext uri="{FF2B5EF4-FFF2-40B4-BE49-F238E27FC236}">
                <a16:creationId xmlns:a16="http://schemas.microsoft.com/office/drawing/2014/main" id="{16C2BB69-AADE-4035-9E76-3C0630E804FE}"/>
              </a:ext>
            </a:extLst>
          </p:cNvPr>
          <p:cNvSpPr>
            <a:spLocks noGrp="1"/>
          </p:cNvSpPr>
          <p:nvPr>
            <p:ph type="dt" sz="half" idx="10"/>
          </p:nvPr>
        </p:nvSpPr>
        <p:spPr>
          <a:xfrm>
            <a:off x="7702549" y="6374999"/>
            <a:ext cx="1480705" cy="274320"/>
          </a:xfrm>
        </p:spPr>
        <p:txBody>
          <a:bodyPr/>
          <a:lstStyle/>
          <a:p>
            <a:r>
              <a:rPr lang="en-US"/>
              <a:t>31 May 2021</a:t>
            </a:r>
            <a:endParaRPr lang="en-GB"/>
          </a:p>
        </p:txBody>
      </p:sp>
      <p:sp>
        <p:nvSpPr>
          <p:cNvPr id="6" name="Slide Number Placeholder 5">
            <a:extLst>
              <a:ext uri="{FF2B5EF4-FFF2-40B4-BE49-F238E27FC236}">
                <a16:creationId xmlns:a16="http://schemas.microsoft.com/office/drawing/2014/main" id="{E1361631-EE55-4A74-B320-F8BFE84A5AC5}"/>
              </a:ext>
            </a:extLst>
          </p:cNvPr>
          <p:cNvSpPr>
            <a:spLocks noGrp="1"/>
          </p:cNvSpPr>
          <p:nvPr>
            <p:ph type="sldNum" sz="quarter" idx="12"/>
          </p:nvPr>
        </p:nvSpPr>
        <p:spPr>
          <a:xfrm>
            <a:off x="9372600" y="6374999"/>
            <a:ext cx="1042554" cy="274320"/>
          </a:xfrm>
        </p:spPr>
        <p:txBody>
          <a:bodyPr/>
          <a:lstStyle/>
          <a:p>
            <a:fld id="{1E7DEF49-C434-479A-8C47-4C2502976795}" type="slidenum">
              <a:rPr lang="en-GB" smtClean="0"/>
              <a:pPr/>
              <a:t>3</a:t>
            </a:fld>
            <a:endParaRPr lang="en-GB"/>
          </a:p>
        </p:txBody>
      </p:sp>
    </p:spTree>
    <p:extLst>
      <p:ext uri="{BB962C8B-B14F-4D97-AF65-F5344CB8AC3E}">
        <p14:creationId xmlns:p14="http://schemas.microsoft.com/office/powerpoint/2010/main" val="180739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GG Template 2020">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emplate 2020" id="{8C9DA917-35E3-4405-8052-C36AE5A79BFE}" vid="{31104342-F068-49D1-A1E9-669ACFFBE63D}"/>
    </a:ext>
  </a:extLst>
</a:theme>
</file>

<file path=ppt/theme/theme2.xml><?xml version="1.0" encoding="utf-8"?>
<a:theme xmlns:a="http://schemas.openxmlformats.org/drawingml/2006/main" name="Sales Direction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itle with Picture Layout.potx" id="{B0C4C8D3-A84E-4797-8970-093E477E5A88}" vid="{BC0C2EF7-1206-4AE7-8B65-E2C104267D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AGG Template 2020</Template>
  <TotalTime>769</TotalTime>
  <Words>331</Words>
  <Application>Microsoft Office PowerPoint</Application>
  <PresentationFormat>Widescreen</PresentationFormat>
  <Paragraphs>28</Paragraphs>
  <Slides>3</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vt:i4>
      </vt:variant>
    </vt:vector>
  </HeadingPairs>
  <TitlesOfParts>
    <vt:vector size="8" baseType="lpstr">
      <vt:lpstr>Arial</vt:lpstr>
      <vt:lpstr>Book Antiqua</vt:lpstr>
      <vt:lpstr>Calibri</vt:lpstr>
      <vt:lpstr>AGG Template 2020</vt:lpstr>
      <vt:lpstr>Sales Direction 16X9</vt:lpstr>
      <vt:lpstr>Peregrine Website Sustaining Support Proposal </vt:lpstr>
      <vt:lpstr>Status Quo – 31 May 2021</vt:lpstr>
      <vt:lpstr>Website Sustaining Support Proposal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Peregrine Web Analytics An Overview</dc:title>
  <dc:creator>Forrest Colliver</dc:creator>
  <cp:lastModifiedBy>Forrest Colliver</cp:lastModifiedBy>
  <cp:revision>142</cp:revision>
  <dcterms:created xsi:type="dcterms:W3CDTF">2021-04-11T12:23:08Z</dcterms:created>
  <dcterms:modified xsi:type="dcterms:W3CDTF">2021-05-31T12:03:24Z</dcterms:modified>
</cp:coreProperties>
</file>