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Lst>
  <p:notesMasterIdLst>
    <p:notesMasterId r:id="rId7"/>
  </p:notesMasterIdLst>
  <p:sldIdLst>
    <p:sldId id="259" r:id="rId3"/>
    <p:sldId id="275" r:id="rId4"/>
    <p:sldId id="276"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F7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0" d="100"/>
          <a:sy n="100" d="100"/>
        </p:scale>
        <p:origin x="72"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9D183-578E-4588-B1EE-CCA919C5B0E4}" type="datetimeFigureOut">
              <a:rPr lang="en-GB" smtClean="0"/>
              <a:t>31/05/2021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53957-D886-438D-9D85-5C5698D2EC2A}" type="slidenum">
              <a:rPr lang="en-GB" smtClean="0"/>
              <a:t>‹#›</a:t>
            </a:fld>
            <a:endParaRPr lang="en-GB"/>
          </a:p>
        </p:txBody>
      </p:sp>
    </p:spTree>
    <p:extLst>
      <p:ext uri="{BB962C8B-B14F-4D97-AF65-F5344CB8AC3E}">
        <p14:creationId xmlns:p14="http://schemas.microsoft.com/office/powerpoint/2010/main" val="222743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9A179D-2D27-49E2-B022-8EDDA2EFE6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45688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136561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418727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81134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7DEF49-C434-479A-8C47-4C2502976795}" type="slidenum">
              <a:rPr lang="en-GB" smtClean="0"/>
              <a:t>‹#›</a:t>
            </a:fld>
            <a:endParaRPr lang="en-GB"/>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74025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3625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endParaRPr lang="en-US" dirty="0"/>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dirty="0"/>
          </a:p>
        </p:txBody>
      </p:sp>
    </p:spTree>
    <p:extLst>
      <p:ext uri="{BB962C8B-B14F-4D97-AF65-F5344CB8AC3E}">
        <p14:creationId xmlns:p14="http://schemas.microsoft.com/office/powerpoint/2010/main" val="74054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946450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162855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38299"/>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4501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7" name="Date Placeholder 6"/>
          <p:cNvSpPr>
            <a:spLocks noGrp="1"/>
          </p:cNvSpPr>
          <p:nvPr>
            <p:ph type="dt" sz="half" idx="10"/>
          </p:nvPr>
        </p:nvSpPr>
        <p:spPr/>
        <p:txBody>
          <a:bodyPr/>
          <a:lstStyle/>
          <a:p>
            <a:r>
              <a:rPr lang="en-US"/>
              <a:t>31 May 2021</a:t>
            </a:r>
          </a:p>
        </p:txBody>
      </p:sp>
      <p:sp>
        <p:nvSpPr>
          <p:cNvPr id="9" name="Slide Number Placeholder 8"/>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9738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23852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3" name="Date Placeholder 2"/>
          <p:cNvSpPr>
            <a:spLocks noGrp="1"/>
          </p:cNvSpPr>
          <p:nvPr>
            <p:ph type="dt" sz="half" idx="10"/>
          </p:nvPr>
        </p:nvSpPr>
        <p:spPr/>
        <p:txBody>
          <a:bodyPr/>
          <a:lstStyle/>
          <a:p>
            <a:r>
              <a:rPr lang="en-US"/>
              <a:t>31 May 2021</a:t>
            </a:r>
          </a:p>
        </p:txBody>
      </p:sp>
      <p:sp>
        <p:nvSpPr>
          <p:cNvPr id="5" name="Slide Number Placeholder 4"/>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6289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2" name="Date Placeholder 1"/>
          <p:cNvSpPr>
            <a:spLocks noGrp="1"/>
          </p:cNvSpPr>
          <p:nvPr>
            <p:ph type="dt" sz="half" idx="10"/>
          </p:nvPr>
        </p:nvSpPr>
        <p:spPr/>
        <p:txBody>
          <a:bodyPr/>
          <a:lstStyle/>
          <a:p>
            <a:r>
              <a:rPr lang="en-US"/>
              <a:t>31 May 2021</a:t>
            </a:r>
          </a:p>
        </p:txBody>
      </p:sp>
      <p:sp>
        <p:nvSpPr>
          <p:cNvPr id="4" name="Slide Number Placeholder 3"/>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9491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38518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5205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208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83416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7F8E3F6-DE14-48B2-B2BC-6FABA9630FB8}" type="slidenum">
              <a:rPr lang="en-US" smtClean="0"/>
              <a:pPr/>
              <a:t>‹#›</a:t>
            </a:fld>
            <a:endParaRPr lang="en-US" dirty="0"/>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userDrawn="1"/>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361963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31 May 2021</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218219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90564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531449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21823"/>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47341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GB"/>
          </a:p>
        </p:txBody>
      </p:sp>
      <p:sp>
        <p:nvSpPr>
          <p:cNvPr id="7" name="Date Placeholder 6"/>
          <p:cNvSpPr>
            <a:spLocks noGrp="1"/>
          </p:cNvSpPr>
          <p:nvPr>
            <p:ph type="dt" sz="half" idx="10"/>
          </p:nvPr>
        </p:nvSpPr>
        <p:spPr/>
        <p:txBody>
          <a:bodyPr/>
          <a:lstStyle/>
          <a:p>
            <a:r>
              <a:rPr lang="en-US"/>
              <a:t>31 May 2021</a:t>
            </a:r>
            <a:endParaRPr lang="en-GB"/>
          </a:p>
        </p:txBody>
      </p:sp>
      <p:sp>
        <p:nvSpPr>
          <p:cNvPr id="9" name="Slide Number Placeholder 8"/>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51951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GB"/>
          </a:p>
        </p:txBody>
      </p:sp>
      <p:sp>
        <p:nvSpPr>
          <p:cNvPr id="3" name="Date Placeholder 2"/>
          <p:cNvSpPr>
            <a:spLocks noGrp="1"/>
          </p:cNvSpPr>
          <p:nvPr>
            <p:ph type="dt" sz="half" idx="10"/>
          </p:nvPr>
        </p:nvSpPr>
        <p:spPr/>
        <p:txBody>
          <a:bodyPr/>
          <a:lstStyle/>
          <a:p>
            <a:r>
              <a:rPr lang="en-US"/>
              <a:t>31 May 2021</a:t>
            </a:r>
            <a:endParaRPr lang="en-GB"/>
          </a:p>
        </p:txBody>
      </p:sp>
      <p:sp>
        <p:nvSpPr>
          <p:cNvPr id="5" name="Slide Number Placeholder 4"/>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89865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GB"/>
          </a:p>
        </p:txBody>
      </p:sp>
      <p:sp>
        <p:nvSpPr>
          <p:cNvPr id="2" name="Date Placeholder 1"/>
          <p:cNvSpPr>
            <a:spLocks noGrp="1"/>
          </p:cNvSpPr>
          <p:nvPr>
            <p:ph type="dt" sz="half" idx="10"/>
          </p:nvPr>
        </p:nvSpPr>
        <p:spPr/>
        <p:txBody>
          <a:bodyPr/>
          <a:lstStyle/>
          <a:p>
            <a:r>
              <a:rPr lang="en-US"/>
              <a:t>31 May 2021</a:t>
            </a:r>
            <a:endParaRPr lang="en-GB"/>
          </a:p>
        </p:txBody>
      </p:sp>
      <p:sp>
        <p:nvSpPr>
          <p:cNvPr id="4" name="Slide Number Placeholder 3"/>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98717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868100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GB"/>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GB"/>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r">
              <a:defRPr sz="1100">
                <a:solidFill>
                  <a:schemeClr val="tx1"/>
                </a:solidFill>
                <a:latin typeface="Calibri" panose="020F0502020204030204" pitchFamily="34" charset="0"/>
                <a:cs typeface="Calibri" panose="020F0502020204030204" pitchFamily="34" charset="0"/>
              </a:defRPr>
            </a:lvl1pPr>
          </a:lstStyle>
          <a:p>
            <a:fld id="{1E7DEF49-C434-479A-8C47-4C2502976795}" type="slidenum">
              <a:rPr lang="en-GB" smtClean="0"/>
              <a:t>‹#›</a:t>
            </a:fld>
            <a:endParaRPr lang="en-GB"/>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p:nvPicPr>
        <p:blipFill>
          <a:blip r:embed="rId15"/>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518682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US" dirty="0"/>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US" dirty="0"/>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fld id="{A7F8E3F6-DE14-48B2-B2BC-6FABA9630FB8}" type="slidenum">
              <a:rPr lang="en-US" smtClean="0"/>
              <a:pPr/>
              <a:t>‹#›</a:t>
            </a:fld>
            <a:endParaRPr lang="en-US" dirty="0"/>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userDrawn="1"/>
        </p:nvPicPr>
        <p:blipFill>
          <a:blip r:embed="rId16"/>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10165538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5276" y="1873584"/>
            <a:ext cx="6120766" cy="2560320"/>
          </a:xfrm>
        </p:spPr>
        <p:txBody>
          <a:bodyPr>
            <a:normAutofit/>
          </a:bodyPr>
          <a:lstStyle/>
          <a:p>
            <a:r>
              <a:rPr lang="en-US" dirty="0"/>
              <a:t>Peregrine Website Sustaining Support Proposal</a:t>
            </a:r>
            <a:br>
              <a:rPr lang="en-US" dirty="0"/>
            </a:br>
            <a:endParaRPr lang="en-US" i="1" dirty="0"/>
          </a:p>
        </p:txBody>
      </p:sp>
      <p:pic>
        <p:nvPicPr>
          <p:cNvPr id="5" name="Picture Placeholder 4" descr="City street with motion blu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t="14" b="14"/>
          <a:stretch>
            <a:fillRect/>
          </a:stretch>
        </p:blipFill>
        <p:spPr/>
      </p:pic>
      <p:sp>
        <p:nvSpPr>
          <p:cNvPr id="3" name="Subtitle 2"/>
          <p:cNvSpPr>
            <a:spLocks noGrp="1"/>
          </p:cNvSpPr>
          <p:nvPr>
            <p:ph type="subTitle" idx="1"/>
          </p:nvPr>
        </p:nvSpPr>
        <p:spPr/>
        <p:txBody>
          <a:bodyPr>
            <a:normAutofit/>
          </a:bodyPr>
          <a:lstStyle/>
          <a:p>
            <a:r>
              <a:rPr lang="en-US" dirty="0"/>
              <a:t>31 May 2021</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EE708C-7E40-41E6-9198-555D7A41486D}"/>
              </a:ext>
            </a:extLst>
          </p:cNvPr>
          <p:cNvSpPr>
            <a:spLocks noGrp="1"/>
          </p:cNvSpPr>
          <p:nvPr>
            <p:ph type="title"/>
          </p:nvPr>
        </p:nvSpPr>
        <p:spPr/>
        <p:txBody>
          <a:bodyPr/>
          <a:lstStyle/>
          <a:p>
            <a:r>
              <a:rPr lang="en-US" dirty="0"/>
              <a:t>Status Quo – 31 May 2021</a:t>
            </a:r>
            <a:endParaRPr lang="en-GB" dirty="0"/>
          </a:p>
        </p:txBody>
      </p:sp>
      <p:sp>
        <p:nvSpPr>
          <p:cNvPr id="7" name="Content Placeholder 6">
            <a:extLst>
              <a:ext uri="{FF2B5EF4-FFF2-40B4-BE49-F238E27FC236}">
                <a16:creationId xmlns:a16="http://schemas.microsoft.com/office/drawing/2014/main" id="{E1835BA0-613B-4820-AB71-32D4DE7B0BA4}"/>
              </a:ext>
            </a:extLst>
          </p:cNvPr>
          <p:cNvSpPr>
            <a:spLocks noGrp="1"/>
          </p:cNvSpPr>
          <p:nvPr>
            <p:ph idx="1"/>
          </p:nvPr>
        </p:nvSpPr>
        <p:spPr>
          <a:xfrm>
            <a:off x="1295399" y="1625600"/>
            <a:ext cx="10067925" cy="4343400"/>
          </a:xfrm>
        </p:spPr>
        <p:txBody>
          <a:bodyPr>
            <a:normAutofit/>
          </a:bodyPr>
          <a:lstStyle/>
          <a:p>
            <a:r>
              <a:rPr lang="en-US" dirty="0"/>
              <a:t>Attractiveness and professionalism of website confirmed by customers</a:t>
            </a:r>
          </a:p>
          <a:p>
            <a:r>
              <a:rPr lang="en-US" dirty="0"/>
              <a:t>Website SEO is working well</a:t>
            </a:r>
          </a:p>
          <a:p>
            <a:pPr lvl="1"/>
            <a:r>
              <a:rPr lang="en-US" dirty="0"/>
              <a:t>Significant new traffic driven from search engines</a:t>
            </a:r>
          </a:p>
          <a:p>
            <a:r>
              <a:rPr lang="en-US" dirty="0"/>
              <a:t>Email campaigns are seen to be effective</a:t>
            </a:r>
          </a:p>
          <a:p>
            <a:pPr lvl="1"/>
            <a:r>
              <a:rPr lang="en-US" dirty="0"/>
              <a:t>Clear visit peak around recent Hawker campaign</a:t>
            </a:r>
          </a:p>
          <a:p>
            <a:pPr lvl="1"/>
            <a:r>
              <a:rPr lang="en-US" dirty="0"/>
              <a:t>Significant roll-off since then due to lack of further campaigns</a:t>
            </a:r>
          </a:p>
          <a:p>
            <a:r>
              <a:rPr lang="en-US" dirty="0"/>
              <a:t>STC downloads remain the primary visitor interest, as well as interest in keeping up with Peregrine news overall</a:t>
            </a:r>
          </a:p>
          <a:p>
            <a:r>
              <a:rPr lang="en-US" dirty="0"/>
              <a:t>Website contact form continues to deliver quality leads each month</a:t>
            </a:r>
          </a:p>
        </p:txBody>
      </p:sp>
      <p:sp>
        <p:nvSpPr>
          <p:cNvPr id="3" name="Footer Placeholder 2">
            <a:extLst>
              <a:ext uri="{FF2B5EF4-FFF2-40B4-BE49-F238E27FC236}">
                <a16:creationId xmlns:a16="http://schemas.microsoft.com/office/drawing/2014/main" id="{924A002C-4720-4CDA-B02F-94F7D1F5737E}"/>
              </a:ext>
            </a:extLst>
          </p:cNvPr>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a:extLst>
              <a:ext uri="{FF2B5EF4-FFF2-40B4-BE49-F238E27FC236}">
                <a16:creationId xmlns:a16="http://schemas.microsoft.com/office/drawing/2014/main" id="{477C8425-6241-4E41-AE82-F8862E537293}"/>
              </a:ext>
            </a:extLst>
          </p:cNvPr>
          <p:cNvSpPr>
            <a:spLocks noGrp="1"/>
          </p:cNvSpPr>
          <p:nvPr>
            <p:ph type="dt" sz="half" idx="10"/>
          </p:nvPr>
        </p:nvSpPr>
        <p:spPr/>
        <p:txBody>
          <a:bodyPr/>
          <a:lstStyle/>
          <a:p>
            <a:r>
              <a:rPr lang="en-US"/>
              <a:t>31 May 2021</a:t>
            </a:r>
            <a:endParaRPr lang="en-GB"/>
          </a:p>
        </p:txBody>
      </p:sp>
      <p:sp>
        <p:nvSpPr>
          <p:cNvPr id="5" name="Slide Number Placeholder 4">
            <a:extLst>
              <a:ext uri="{FF2B5EF4-FFF2-40B4-BE49-F238E27FC236}">
                <a16:creationId xmlns:a16="http://schemas.microsoft.com/office/drawing/2014/main" id="{1D7DB8F9-4A95-4534-B3AE-902976876B8B}"/>
              </a:ext>
            </a:extLst>
          </p:cNvPr>
          <p:cNvSpPr>
            <a:spLocks noGrp="1"/>
          </p:cNvSpPr>
          <p:nvPr>
            <p:ph type="sldNum" sz="quarter" idx="12"/>
          </p:nvPr>
        </p:nvSpPr>
        <p:spPr/>
        <p:txBody>
          <a:bodyPr/>
          <a:lstStyle/>
          <a:p>
            <a:fld id="{1E7DEF49-C434-479A-8C47-4C2502976795}" type="slidenum">
              <a:rPr lang="en-GB" smtClean="0"/>
              <a:t>2</a:t>
            </a:fld>
            <a:endParaRPr lang="en-GB"/>
          </a:p>
        </p:txBody>
      </p:sp>
    </p:spTree>
    <p:extLst>
      <p:ext uri="{BB962C8B-B14F-4D97-AF65-F5344CB8AC3E}">
        <p14:creationId xmlns:p14="http://schemas.microsoft.com/office/powerpoint/2010/main" val="372476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75937-2EB4-44CB-89E4-49146BBE2AB9}"/>
              </a:ext>
            </a:extLst>
          </p:cNvPr>
          <p:cNvSpPr>
            <a:spLocks noGrp="1"/>
          </p:cNvSpPr>
          <p:nvPr>
            <p:ph type="title"/>
          </p:nvPr>
        </p:nvSpPr>
        <p:spPr>
          <a:xfrm>
            <a:off x="1295400" y="255134"/>
            <a:ext cx="9601200" cy="1036850"/>
          </a:xfrm>
        </p:spPr>
        <p:txBody>
          <a:bodyPr/>
          <a:lstStyle/>
          <a:p>
            <a:r>
              <a:rPr lang="en-US" dirty="0"/>
              <a:t>Website Sustaining Support Proposal</a:t>
            </a:r>
            <a:endParaRPr lang="en-GB" dirty="0"/>
          </a:p>
        </p:txBody>
      </p:sp>
      <p:sp>
        <p:nvSpPr>
          <p:cNvPr id="3" name="Content Placeholder 2">
            <a:extLst>
              <a:ext uri="{FF2B5EF4-FFF2-40B4-BE49-F238E27FC236}">
                <a16:creationId xmlns:a16="http://schemas.microsoft.com/office/drawing/2014/main" id="{57FB66BD-CD47-43D0-8B0D-58E57A26E9B0}"/>
              </a:ext>
            </a:extLst>
          </p:cNvPr>
          <p:cNvSpPr>
            <a:spLocks noGrp="1"/>
          </p:cNvSpPr>
          <p:nvPr>
            <p:ph idx="1"/>
          </p:nvPr>
        </p:nvSpPr>
        <p:spPr>
          <a:xfrm>
            <a:off x="647700" y="1625599"/>
            <a:ext cx="10972800" cy="4749400"/>
          </a:xfrm>
        </p:spPr>
        <p:txBody>
          <a:bodyPr>
            <a:normAutofit fontScale="85000" lnSpcReduction="20000"/>
          </a:bodyPr>
          <a:lstStyle/>
          <a:p>
            <a:r>
              <a:rPr lang="en-US" dirty="0"/>
              <a:t>Given the Peregrine desire for overhead reductions for the foreseeable future, AGG proposes the following reduced cost maintenance &amp; support proposal:</a:t>
            </a:r>
          </a:p>
          <a:p>
            <a:pPr marL="777240" lvl="1" indent="-457200">
              <a:buFont typeface="+mj-lt"/>
              <a:buAutoNum type="arabicPeriod"/>
            </a:pPr>
            <a:r>
              <a:rPr lang="en-US" dirty="0"/>
              <a:t>Weekly website security &amp; software update scans</a:t>
            </a:r>
          </a:p>
          <a:p>
            <a:pPr marL="777240" lvl="1" indent="-457200">
              <a:buFont typeface="+mj-lt"/>
              <a:buAutoNum type="arabicPeriod"/>
            </a:pPr>
            <a:r>
              <a:rPr lang="en-US" dirty="0"/>
              <a:t>Development of and blog/posting of up to 2 press releases per month</a:t>
            </a:r>
          </a:p>
          <a:p>
            <a:pPr marL="777240" lvl="1" indent="-457200">
              <a:buFont typeface="+mj-lt"/>
              <a:buAutoNum type="arabicPeriod"/>
            </a:pPr>
            <a:r>
              <a:rPr lang="en-US" dirty="0"/>
              <a:t>Conduct of up to 2 email campaigns per month, based on the issued press releases or on other timely information STC page and download file updates at AGG initiative &amp; discretion, on an as-needed basis</a:t>
            </a:r>
          </a:p>
          <a:p>
            <a:pPr marL="777240" lvl="1" indent="-457200">
              <a:buFont typeface="+mj-lt"/>
              <a:buAutoNum type="arabicPeriod"/>
            </a:pPr>
            <a:r>
              <a:rPr lang="en-US" dirty="0"/>
              <a:t>Implementation of inbound and outbound web links at AGG initiative &amp; discretion</a:t>
            </a:r>
          </a:p>
          <a:p>
            <a:r>
              <a:rPr lang="en-US" dirty="0"/>
              <a:t>AGG proposes to carry out this activity for a monthly fee of $1500, to be contracted for a duration of 12 months, effective 1 June 2021, renewable annually based on </a:t>
            </a:r>
            <a:r>
              <a:rPr lang="en-US"/>
              <a:t>mutual agreement not </a:t>
            </a:r>
            <a:r>
              <a:rPr lang="en-US" dirty="0"/>
              <a:t>less than 90 days prior to the end of the agreement term</a:t>
            </a:r>
          </a:p>
          <a:p>
            <a:r>
              <a:rPr lang="en-US" dirty="0"/>
              <a:t>AGG will report to Peregrine by email monthly on the website maintenance tasks carried out, and is willing to hold Zoom meetings from time to time, driven by current events and mutual communication needs</a:t>
            </a:r>
          </a:p>
          <a:p>
            <a:r>
              <a:rPr lang="en-US" dirty="0"/>
              <a:t>In addition to the monthly support fee, AGG will bill Peregrine for actual costs associated with web hosting, email campaign and software subscription fees, as incurred by AGG in support of website and email operation</a:t>
            </a:r>
          </a:p>
          <a:p>
            <a:pPr marL="502920" indent="-457200"/>
            <a:endParaRPr lang="en-US" dirty="0"/>
          </a:p>
        </p:txBody>
      </p:sp>
      <p:sp>
        <p:nvSpPr>
          <p:cNvPr id="4" name="Footer Placeholder 3">
            <a:extLst>
              <a:ext uri="{FF2B5EF4-FFF2-40B4-BE49-F238E27FC236}">
                <a16:creationId xmlns:a16="http://schemas.microsoft.com/office/drawing/2014/main" id="{CD3E282F-6933-4930-BF3B-0FDFABDC71FA}"/>
              </a:ext>
            </a:extLst>
          </p:cNvPr>
          <p:cNvSpPr>
            <a:spLocks noGrp="1"/>
          </p:cNvSpPr>
          <p:nvPr>
            <p:ph type="ftr" sz="quarter" idx="11"/>
          </p:nvPr>
        </p:nvSpPr>
        <p:spPr>
          <a:xfrm>
            <a:off x="1295399" y="6374999"/>
            <a:ext cx="6243203" cy="274320"/>
          </a:xfrm>
        </p:spPr>
        <p:txBody>
          <a:bodyPr/>
          <a:lstStyle/>
          <a:p>
            <a:r>
              <a:rPr lang="en-US"/>
              <a:t>Peregrine Website Sustaining Support - Confidential AviaGlobal Group / Peregrine</a:t>
            </a:r>
            <a:endParaRPr lang="en-GB"/>
          </a:p>
        </p:txBody>
      </p:sp>
      <p:sp>
        <p:nvSpPr>
          <p:cNvPr id="5" name="Date Placeholder 4">
            <a:extLst>
              <a:ext uri="{FF2B5EF4-FFF2-40B4-BE49-F238E27FC236}">
                <a16:creationId xmlns:a16="http://schemas.microsoft.com/office/drawing/2014/main" id="{16C2BB69-AADE-4035-9E76-3C0630E804FE}"/>
              </a:ext>
            </a:extLst>
          </p:cNvPr>
          <p:cNvSpPr>
            <a:spLocks noGrp="1"/>
          </p:cNvSpPr>
          <p:nvPr>
            <p:ph type="dt" sz="half" idx="10"/>
          </p:nvPr>
        </p:nvSpPr>
        <p:spPr>
          <a:xfrm>
            <a:off x="7702549" y="6374999"/>
            <a:ext cx="1480705" cy="274320"/>
          </a:xfrm>
        </p:spPr>
        <p:txBody>
          <a:bodyPr/>
          <a:lstStyle/>
          <a:p>
            <a:r>
              <a:rPr lang="en-US"/>
              <a:t>31 May 2021</a:t>
            </a:r>
            <a:endParaRPr lang="en-GB"/>
          </a:p>
        </p:txBody>
      </p:sp>
      <p:sp>
        <p:nvSpPr>
          <p:cNvPr id="6" name="Slide Number Placeholder 5">
            <a:extLst>
              <a:ext uri="{FF2B5EF4-FFF2-40B4-BE49-F238E27FC236}">
                <a16:creationId xmlns:a16="http://schemas.microsoft.com/office/drawing/2014/main" id="{E1361631-EE55-4A74-B320-F8BFE84A5AC5}"/>
              </a:ext>
            </a:extLst>
          </p:cNvPr>
          <p:cNvSpPr>
            <a:spLocks noGrp="1"/>
          </p:cNvSpPr>
          <p:nvPr>
            <p:ph type="sldNum" sz="quarter" idx="12"/>
          </p:nvPr>
        </p:nvSpPr>
        <p:spPr>
          <a:xfrm>
            <a:off x="9372600" y="6374999"/>
            <a:ext cx="1042554" cy="274320"/>
          </a:xfrm>
        </p:spPr>
        <p:txBody>
          <a:bodyPr/>
          <a:lstStyle/>
          <a:p>
            <a:fld id="{1E7DEF49-C434-479A-8C47-4C2502976795}" type="slidenum">
              <a:rPr lang="en-GB" smtClean="0"/>
              <a:pPr/>
              <a:t>3</a:t>
            </a:fld>
            <a:endParaRPr lang="en-GB"/>
          </a:p>
        </p:txBody>
      </p:sp>
    </p:spTree>
    <p:extLst>
      <p:ext uri="{BB962C8B-B14F-4D97-AF65-F5344CB8AC3E}">
        <p14:creationId xmlns:p14="http://schemas.microsoft.com/office/powerpoint/2010/main" val="180739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58F560B-2F27-4A48-A355-E0823461EC3F}"/>
              </a:ext>
            </a:extLst>
          </p:cNvPr>
          <p:cNvSpPr>
            <a:spLocks noGrp="1"/>
          </p:cNvSpPr>
          <p:nvPr>
            <p:ph type="title"/>
          </p:nvPr>
        </p:nvSpPr>
        <p:spPr>
          <a:xfrm>
            <a:off x="1295400" y="255134"/>
            <a:ext cx="9601200" cy="1036850"/>
          </a:xfrm>
        </p:spPr>
        <p:txBody>
          <a:bodyPr/>
          <a:lstStyle/>
          <a:p>
            <a:r>
              <a:rPr lang="en-US" dirty="0"/>
              <a:t>Services required for the Peregrine Website</a:t>
            </a:r>
            <a:endParaRPr lang="en-GB" dirty="0"/>
          </a:p>
        </p:txBody>
      </p:sp>
      <p:sp>
        <p:nvSpPr>
          <p:cNvPr id="13" name="Text Placeholder 12">
            <a:extLst>
              <a:ext uri="{FF2B5EF4-FFF2-40B4-BE49-F238E27FC236}">
                <a16:creationId xmlns:a16="http://schemas.microsoft.com/office/drawing/2014/main" id="{485AFFCC-237A-4FFC-9A1A-6B533078DF70}"/>
              </a:ext>
            </a:extLst>
          </p:cNvPr>
          <p:cNvSpPr>
            <a:spLocks noGrp="1"/>
          </p:cNvSpPr>
          <p:nvPr>
            <p:ph type="body" idx="1"/>
          </p:nvPr>
        </p:nvSpPr>
        <p:spPr>
          <a:xfrm>
            <a:off x="190500" y="1552575"/>
            <a:ext cx="4572000" cy="554519"/>
          </a:xfrm>
          <a:ln w="28575">
            <a:solidFill>
              <a:schemeClr val="accent2">
                <a:lumMod val="60000"/>
                <a:lumOff val="40000"/>
              </a:schemeClr>
            </a:solidFill>
          </a:ln>
        </p:spPr>
        <p:txBody>
          <a:bodyPr/>
          <a:lstStyle/>
          <a:p>
            <a:pPr algn="ctr"/>
            <a:r>
              <a:rPr lang="en-US" dirty="0"/>
              <a:t>Website Fundamentals</a:t>
            </a:r>
            <a:endParaRPr lang="en-GB" dirty="0"/>
          </a:p>
        </p:txBody>
      </p:sp>
      <p:sp>
        <p:nvSpPr>
          <p:cNvPr id="8" name="Content Placeholder 7">
            <a:extLst>
              <a:ext uri="{FF2B5EF4-FFF2-40B4-BE49-F238E27FC236}">
                <a16:creationId xmlns:a16="http://schemas.microsoft.com/office/drawing/2014/main" id="{C337DCAD-2CA2-4A58-913F-E342012FE014}"/>
              </a:ext>
            </a:extLst>
          </p:cNvPr>
          <p:cNvSpPr>
            <a:spLocks noGrp="1"/>
          </p:cNvSpPr>
          <p:nvPr>
            <p:ph sz="half" idx="2"/>
          </p:nvPr>
        </p:nvSpPr>
        <p:spPr>
          <a:xfrm>
            <a:off x="190500" y="2171700"/>
            <a:ext cx="4572000" cy="3467100"/>
          </a:xfrm>
        </p:spPr>
        <p:txBody>
          <a:bodyPr>
            <a:normAutofit fontScale="92500" lnSpcReduction="10000"/>
          </a:bodyPr>
          <a:lstStyle/>
          <a:p>
            <a:pPr>
              <a:buFont typeface="Calibri" panose="020F0502020204030204" pitchFamily="34" charset="0"/>
              <a:buChar char="$"/>
            </a:pPr>
            <a:r>
              <a:rPr lang="en-US" sz="1800" dirty="0"/>
              <a:t>Web Hosting</a:t>
            </a:r>
          </a:p>
          <a:p>
            <a:pPr lvl="1"/>
            <a:r>
              <a:rPr lang="en-US" sz="1400" dirty="0"/>
              <a:t>InMotionHosting.com Power Plan</a:t>
            </a:r>
          </a:p>
          <a:p>
            <a:pPr lvl="1"/>
            <a:r>
              <a:rPr lang="en-US" sz="1400" dirty="0"/>
              <a:t>Website Backup Management</a:t>
            </a:r>
          </a:p>
          <a:p>
            <a:pPr>
              <a:buFont typeface="Wingdings" panose="05000000000000000000" pitchFamily="2" charset="2"/>
              <a:buChar char="ü"/>
            </a:pPr>
            <a:r>
              <a:rPr lang="en-US" sz="1800" dirty="0"/>
              <a:t>WordPress Theme: Fabricator</a:t>
            </a:r>
          </a:p>
          <a:p>
            <a:pPr lvl="1"/>
            <a:r>
              <a:rPr lang="en-US" sz="1400" dirty="0"/>
              <a:t>Chosen for Look &amp; Feel and manufacturing template orientation</a:t>
            </a:r>
          </a:p>
          <a:p>
            <a:pPr lvl="1"/>
            <a:r>
              <a:rPr lang="en-US" sz="1400" dirty="0"/>
              <a:t>Provides page templates, enhanced plugins, editing widgets, MailChimp Integration</a:t>
            </a:r>
          </a:p>
          <a:p>
            <a:pPr>
              <a:buFont typeface="Calibri" panose="020F0502020204030204" pitchFamily="34" charset="0"/>
              <a:buChar char="$"/>
            </a:pPr>
            <a:r>
              <a:rPr lang="en-US" sz="1800" dirty="0"/>
              <a:t>Content Management System (CMS)</a:t>
            </a:r>
          </a:p>
          <a:p>
            <a:pPr lvl="1"/>
            <a:r>
              <a:rPr lang="en-US" sz="1400" dirty="0"/>
              <a:t>Elementor Pro</a:t>
            </a:r>
          </a:p>
          <a:p>
            <a:pPr>
              <a:buFont typeface="Calibri" panose="020F0502020204030204" pitchFamily="34" charset="0"/>
              <a:buChar char="$"/>
            </a:pPr>
            <a:r>
              <a:rPr lang="en-US" sz="1800" dirty="0"/>
              <a:t>MailChimp Essentials (up to 5000 contacts)</a:t>
            </a:r>
          </a:p>
        </p:txBody>
      </p:sp>
      <p:sp>
        <p:nvSpPr>
          <p:cNvPr id="14" name="Text Placeholder 13">
            <a:extLst>
              <a:ext uri="{FF2B5EF4-FFF2-40B4-BE49-F238E27FC236}">
                <a16:creationId xmlns:a16="http://schemas.microsoft.com/office/drawing/2014/main" id="{2FEEF7C4-DB70-4232-AE6B-EABE8311A4F2}"/>
              </a:ext>
            </a:extLst>
          </p:cNvPr>
          <p:cNvSpPr>
            <a:spLocks noGrp="1"/>
          </p:cNvSpPr>
          <p:nvPr>
            <p:ph type="body" sz="quarter" idx="3"/>
          </p:nvPr>
        </p:nvSpPr>
        <p:spPr>
          <a:xfrm>
            <a:off x="4838700" y="1552576"/>
            <a:ext cx="3371850" cy="552450"/>
          </a:xfrm>
          <a:ln w="28575">
            <a:solidFill>
              <a:schemeClr val="accent2">
                <a:lumMod val="60000"/>
                <a:lumOff val="40000"/>
              </a:schemeClr>
            </a:solidFill>
          </a:ln>
        </p:spPr>
        <p:txBody>
          <a:bodyPr/>
          <a:lstStyle/>
          <a:p>
            <a:pPr algn="ctr"/>
            <a:r>
              <a:rPr lang="en-US" dirty="0"/>
              <a:t>Plugins</a:t>
            </a:r>
            <a:endParaRPr lang="en-GB" dirty="0"/>
          </a:p>
        </p:txBody>
      </p:sp>
      <p:sp>
        <p:nvSpPr>
          <p:cNvPr id="15" name="Content Placeholder 14">
            <a:extLst>
              <a:ext uri="{FF2B5EF4-FFF2-40B4-BE49-F238E27FC236}">
                <a16:creationId xmlns:a16="http://schemas.microsoft.com/office/drawing/2014/main" id="{72D92FF3-6E5A-43F1-AB08-A9EF7269A0F6}"/>
              </a:ext>
            </a:extLst>
          </p:cNvPr>
          <p:cNvSpPr>
            <a:spLocks noGrp="1"/>
          </p:cNvSpPr>
          <p:nvPr>
            <p:ph sz="quarter" idx="4"/>
          </p:nvPr>
        </p:nvSpPr>
        <p:spPr>
          <a:xfrm>
            <a:off x="4838700" y="2171700"/>
            <a:ext cx="3371850" cy="3467100"/>
          </a:xfrm>
        </p:spPr>
        <p:txBody>
          <a:bodyPr>
            <a:normAutofit/>
          </a:bodyPr>
          <a:lstStyle/>
          <a:p>
            <a:pPr lvl="1">
              <a:buFont typeface="Calibri" panose="020F0502020204030204" pitchFamily="34" charset="0"/>
              <a:buChar char="$"/>
            </a:pPr>
            <a:r>
              <a:rPr lang="en-US" sz="1800" dirty="0" err="1"/>
              <a:t>Loginizer</a:t>
            </a:r>
            <a:r>
              <a:rPr lang="en-US" sz="1800" dirty="0"/>
              <a:t> Security</a:t>
            </a:r>
          </a:p>
          <a:p>
            <a:pPr lvl="1">
              <a:buFont typeface="Calibri" panose="020F0502020204030204" pitchFamily="34" charset="0"/>
              <a:buChar char="$"/>
            </a:pPr>
            <a:r>
              <a:rPr lang="en-US" sz="1800" dirty="0" err="1"/>
              <a:t>Complianz</a:t>
            </a:r>
            <a:endParaRPr lang="en-US" sz="1800" dirty="0"/>
          </a:p>
          <a:p>
            <a:pPr lvl="1">
              <a:buFont typeface="Calibri" panose="020F0502020204030204" pitchFamily="34" charset="0"/>
              <a:buChar char="$"/>
            </a:pPr>
            <a:r>
              <a:rPr lang="en-US" sz="1800" dirty="0"/>
              <a:t>All in One SEO</a:t>
            </a:r>
          </a:p>
          <a:p>
            <a:pPr lvl="1">
              <a:buFont typeface="Calibri" panose="020F0502020204030204" pitchFamily="34" charset="0"/>
              <a:buChar char="$"/>
            </a:pPr>
            <a:r>
              <a:rPr lang="en-US" sz="1800" dirty="0"/>
              <a:t>Monster Insights</a:t>
            </a:r>
          </a:p>
          <a:p>
            <a:pPr lvl="1">
              <a:buFont typeface="Calibri" panose="020F0502020204030204" pitchFamily="34" charset="0"/>
              <a:buChar char="$"/>
            </a:pPr>
            <a:r>
              <a:rPr lang="en-US" sz="1800" dirty="0"/>
              <a:t>Really Simple SSL</a:t>
            </a:r>
          </a:p>
          <a:p>
            <a:pPr lvl="1">
              <a:buFont typeface="Wingdings" panose="05000000000000000000" pitchFamily="2" charset="2"/>
              <a:buChar char="ü"/>
            </a:pPr>
            <a:r>
              <a:rPr lang="en-US" sz="1800" dirty="0" err="1"/>
              <a:t>UnderConstructionPage</a:t>
            </a:r>
            <a:endParaRPr lang="en-US" sz="1800" dirty="0"/>
          </a:p>
          <a:p>
            <a:pPr lvl="1">
              <a:buFont typeface="Wingdings" panose="05000000000000000000" pitchFamily="2" charset="2"/>
              <a:buChar char="ü"/>
            </a:pPr>
            <a:r>
              <a:rPr lang="en-US" sz="1800" dirty="0"/>
              <a:t>Smush</a:t>
            </a:r>
          </a:p>
          <a:p>
            <a:pPr lvl="1">
              <a:buFont typeface="Wingdings" panose="05000000000000000000" pitchFamily="2" charset="2"/>
              <a:buChar char="ü"/>
            </a:pPr>
            <a:r>
              <a:rPr lang="en-US" sz="1800" dirty="0"/>
              <a:t>W3 Total Cache</a:t>
            </a:r>
          </a:p>
          <a:p>
            <a:pPr lvl="1">
              <a:buFont typeface="Wingdings" panose="05000000000000000000" pitchFamily="2" charset="2"/>
              <a:buChar char="ü"/>
            </a:pPr>
            <a:r>
              <a:rPr lang="en-US" sz="1800" dirty="0"/>
              <a:t>WP Mail SMTP</a:t>
            </a:r>
          </a:p>
          <a:p>
            <a:endParaRPr lang="en-GB" sz="2000" dirty="0"/>
          </a:p>
        </p:txBody>
      </p:sp>
      <p:sp>
        <p:nvSpPr>
          <p:cNvPr id="11" name="Footer Placeholder 10">
            <a:extLst>
              <a:ext uri="{FF2B5EF4-FFF2-40B4-BE49-F238E27FC236}">
                <a16:creationId xmlns:a16="http://schemas.microsoft.com/office/drawing/2014/main" id="{8D7FF905-D1BC-4E95-86B8-4C2B7DB7DEF5}"/>
              </a:ext>
            </a:extLst>
          </p:cNvPr>
          <p:cNvSpPr>
            <a:spLocks noGrp="1"/>
          </p:cNvSpPr>
          <p:nvPr>
            <p:ph type="ftr" sz="quarter" idx="11"/>
          </p:nvPr>
        </p:nvSpPr>
        <p:spPr>
          <a:xfrm>
            <a:off x="1295399" y="6374999"/>
            <a:ext cx="6243203" cy="274320"/>
          </a:xfrm>
        </p:spPr>
        <p:txBody>
          <a:bodyPr/>
          <a:lstStyle/>
          <a:p>
            <a:r>
              <a:rPr lang="en-US"/>
              <a:t>Peregrine Website - Status, SEO &amp; Sustainment Activities (Confidential)</a:t>
            </a:r>
            <a:endParaRPr lang="en-US" dirty="0"/>
          </a:p>
        </p:txBody>
      </p:sp>
      <p:sp>
        <p:nvSpPr>
          <p:cNvPr id="10" name="Date Placeholder 9">
            <a:extLst>
              <a:ext uri="{FF2B5EF4-FFF2-40B4-BE49-F238E27FC236}">
                <a16:creationId xmlns:a16="http://schemas.microsoft.com/office/drawing/2014/main" id="{67018ED0-F946-4D7D-B297-5588CA279FB9}"/>
              </a:ext>
            </a:extLst>
          </p:cNvPr>
          <p:cNvSpPr>
            <a:spLocks noGrp="1"/>
          </p:cNvSpPr>
          <p:nvPr>
            <p:ph type="dt" sz="half" idx="10"/>
          </p:nvPr>
        </p:nvSpPr>
        <p:spPr>
          <a:xfrm>
            <a:off x="7702549" y="6374999"/>
            <a:ext cx="1480705" cy="274320"/>
          </a:xfrm>
        </p:spPr>
        <p:txBody>
          <a:bodyPr/>
          <a:lstStyle/>
          <a:p>
            <a:r>
              <a:rPr lang="en-US"/>
              <a:t>19 May 2021</a:t>
            </a:r>
            <a:endParaRPr lang="en-US" dirty="0"/>
          </a:p>
        </p:txBody>
      </p:sp>
      <p:sp>
        <p:nvSpPr>
          <p:cNvPr id="12" name="Slide Number Placeholder 11">
            <a:extLst>
              <a:ext uri="{FF2B5EF4-FFF2-40B4-BE49-F238E27FC236}">
                <a16:creationId xmlns:a16="http://schemas.microsoft.com/office/drawing/2014/main" id="{00915334-62A9-4EBC-89B5-D916904B6468}"/>
              </a:ext>
            </a:extLst>
          </p:cNvPr>
          <p:cNvSpPr>
            <a:spLocks noGrp="1"/>
          </p:cNvSpPr>
          <p:nvPr>
            <p:ph type="sldNum" sz="quarter" idx="12"/>
          </p:nvPr>
        </p:nvSpPr>
        <p:spPr>
          <a:xfrm>
            <a:off x="9372600" y="6374999"/>
            <a:ext cx="1042554" cy="274320"/>
          </a:xfrm>
        </p:spPr>
        <p:txBody>
          <a:bodyPr/>
          <a:lstStyle/>
          <a:p>
            <a:fld id="{A7F8E3F6-DE14-48B2-B2BC-6FABA9630FB8}" type="slidenum">
              <a:rPr lang="en-US" smtClean="0"/>
              <a:pPr/>
              <a:t>4</a:t>
            </a:fld>
            <a:endParaRPr lang="en-US" dirty="0"/>
          </a:p>
        </p:txBody>
      </p:sp>
      <p:sp>
        <p:nvSpPr>
          <p:cNvPr id="24" name="Text Placeholder 13">
            <a:extLst>
              <a:ext uri="{FF2B5EF4-FFF2-40B4-BE49-F238E27FC236}">
                <a16:creationId xmlns:a16="http://schemas.microsoft.com/office/drawing/2014/main" id="{5C92E384-BB54-4025-BDB3-F5824F3664B4}"/>
              </a:ext>
            </a:extLst>
          </p:cNvPr>
          <p:cNvSpPr txBox="1">
            <a:spLocks/>
          </p:cNvSpPr>
          <p:nvPr/>
        </p:nvSpPr>
        <p:spPr>
          <a:xfrm>
            <a:off x="8286750" y="1552576"/>
            <a:ext cx="3676650" cy="552450"/>
          </a:xfrm>
          <a:prstGeom prst="rect">
            <a:avLst/>
          </a:prstGeom>
          <a:ln w="28575">
            <a:solidFill>
              <a:schemeClr val="accent2">
                <a:lumMod val="60000"/>
                <a:lumOff val="40000"/>
              </a:schemeClr>
            </a:solidFill>
          </a:ln>
        </p:spPr>
        <p:txBody>
          <a:bodyPr vert="horz" lIns="91440" tIns="45720" rIns="91440" bIns="45720" rtlCol="0" anchor="ctr">
            <a:normAutofit/>
          </a:bodyPr>
          <a:lstStyle>
            <a:lvl1pPr marL="0" indent="0" algn="l" defTabSz="914400" rtl="0" eaLnBrk="1" latinLnBrk="0" hangingPunct="1">
              <a:lnSpc>
                <a:spcPct val="90000"/>
              </a:lnSpc>
              <a:spcBef>
                <a:spcPts val="1800"/>
              </a:spcBef>
              <a:buFont typeface="Arial" panose="020B0604020202020204" pitchFamily="34" charset="0"/>
              <a:buNone/>
              <a:defRPr sz="2600" b="0" kern="1200">
                <a:solidFill>
                  <a:schemeClr val="tx1"/>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1000"/>
              </a:spcBef>
              <a:buFont typeface="Arial" panose="020B0604020202020204" pitchFamily="34" charset="0"/>
              <a:buNone/>
              <a:defRPr sz="2000" b="1"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800"/>
              </a:spcBef>
              <a:buFont typeface="Arial" panose="020B0604020202020204" pitchFamily="34" charset="0"/>
              <a:buNone/>
              <a:defRPr sz="1800" b="1"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5pPr>
            <a:lvl6pPr marL="22860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9pPr>
          </a:lstStyle>
          <a:p>
            <a:pPr algn="ctr"/>
            <a:r>
              <a:rPr lang="en-US" dirty="0"/>
              <a:t>Plugin Functionality</a:t>
            </a:r>
            <a:endParaRPr lang="en-GB" dirty="0"/>
          </a:p>
        </p:txBody>
      </p:sp>
      <p:sp>
        <p:nvSpPr>
          <p:cNvPr id="26" name="Content Placeholder 14">
            <a:extLst>
              <a:ext uri="{FF2B5EF4-FFF2-40B4-BE49-F238E27FC236}">
                <a16:creationId xmlns:a16="http://schemas.microsoft.com/office/drawing/2014/main" id="{5A9E6C47-4CAE-4474-89DB-34D4E4892973}"/>
              </a:ext>
            </a:extLst>
          </p:cNvPr>
          <p:cNvSpPr txBox="1">
            <a:spLocks/>
          </p:cNvSpPr>
          <p:nvPr/>
        </p:nvSpPr>
        <p:spPr>
          <a:xfrm>
            <a:off x="8286750" y="2171700"/>
            <a:ext cx="3676650" cy="3467100"/>
          </a:xfrm>
          <a:prstGeom prst="rect">
            <a:avLst/>
          </a:prstGeom>
        </p:spPr>
        <p:txBody>
          <a:bodyPr vert="horz" lIns="91440" tIns="45720" rIns="91440" bIns="45720" rtlCol="0">
            <a:normAutofit lnSpcReduction="10000"/>
          </a:bodyPr>
          <a:lst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a:lstStyle>
          <a:p>
            <a:pPr lvl="1"/>
            <a:r>
              <a:rPr lang="en-US" dirty="0"/>
              <a:t>Brute Force, 2FA, </a:t>
            </a:r>
            <a:r>
              <a:rPr lang="en-US" dirty="0" err="1"/>
              <a:t>reCaptcha</a:t>
            </a:r>
            <a:endParaRPr lang="en-US" dirty="0"/>
          </a:p>
          <a:p>
            <a:pPr lvl="1"/>
            <a:r>
              <a:rPr lang="en-US" dirty="0"/>
              <a:t>Global Privacy Conformance</a:t>
            </a:r>
          </a:p>
          <a:p>
            <a:pPr lvl="1"/>
            <a:r>
              <a:rPr lang="en-US" dirty="0"/>
              <a:t>Search Engine Priority</a:t>
            </a:r>
          </a:p>
          <a:p>
            <a:pPr lvl="1"/>
            <a:r>
              <a:rPr lang="en-US" dirty="0"/>
              <a:t>Google Analytics</a:t>
            </a:r>
          </a:p>
          <a:p>
            <a:pPr lvl="1"/>
            <a:r>
              <a:rPr lang="en-US" dirty="0"/>
              <a:t>SSL Certificate</a:t>
            </a:r>
          </a:p>
          <a:p>
            <a:pPr lvl="1"/>
            <a:r>
              <a:rPr lang="en-US" dirty="0"/>
              <a:t>Construction Mode Edits</a:t>
            </a:r>
          </a:p>
          <a:p>
            <a:pPr lvl="1"/>
            <a:r>
              <a:rPr lang="en-US" dirty="0"/>
              <a:t>File &amp; Object Size Optimizer</a:t>
            </a:r>
          </a:p>
          <a:p>
            <a:pPr lvl="1"/>
            <a:r>
              <a:rPr lang="en-US" dirty="0"/>
              <a:t>Loading Speed Optimizer</a:t>
            </a:r>
          </a:p>
          <a:p>
            <a:pPr lvl="1"/>
            <a:r>
              <a:rPr lang="en-US" dirty="0"/>
              <a:t>SMTP for site messages</a:t>
            </a:r>
          </a:p>
          <a:p>
            <a:endParaRPr lang="en-GB" dirty="0"/>
          </a:p>
        </p:txBody>
      </p:sp>
      <p:sp>
        <p:nvSpPr>
          <p:cNvPr id="27" name="TextBox 26">
            <a:extLst>
              <a:ext uri="{FF2B5EF4-FFF2-40B4-BE49-F238E27FC236}">
                <a16:creationId xmlns:a16="http://schemas.microsoft.com/office/drawing/2014/main" id="{192BC7D5-E8D2-440A-81AE-0963184BAF8B}"/>
              </a:ext>
            </a:extLst>
          </p:cNvPr>
          <p:cNvSpPr txBox="1"/>
          <p:nvPr/>
        </p:nvSpPr>
        <p:spPr>
          <a:xfrm>
            <a:off x="1609725" y="5536684"/>
            <a:ext cx="8915400" cy="830997"/>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1600" dirty="0">
                <a:latin typeface="Calibri" panose="020F0502020204030204" pitchFamily="34" charset="0"/>
                <a:cs typeface="Calibri" panose="020F0502020204030204" pitchFamily="34" charset="0"/>
              </a:rPr>
              <a:t>Annual plugin licenses (~$275) are paid-up through Jan 2022</a:t>
            </a:r>
          </a:p>
          <a:p>
            <a:pPr algn="ctr"/>
            <a:r>
              <a:rPr lang="en-US" sz="1600" dirty="0">
                <a:latin typeface="Calibri" panose="020F0502020204030204" pitchFamily="34" charset="0"/>
                <a:cs typeface="Calibri" panose="020F0502020204030204" pitchFamily="34" charset="0"/>
              </a:rPr>
              <a:t>Hosting, Site Backups, Dedicated IP &amp; SSL Certificate (~$390) are paid-up through Dec 2021</a:t>
            </a:r>
          </a:p>
          <a:p>
            <a:pPr algn="ctr"/>
            <a:r>
              <a:rPr lang="en-US" sz="1600" dirty="0">
                <a:latin typeface="Calibri" panose="020F0502020204030204" pitchFamily="34" charset="0"/>
                <a:cs typeface="Calibri" panose="020F0502020204030204" pitchFamily="34" charset="0"/>
              </a:rPr>
              <a:t>MailChimp Fees are $52.99/month </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121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GG Template 2020">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emplate 2020" id="{8C9DA917-35E3-4405-8052-C36AE5A79BFE}" vid="{31104342-F068-49D1-A1E9-669ACFFBE63D}"/>
    </a:ext>
  </a:extLst>
</a:theme>
</file>

<file path=ppt/theme/theme2.xml><?xml version="1.0" encoding="utf-8"?>
<a:theme xmlns:a="http://schemas.openxmlformats.org/drawingml/2006/main" name="Sales Direction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itle with Picture Layout.potx" id="{B0C4C8D3-A84E-4797-8970-093E477E5A88}" vid="{BC0C2EF7-1206-4AE7-8B65-E2C104267D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AGG Template 2020</Template>
  <TotalTime>847</TotalTime>
  <Words>502</Words>
  <Application>Microsoft Office PowerPoint</Application>
  <PresentationFormat>Widescreen</PresentationFormat>
  <Paragraphs>64</Paragraphs>
  <Slides>4</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Book Antiqua</vt:lpstr>
      <vt:lpstr>Calibri</vt:lpstr>
      <vt:lpstr>Wingdings</vt:lpstr>
      <vt:lpstr>AGG Template 2020</vt:lpstr>
      <vt:lpstr>Sales Direction 16X9</vt:lpstr>
      <vt:lpstr>Peregrine Website Sustaining Support Proposal </vt:lpstr>
      <vt:lpstr>Status Quo – 31 May 2021</vt:lpstr>
      <vt:lpstr>Website Sustaining Support Proposal</vt:lpstr>
      <vt:lpstr>Services required for the Peregrine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Peregrine Web Analytics An Overview</dc:title>
  <dc:creator>Forrest Colliver</dc:creator>
  <cp:lastModifiedBy>Forrest Colliver</cp:lastModifiedBy>
  <cp:revision>148</cp:revision>
  <dcterms:created xsi:type="dcterms:W3CDTF">2021-04-11T12:23:08Z</dcterms:created>
  <dcterms:modified xsi:type="dcterms:W3CDTF">2021-05-31T15:48:05Z</dcterms:modified>
</cp:coreProperties>
</file>