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4" r:id="rId1"/>
  </p:sldMasterIdLst>
  <p:notesMasterIdLst>
    <p:notesMasterId r:id="rId10"/>
  </p:notesMasterIdLst>
  <p:sldIdLst>
    <p:sldId id="259" r:id="rId2"/>
    <p:sldId id="264" r:id="rId3"/>
    <p:sldId id="260" r:id="rId4"/>
    <p:sldId id="261" r:id="rId5"/>
    <p:sldId id="262" r:id="rId6"/>
    <p:sldId id="263" r:id="rId7"/>
    <p:sldId id="265" r:id="rId8"/>
    <p:sldId id="26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6F7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00" d="100"/>
          <a:sy n="100" d="100"/>
        </p:scale>
        <p:origin x="72" y="34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69D183-578E-4588-B1EE-CCA919C5B0E4}" type="datetimeFigureOut">
              <a:rPr lang="en-GB" smtClean="0"/>
              <a:t>19/05/2021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053957-D886-438D-9D85-5C5698D2EC2A}" type="slidenum">
              <a:rPr lang="en-GB" smtClean="0"/>
              <a:t>‹#›</a:t>
            </a:fld>
            <a:endParaRPr lang="en-GB"/>
          </a:p>
        </p:txBody>
      </p:sp>
    </p:spTree>
    <p:extLst>
      <p:ext uri="{BB962C8B-B14F-4D97-AF65-F5344CB8AC3E}">
        <p14:creationId xmlns:p14="http://schemas.microsoft.com/office/powerpoint/2010/main" val="2227436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9A179D-2D27-49E2-B022-8EDDA2EFE6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24225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Freeform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endParaRPr lang="en-US" sz="1800"/>
          </a:p>
        </p:txBody>
      </p:sp>
      <p:sp>
        <p:nvSpPr>
          <p:cNvPr id="7" name="Freeform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anchor="t" anchorCtr="0" compatLnSpc="1">
            <a:prstTxWarp prst="textNoShape">
              <a:avLst/>
            </a:prstTxWarp>
          </a:bodyPr>
          <a:lstStyle/>
          <a:p>
            <a:pPr lvl="0"/>
            <a:endParaRPr lang="en-US" sz="1800"/>
          </a:p>
        </p:txBody>
      </p:sp>
      <p:sp>
        <p:nvSpPr>
          <p:cNvPr id="8" name="Freeform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0" y="1873584"/>
            <a:ext cx="640080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5400" y="4572000"/>
            <a:ext cx="6400800" cy="1600200"/>
          </a:xfrm>
        </p:spPr>
        <p:txBody>
          <a:bodyPr/>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72A6ABA3-FAE4-4DA2-93E9-C09A54B2D887}"/>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3625685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724400" y="1676401"/>
            <a:ext cx="6172200" cy="4343400"/>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 Status, SEO &amp; Sustainment Activities (Confidential)</a:t>
            </a:r>
            <a:endParaRPr lang="en-US" dirty="0"/>
          </a:p>
        </p:txBody>
      </p:sp>
      <p:sp>
        <p:nvSpPr>
          <p:cNvPr id="5" name="Date Placeholder 4"/>
          <p:cNvSpPr>
            <a:spLocks noGrp="1"/>
          </p:cNvSpPr>
          <p:nvPr>
            <p:ph type="dt" sz="half" idx="10"/>
          </p:nvPr>
        </p:nvSpPr>
        <p:spPr/>
        <p:txBody>
          <a:bodyPr/>
          <a:lstStyle/>
          <a:p>
            <a:r>
              <a:rPr lang="en-US"/>
              <a:t>19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520526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Two Pictures with Captions">
    <p:spTree>
      <p:nvGrpSpPr>
        <p:cNvPr id="1" name=""/>
        <p:cNvGrpSpPr/>
        <p:nvPr/>
      </p:nvGrpSpPr>
      <p:grpSpPr>
        <a:xfrm>
          <a:off x="0" y="0"/>
          <a:ext cx="0" cy="0"/>
          <a:chOff x="0" y="0"/>
          <a:chExt cx="0" cy="0"/>
        </a:xfrm>
      </p:grpSpPr>
      <p:sp>
        <p:nvSpPr>
          <p:cNvPr id="9" name="Rectangle 8"/>
          <p:cNvSpPr/>
          <p:nvPr/>
        </p:nvSpPr>
        <p:spPr bwMode="invGray">
          <a:xfrm>
            <a:off x="1295400"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bwMode="invGray">
          <a:xfrm>
            <a:off x="6324599"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1298448"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bwMode="invGray">
          <a:xfrm>
            <a:off x="1371273"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Picture Placeholder 2" descr="An empty placeholder to add an image. Click on the placeholder and select the image that you wish to add"/>
          <p:cNvSpPr>
            <a:spLocks noGrp="1"/>
          </p:cNvSpPr>
          <p:nvPr>
            <p:ph type="pic" idx="13"/>
          </p:nvPr>
        </p:nvSpPr>
        <p:spPr>
          <a:xfrm>
            <a:off x="6324600"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Text Placeholder 3"/>
          <p:cNvSpPr>
            <a:spLocks noGrp="1"/>
          </p:cNvSpPr>
          <p:nvPr>
            <p:ph type="body" sz="half" idx="14"/>
          </p:nvPr>
        </p:nvSpPr>
        <p:spPr bwMode="invGray">
          <a:xfrm>
            <a:off x="6412954"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 Status, SEO &amp; Sustainment Activities (Confidential)</a:t>
            </a:r>
            <a:endParaRPr lang="en-US" dirty="0"/>
          </a:p>
        </p:txBody>
      </p:sp>
      <p:sp>
        <p:nvSpPr>
          <p:cNvPr id="5" name="Date Placeholder 4"/>
          <p:cNvSpPr>
            <a:spLocks noGrp="1"/>
          </p:cNvSpPr>
          <p:nvPr>
            <p:ph type="dt" sz="half" idx="10"/>
          </p:nvPr>
        </p:nvSpPr>
        <p:spPr/>
        <p:txBody>
          <a:bodyPr/>
          <a:lstStyle/>
          <a:p>
            <a:r>
              <a:rPr lang="en-US"/>
              <a:t>19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620823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 Status, SEO &amp; Sustainment Activities (Confidential)</a:t>
            </a:r>
            <a:endParaRPr lang="en-US" dirty="0"/>
          </a:p>
        </p:txBody>
      </p:sp>
      <p:sp>
        <p:nvSpPr>
          <p:cNvPr id="4" name="Date Placeholder 3"/>
          <p:cNvSpPr>
            <a:spLocks noGrp="1"/>
          </p:cNvSpPr>
          <p:nvPr>
            <p:ph type="dt" sz="half" idx="10"/>
          </p:nvPr>
        </p:nvSpPr>
        <p:spPr/>
        <p:txBody>
          <a:bodyPr/>
          <a:lstStyle/>
          <a:p>
            <a:r>
              <a:rPr lang="en-US"/>
              <a:t>19 May 2021</a:t>
            </a:r>
          </a:p>
        </p:txBody>
      </p:sp>
      <p:sp>
        <p:nvSpPr>
          <p:cNvPr id="6" name="Slide Number Placeholder 5"/>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834165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871318" y="685800"/>
            <a:ext cx="1033272" cy="5486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400" y="685800"/>
            <a:ext cx="797675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 Status, SEO &amp; Sustainment Activities (Confidential)</a:t>
            </a:r>
            <a:endParaRPr lang="en-US" dirty="0"/>
          </a:p>
        </p:txBody>
      </p:sp>
      <p:sp>
        <p:nvSpPr>
          <p:cNvPr id="4" name="Date Placeholder 3"/>
          <p:cNvSpPr>
            <a:spLocks noGrp="1"/>
          </p:cNvSpPr>
          <p:nvPr>
            <p:ph type="dt" sz="half" idx="10"/>
          </p:nvPr>
        </p:nvSpPr>
        <p:spPr/>
        <p:txBody>
          <a:bodyPr/>
          <a:lstStyle/>
          <a:p>
            <a:r>
              <a:rPr lang="en-US"/>
              <a:t>19 May 2021</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7F8E3F6-DE14-48B2-B2BC-6FABA9630FB8}" type="slidenum">
              <a:rPr lang="en-US" smtClean="0"/>
              <a:pPr/>
              <a:t>‹#›</a:t>
            </a:fld>
            <a:endParaRPr lang="en-US" dirty="0"/>
          </a:p>
        </p:txBody>
      </p:sp>
      <p:pic>
        <p:nvPicPr>
          <p:cNvPr id="12" name="Picture 11">
            <a:extLst>
              <a:ext uri="{FF2B5EF4-FFF2-40B4-BE49-F238E27FC236}">
                <a16:creationId xmlns:a16="http://schemas.microsoft.com/office/drawing/2014/main" id="{D5BEDE75-B79F-4381-A389-31F529F811C0}"/>
              </a:ext>
            </a:extLst>
          </p:cNvPr>
          <p:cNvPicPr>
            <a:picLocks noChangeAspect="1"/>
          </p:cNvPicPr>
          <p:nvPr userDrawn="1"/>
        </p:nvPicPr>
        <p:blipFill>
          <a:blip r:embed="rId2"/>
          <a:stretch>
            <a:fillRect/>
          </a:stretch>
        </p:blipFill>
        <p:spPr>
          <a:xfrm>
            <a:off x="160178" y="110518"/>
            <a:ext cx="1535710" cy="575282"/>
          </a:xfrm>
          <a:prstGeom prst="rect">
            <a:avLst/>
          </a:prstGeom>
        </p:spPr>
      </p:pic>
    </p:spTree>
    <p:extLst>
      <p:ext uri="{BB962C8B-B14F-4D97-AF65-F5344CB8AC3E}">
        <p14:creationId xmlns:p14="http://schemas.microsoft.com/office/powerpoint/2010/main" val="3619631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a:extLst>
              <a:ext uri="{FF2B5EF4-FFF2-40B4-BE49-F238E27FC236}">
                <a16:creationId xmlns:a16="http://schemas.microsoft.com/office/drawing/2014/main" id="{8F88A7E0-C155-45D9-B5B6-CC9B9E3A942F}"/>
              </a:ext>
            </a:extLst>
          </p:cNvPr>
          <p:cNvSpPr>
            <a:spLocks noGrp="1"/>
          </p:cNvSpPr>
          <p:nvPr>
            <p:ph type="dt" sz="half" idx="10"/>
          </p:nvPr>
        </p:nvSpPr>
        <p:spPr/>
        <p:txBody>
          <a:bodyPr/>
          <a:lstStyle/>
          <a:p>
            <a:r>
              <a:rPr lang="en-US"/>
              <a:t>19 May 2021</a:t>
            </a:r>
            <a:endParaRPr lang="en-US" dirty="0"/>
          </a:p>
        </p:txBody>
      </p:sp>
      <p:sp>
        <p:nvSpPr>
          <p:cNvPr id="14" name="Footer Placeholder 13">
            <a:extLst>
              <a:ext uri="{FF2B5EF4-FFF2-40B4-BE49-F238E27FC236}">
                <a16:creationId xmlns:a16="http://schemas.microsoft.com/office/drawing/2014/main" id="{D062576A-D393-4C90-A9A0-723D7DB50AD5}"/>
              </a:ext>
            </a:extLst>
          </p:cNvPr>
          <p:cNvSpPr>
            <a:spLocks noGrp="1"/>
          </p:cNvSpPr>
          <p:nvPr>
            <p:ph type="ftr" sz="quarter" idx="11"/>
          </p:nvPr>
        </p:nvSpPr>
        <p:spPr/>
        <p:txBody>
          <a:bodyPr/>
          <a:lstStyle/>
          <a:p>
            <a:r>
              <a:rPr lang="en-US"/>
              <a:t>Peregrine Website - Status, SEO &amp; Sustainment Activities (Confidential)</a:t>
            </a:r>
            <a:endParaRPr lang="en-US" dirty="0"/>
          </a:p>
        </p:txBody>
      </p:sp>
      <p:sp>
        <p:nvSpPr>
          <p:cNvPr id="15" name="Slide Number Placeholder 14">
            <a:extLst>
              <a:ext uri="{FF2B5EF4-FFF2-40B4-BE49-F238E27FC236}">
                <a16:creationId xmlns:a16="http://schemas.microsoft.com/office/drawing/2014/main" id="{2135E1BC-BE21-429E-A43D-73404AD783E0}"/>
              </a:ext>
            </a:extLst>
          </p:cNvPr>
          <p:cNvSpPr>
            <a:spLocks noGrp="1"/>
          </p:cNvSpPr>
          <p:nvPr>
            <p:ph type="sldNum" sz="quarter" idx="12"/>
          </p:nvPr>
        </p:nvSpPr>
        <p:spPr/>
        <p:txBody>
          <a:bodyPr/>
          <a:lstStyle/>
          <a:p>
            <a:r>
              <a:rPr lang="en-US"/>
              <a:t> </a:t>
            </a:r>
            <a:fld id="{54FA3ABB-534F-408E-BDBD-561EFFF1B849}" type="slidenum">
              <a:rPr lang="en-US" smtClean="0"/>
              <a:pPr/>
              <a:t>‹#›</a:t>
            </a:fld>
            <a:endParaRPr lang="en-US" dirty="0"/>
          </a:p>
        </p:txBody>
      </p:sp>
    </p:spTree>
    <p:extLst>
      <p:ext uri="{BB962C8B-B14F-4D97-AF65-F5344CB8AC3E}">
        <p14:creationId xmlns:p14="http://schemas.microsoft.com/office/powerpoint/2010/main" val="2182197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 Status, SEO &amp; Sustainment Activities (Confidential)</a:t>
            </a:r>
            <a:endParaRPr lang="en-US" dirty="0"/>
          </a:p>
        </p:txBody>
      </p:sp>
      <p:sp>
        <p:nvSpPr>
          <p:cNvPr id="4" name="Date Placeholder 3"/>
          <p:cNvSpPr>
            <a:spLocks noGrp="1"/>
          </p:cNvSpPr>
          <p:nvPr>
            <p:ph type="dt" sz="half" idx="10"/>
          </p:nvPr>
        </p:nvSpPr>
        <p:spPr/>
        <p:txBody>
          <a:bodyPr/>
          <a:lstStyle/>
          <a:p>
            <a:r>
              <a:rPr lang="en-US"/>
              <a:t>19 May 2021</a:t>
            </a:r>
            <a:endParaRPr lang="en-US" dirty="0"/>
          </a:p>
        </p:txBody>
      </p:sp>
      <p:sp>
        <p:nvSpPr>
          <p:cNvPr id="6" name="Slide Number Placeholder 5"/>
          <p:cNvSpPr>
            <a:spLocks noGrp="1"/>
          </p:cNvSpPr>
          <p:nvPr>
            <p:ph type="sldNum" sz="quarter" idx="12"/>
          </p:nvPr>
        </p:nvSpPr>
        <p:spPr/>
        <p:txBody>
          <a:bodyPr/>
          <a:lstStyle/>
          <a:p>
            <a:fld id="{A7F8E3F6-DE14-48B2-B2BC-6FABA9630FB8}" type="slidenum">
              <a:rPr lang="en-US" smtClean="0"/>
              <a:t>‹#›</a:t>
            </a:fld>
            <a:endParaRPr lang="en-US" dirty="0"/>
          </a:p>
        </p:txBody>
      </p:sp>
    </p:spTree>
    <p:extLst>
      <p:ext uri="{BB962C8B-B14F-4D97-AF65-F5344CB8AC3E}">
        <p14:creationId xmlns:p14="http://schemas.microsoft.com/office/powerpoint/2010/main" val="740546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10" name="Rectangle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2" name="Freeform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E891E6A5-9727-40A3-86C9-0A80615780A9}"/>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946450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8" name="Freeform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9"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0"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title"/>
          </p:nvPr>
        </p:nvSpPr>
        <p:spPr>
          <a:xfrm>
            <a:off x="1295398" y="2914650"/>
            <a:ext cx="8046720" cy="1557338"/>
          </a:xfrm>
        </p:spPr>
        <p:txBody>
          <a:bodyPr anchor="b">
            <a:normAutofit/>
          </a:bodyPr>
          <a:lstStyle>
            <a:lvl1pPr>
              <a:defRPr sz="32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398" y="4589463"/>
            <a:ext cx="8046718" cy="1011237"/>
          </a:xfrm>
        </p:spPr>
        <p:txBody>
          <a:bodyPr/>
          <a:lstStyle>
            <a:lvl1pPr marL="0" indent="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26BBDE29-BD93-4D80-A8B1-55513FEA32A5}"/>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1628556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638299"/>
            <a:ext cx="4572000" cy="43434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Peregrine Website - Status, SEO &amp; Sustainment Activities (Confidential)</a:t>
            </a:r>
            <a:endParaRPr lang="en-US" dirty="0"/>
          </a:p>
        </p:txBody>
      </p:sp>
      <p:sp>
        <p:nvSpPr>
          <p:cNvPr id="5" name="Date Placeholder 4"/>
          <p:cNvSpPr>
            <a:spLocks noGrp="1"/>
          </p:cNvSpPr>
          <p:nvPr>
            <p:ph type="dt" sz="half" idx="10"/>
          </p:nvPr>
        </p:nvSpPr>
        <p:spPr/>
        <p:txBody>
          <a:bodyPr/>
          <a:lstStyle/>
          <a:p>
            <a:r>
              <a:rPr lang="en-US"/>
              <a:t>19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945011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lstStyle/>
          <a:p>
            <a:r>
              <a:rPr lang="en-US"/>
              <a:t>Click to edit Master title style</a:t>
            </a:r>
          </a:p>
        </p:txBody>
      </p:sp>
      <p:sp>
        <p:nvSpPr>
          <p:cNvPr id="3" name="Text Placeholder 2"/>
          <p:cNvSpPr>
            <a:spLocks noGrp="1"/>
          </p:cNvSpPr>
          <p:nvPr>
            <p:ph type="body" idx="1"/>
          </p:nvPr>
        </p:nvSpPr>
        <p:spPr>
          <a:xfrm>
            <a:off x="1295400" y="1676400"/>
            <a:ext cx="4572000" cy="850392"/>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954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24600" y="1676400"/>
            <a:ext cx="4572000" cy="847725"/>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246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Peregrine Website - Status, SEO &amp; Sustainment Activities (Confidential)</a:t>
            </a:r>
            <a:endParaRPr lang="en-US" dirty="0"/>
          </a:p>
        </p:txBody>
      </p:sp>
      <p:sp>
        <p:nvSpPr>
          <p:cNvPr id="7" name="Date Placeholder 6"/>
          <p:cNvSpPr>
            <a:spLocks noGrp="1"/>
          </p:cNvSpPr>
          <p:nvPr>
            <p:ph type="dt" sz="half" idx="10"/>
          </p:nvPr>
        </p:nvSpPr>
        <p:spPr/>
        <p:txBody>
          <a:bodyPr/>
          <a:lstStyle/>
          <a:p>
            <a:r>
              <a:rPr lang="en-US"/>
              <a:t>19 May 2021</a:t>
            </a:r>
          </a:p>
        </p:txBody>
      </p:sp>
      <p:sp>
        <p:nvSpPr>
          <p:cNvPr id="9" name="Slide Number Placeholder 8"/>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697380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Peregrine Website - Status, SEO &amp; Sustainment Activities (Confidential)</a:t>
            </a:r>
            <a:endParaRPr lang="en-US" dirty="0"/>
          </a:p>
        </p:txBody>
      </p:sp>
      <p:sp>
        <p:nvSpPr>
          <p:cNvPr id="3" name="Date Placeholder 2"/>
          <p:cNvSpPr>
            <a:spLocks noGrp="1"/>
          </p:cNvSpPr>
          <p:nvPr>
            <p:ph type="dt" sz="half" idx="10"/>
          </p:nvPr>
        </p:nvSpPr>
        <p:spPr/>
        <p:txBody>
          <a:bodyPr/>
          <a:lstStyle/>
          <a:p>
            <a:r>
              <a:rPr lang="en-US"/>
              <a:t>19 May 2021</a:t>
            </a:r>
          </a:p>
        </p:txBody>
      </p:sp>
      <p:sp>
        <p:nvSpPr>
          <p:cNvPr id="5" name="Slide Number Placeholder 4"/>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962896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Peregrine Website - Status, SEO &amp; Sustainment Activities (Confidential)</a:t>
            </a:r>
            <a:endParaRPr lang="en-US" dirty="0"/>
          </a:p>
        </p:txBody>
      </p:sp>
      <p:sp>
        <p:nvSpPr>
          <p:cNvPr id="2" name="Date Placeholder 1"/>
          <p:cNvSpPr>
            <a:spLocks noGrp="1"/>
          </p:cNvSpPr>
          <p:nvPr>
            <p:ph type="dt" sz="half" idx="10"/>
          </p:nvPr>
        </p:nvSpPr>
        <p:spPr/>
        <p:txBody>
          <a:bodyPr/>
          <a:lstStyle/>
          <a:p>
            <a:r>
              <a:rPr lang="en-US"/>
              <a:t>19 May 2021</a:t>
            </a:r>
          </a:p>
        </p:txBody>
      </p:sp>
      <p:sp>
        <p:nvSpPr>
          <p:cNvPr id="4" name="Slide Number Placeholder 3"/>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949111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728209" y="1676400"/>
            <a:ext cx="6126480" cy="434340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 Status, SEO &amp; Sustainment Activities (Confidential)</a:t>
            </a:r>
            <a:endParaRPr lang="en-US" dirty="0"/>
          </a:p>
        </p:txBody>
      </p:sp>
      <p:sp>
        <p:nvSpPr>
          <p:cNvPr id="5" name="Date Placeholder 4"/>
          <p:cNvSpPr>
            <a:spLocks noGrp="1"/>
          </p:cNvSpPr>
          <p:nvPr>
            <p:ph type="dt" sz="half" idx="10"/>
          </p:nvPr>
        </p:nvSpPr>
        <p:spPr/>
        <p:txBody>
          <a:bodyPr/>
          <a:lstStyle/>
          <a:p>
            <a:r>
              <a:rPr lang="en-US"/>
              <a:t>19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3385188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userDrawn="1"/>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625600"/>
            <a:ext cx="9601200" cy="434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latin typeface="Calibri" panose="020F0502020204030204" pitchFamily="34" charset="0"/>
                <a:cs typeface="Calibri" panose="020F0502020204030204" pitchFamily="34" charset="0"/>
              </a:defRPr>
            </a:lvl1pPr>
          </a:lstStyle>
          <a:p>
            <a:r>
              <a:rPr lang="en-US"/>
              <a:t>Peregrine Website - Status, SEO &amp; Sustainment Activities (Confidential)</a:t>
            </a:r>
            <a:endParaRPr lang="en-US" dirty="0"/>
          </a:p>
        </p:txBody>
      </p:sp>
      <p:sp>
        <p:nvSpPr>
          <p:cNvPr id="4" name="Date Placeholder 3"/>
          <p:cNvSpPr>
            <a:spLocks noGrp="1"/>
          </p:cNvSpPr>
          <p:nvPr>
            <p:ph type="dt" sz="half" idx="2"/>
          </p:nvPr>
        </p:nvSpPr>
        <p:spPr>
          <a:xfrm>
            <a:off x="7702549" y="6374999"/>
            <a:ext cx="1480705"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r>
              <a:rPr lang="en-US"/>
              <a:t>19 May 2021</a:t>
            </a:r>
            <a:endParaRPr lang="en-US" dirty="0"/>
          </a:p>
        </p:txBody>
      </p:sp>
      <p:sp>
        <p:nvSpPr>
          <p:cNvPr id="6" name="Slide Number Placeholder 5"/>
          <p:cNvSpPr>
            <a:spLocks noGrp="1"/>
          </p:cNvSpPr>
          <p:nvPr>
            <p:ph type="sldNum" sz="quarter" idx="4"/>
          </p:nvPr>
        </p:nvSpPr>
        <p:spPr>
          <a:xfrm>
            <a:off x="9372600" y="6374999"/>
            <a:ext cx="1042554"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fld id="{A7F8E3F6-DE14-48B2-B2BC-6FABA9630FB8}" type="slidenum">
              <a:rPr lang="en-US" smtClean="0"/>
              <a:pPr/>
              <a:t>‹#›</a:t>
            </a:fld>
            <a:endParaRPr lang="en-US" dirty="0"/>
          </a:p>
        </p:txBody>
      </p:sp>
      <p:pic>
        <p:nvPicPr>
          <p:cNvPr id="11" name="Picture 10">
            <a:extLst>
              <a:ext uri="{FF2B5EF4-FFF2-40B4-BE49-F238E27FC236}">
                <a16:creationId xmlns:a16="http://schemas.microsoft.com/office/drawing/2014/main" id="{EA25FDA4-C9BF-446A-BE2A-459859D07D17}"/>
              </a:ext>
            </a:extLst>
          </p:cNvPr>
          <p:cNvPicPr>
            <a:picLocks noChangeAspect="1"/>
          </p:cNvPicPr>
          <p:nvPr userDrawn="1"/>
        </p:nvPicPr>
        <p:blipFill>
          <a:blip r:embed="rId16"/>
          <a:stretch>
            <a:fillRect/>
          </a:stretch>
        </p:blipFill>
        <p:spPr>
          <a:xfrm>
            <a:off x="10554691" y="6151596"/>
            <a:ext cx="1535710" cy="575282"/>
          </a:xfrm>
          <a:prstGeom prst="rect">
            <a:avLst/>
          </a:prstGeom>
        </p:spPr>
      </p:pic>
    </p:spTree>
    <p:extLst>
      <p:ext uri="{BB962C8B-B14F-4D97-AF65-F5344CB8AC3E}">
        <p14:creationId xmlns:p14="http://schemas.microsoft.com/office/powerpoint/2010/main" val="10165538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3200" kern="1200">
          <a:solidFill>
            <a:schemeClr val="bg1"/>
          </a:solidFill>
          <a:latin typeface="Calibri" panose="020F0502020204030204" pitchFamily="34" charset="0"/>
          <a:ea typeface="+mj-ea"/>
          <a:cs typeface="Calibri" panose="020F0502020204030204" pitchFamily="34" charset="0"/>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7"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7744" y="1873584"/>
            <a:ext cx="5448297" cy="2560320"/>
          </a:xfrm>
        </p:spPr>
        <p:txBody>
          <a:bodyPr>
            <a:normAutofit/>
          </a:bodyPr>
          <a:lstStyle/>
          <a:p>
            <a:r>
              <a:rPr lang="en-US" sz="3600" dirty="0"/>
              <a:t>Operating and Maintaining the Peregrine Website</a:t>
            </a:r>
            <a:endParaRPr lang="en-US" sz="3600" i="1" dirty="0"/>
          </a:p>
        </p:txBody>
      </p:sp>
      <p:pic>
        <p:nvPicPr>
          <p:cNvPr id="5" name="Picture Placeholder 4" descr="City street with motion blur"/>
          <p:cNvPicPr>
            <a:picLocks noGrp="1" noChangeAspect="1"/>
          </p:cNvPicPr>
          <p:nvPr>
            <p:ph type="pic" sz="quarter" idx="10"/>
          </p:nvPr>
        </p:nvPicPr>
        <p:blipFill>
          <a:blip r:embed="rId3" cstate="print">
            <a:extLst>
              <a:ext uri="{28A0092B-C50C-407E-A947-70E740481C1C}">
                <a14:useLocalDpi xmlns:a14="http://schemas.microsoft.com/office/drawing/2010/main" val="0"/>
              </a:ext>
            </a:extLst>
          </a:blip>
          <a:srcRect/>
          <a:stretch>
            <a:fillRect/>
          </a:stretch>
        </p:blipFill>
        <p:spPr/>
      </p:pic>
      <p:sp>
        <p:nvSpPr>
          <p:cNvPr id="3" name="Subtitle 2"/>
          <p:cNvSpPr>
            <a:spLocks noGrp="1"/>
          </p:cNvSpPr>
          <p:nvPr>
            <p:ph type="subTitle" idx="1"/>
          </p:nvPr>
        </p:nvSpPr>
        <p:spPr/>
        <p:txBody>
          <a:bodyPr>
            <a:normAutofit/>
          </a:bodyPr>
          <a:lstStyle/>
          <a:p>
            <a:r>
              <a:rPr lang="en-US" dirty="0"/>
              <a:t>19 May 2021</a:t>
            </a:r>
          </a:p>
        </p:txBody>
      </p:sp>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6296107-54E1-455F-831C-4DBEC3C29636}"/>
              </a:ext>
            </a:extLst>
          </p:cNvPr>
          <p:cNvSpPr>
            <a:spLocks noGrp="1"/>
          </p:cNvSpPr>
          <p:nvPr>
            <p:ph type="title"/>
          </p:nvPr>
        </p:nvSpPr>
        <p:spPr/>
        <p:txBody>
          <a:bodyPr/>
          <a:lstStyle/>
          <a:p>
            <a:r>
              <a:rPr lang="en-US" dirty="0"/>
              <a:t>Overview of Website Support for Peregrine</a:t>
            </a:r>
            <a:endParaRPr lang="en-GB" dirty="0"/>
          </a:p>
        </p:txBody>
      </p:sp>
      <p:sp>
        <p:nvSpPr>
          <p:cNvPr id="6" name="Content Placeholder 5">
            <a:extLst>
              <a:ext uri="{FF2B5EF4-FFF2-40B4-BE49-F238E27FC236}">
                <a16:creationId xmlns:a16="http://schemas.microsoft.com/office/drawing/2014/main" id="{6A8A3AAE-D234-4928-9422-84BC030FF56D}"/>
              </a:ext>
            </a:extLst>
          </p:cNvPr>
          <p:cNvSpPr>
            <a:spLocks noGrp="1"/>
          </p:cNvSpPr>
          <p:nvPr>
            <p:ph idx="1"/>
          </p:nvPr>
        </p:nvSpPr>
        <p:spPr>
          <a:xfrm>
            <a:off x="1295400" y="1625599"/>
            <a:ext cx="9715500" cy="4584701"/>
          </a:xfrm>
        </p:spPr>
        <p:txBody>
          <a:bodyPr>
            <a:normAutofit/>
          </a:bodyPr>
          <a:lstStyle/>
          <a:p>
            <a:r>
              <a:rPr lang="en-US" sz="2000" dirty="0"/>
              <a:t>Today’s presentation addresses the status of the website developed for Peregrine by AviaGlobal Group, and the activities required to maintain the website as a living web presence.  </a:t>
            </a:r>
            <a:r>
              <a:rPr lang="en-US" sz="2000" b="1" i="1" dirty="0"/>
              <a:t>AviaGlobal Group currently devotes 1 staff day per week to these tasks.</a:t>
            </a:r>
          </a:p>
          <a:p>
            <a:r>
              <a:rPr lang="en-US" sz="2000" dirty="0"/>
              <a:t>The website content focus has been on </a:t>
            </a:r>
            <a:r>
              <a:rPr lang="en-US" sz="2000" u="sng" dirty="0"/>
              <a:t>enhancement of Peregrine’s current business activities</a:t>
            </a:r>
            <a:r>
              <a:rPr lang="en-US" sz="2000" dirty="0"/>
              <a:t>, with the potential to support business growth based on Peregrine’s objectives for the future. </a:t>
            </a:r>
            <a:r>
              <a:rPr lang="en-US" sz="2000" b="1" i="1" dirty="0"/>
              <a:t>AviaGlobal Group currently devotes 0.5 staff day per week to these tasks.</a:t>
            </a:r>
          </a:p>
          <a:p>
            <a:r>
              <a:rPr lang="en-US" sz="2000" dirty="0"/>
              <a:t>AviaGlobal Group has implemented the website in a manner to facilitate an eventual transition to Peregrine management, understanding that Peregrine may wish to take over this role at some point in time.  The following slides outline the core activities which would need to be carried out in the event of such a transition.</a:t>
            </a:r>
          </a:p>
        </p:txBody>
      </p:sp>
      <p:sp>
        <p:nvSpPr>
          <p:cNvPr id="7" name="TextBox 6">
            <a:extLst>
              <a:ext uri="{FF2B5EF4-FFF2-40B4-BE49-F238E27FC236}">
                <a16:creationId xmlns:a16="http://schemas.microsoft.com/office/drawing/2014/main" id="{3540006C-357A-4CD2-ACA7-F74322850865}"/>
              </a:ext>
            </a:extLst>
          </p:cNvPr>
          <p:cNvSpPr txBox="1"/>
          <p:nvPr/>
        </p:nvSpPr>
        <p:spPr>
          <a:xfrm>
            <a:off x="823913" y="5079484"/>
            <a:ext cx="10544174" cy="1015663"/>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dirty="0">
                <a:latin typeface="Calibri" panose="020F0502020204030204" pitchFamily="34" charset="0"/>
                <a:cs typeface="Calibri" panose="020F0502020204030204" pitchFamily="34" charset="0"/>
              </a:rPr>
              <a:t>Understanding that Peregrine urgently needs to reduce operating costs under current business conditions, AviaGlobal Group proposes to provide cost-effective and unperturbed website management for Peregrine during these challenging times.</a:t>
            </a:r>
          </a:p>
        </p:txBody>
      </p:sp>
      <p:sp>
        <p:nvSpPr>
          <p:cNvPr id="8" name="Date Placeholder 7">
            <a:extLst>
              <a:ext uri="{FF2B5EF4-FFF2-40B4-BE49-F238E27FC236}">
                <a16:creationId xmlns:a16="http://schemas.microsoft.com/office/drawing/2014/main" id="{DC21C735-CCFC-4CF4-9357-B24540B81CB2}"/>
              </a:ext>
            </a:extLst>
          </p:cNvPr>
          <p:cNvSpPr>
            <a:spLocks noGrp="1"/>
          </p:cNvSpPr>
          <p:nvPr>
            <p:ph type="dt" sz="half" idx="10"/>
          </p:nvPr>
        </p:nvSpPr>
        <p:spPr/>
        <p:txBody>
          <a:bodyPr/>
          <a:lstStyle/>
          <a:p>
            <a:r>
              <a:rPr lang="en-US"/>
              <a:t>19 May 2021</a:t>
            </a:r>
            <a:endParaRPr lang="en-US" dirty="0"/>
          </a:p>
        </p:txBody>
      </p:sp>
      <p:sp>
        <p:nvSpPr>
          <p:cNvPr id="9" name="Footer Placeholder 8">
            <a:extLst>
              <a:ext uri="{FF2B5EF4-FFF2-40B4-BE49-F238E27FC236}">
                <a16:creationId xmlns:a16="http://schemas.microsoft.com/office/drawing/2014/main" id="{0333CF68-DC46-4382-AC00-ABE60CCB54EB}"/>
              </a:ext>
            </a:extLst>
          </p:cNvPr>
          <p:cNvSpPr>
            <a:spLocks noGrp="1"/>
          </p:cNvSpPr>
          <p:nvPr>
            <p:ph type="ftr" sz="quarter" idx="11"/>
          </p:nvPr>
        </p:nvSpPr>
        <p:spPr/>
        <p:txBody>
          <a:bodyPr/>
          <a:lstStyle/>
          <a:p>
            <a:r>
              <a:rPr lang="en-US"/>
              <a:t>Peregrine Website - Status, SEO &amp; Sustainment Activities (Confidential)</a:t>
            </a:r>
            <a:endParaRPr lang="en-US" dirty="0"/>
          </a:p>
        </p:txBody>
      </p:sp>
      <p:sp>
        <p:nvSpPr>
          <p:cNvPr id="10" name="Slide Number Placeholder 9">
            <a:extLst>
              <a:ext uri="{FF2B5EF4-FFF2-40B4-BE49-F238E27FC236}">
                <a16:creationId xmlns:a16="http://schemas.microsoft.com/office/drawing/2014/main" id="{B688A83D-87B8-46C6-B5ED-B98DAFCC45DC}"/>
              </a:ext>
            </a:extLst>
          </p:cNvPr>
          <p:cNvSpPr>
            <a:spLocks noGrp="1"/>
          </p:cNvSpPr>
          <p:nvPr>
            <p:ph type="sldNum" sz="quarter" idx="12"/>
          </p:nvPr>
        </p:nvSpPr>
        <p:spPr/>
        <p:txBody>
          <a:bodyPr/>
          <a:lstStyle/>
          <a:p>
            <a:fld id="{A7F8E3F6-DE14-48B2-B2BC-6FABA9630FB8}" type="slidenum">
              <a:rPr lang="en-US" smtClean="0"/>
              <a:t>2</a:t>
            </a:fld>
            <a:endParaRPr lang="en-US" dirty="0"/>
          </a:p>
        </p:txBody>
      </p:sp>
    </p:spTree>
    <p:extLst>
      <p:ext uri="{BB962C8B-B14F-4D97-AF65-F5344CB8AC3E}">
        <p14:creationId xmlns:p14="http://schemas.microsoft.com/office/powerpoint/2010/main" val="2633624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58F560B-2F27-4A48-A355-E0823461EC3F}"/>
              </a:ext>
            </a:extLst>
          </p:cNvPr>
          <p:cNvSpPr>
            <a:spLocks noGrp="1"/>
          </p:cNvSpPr>
          <p:nvPr>
            <p:ph type="title"/>
          </p:nvPr>
        </p:nvSpPr>
        <p:spPr>
          <a:xfrm>
            <a:off x="1295400" y="255134"/>
            <a:ext cx="9601200" cy="1036850"/>
          </a:xfrm>
        </p:spPr>
        <p:txBody>
          <a:bodyPr/>
          <a:lstStyle/>
          <a:p>
            <a:r>
              <a:rPr lang="en-US" dirty="0"/>
              <a:t>So what makes up the Peregrine website, technically?</a:t>
            </a:r>
            <a:endParaRPr lang="en-GB" dirty="0"/>
          </a:p>
        </p:txBody>
      </p:sp>
      <p:sp>
        <p:nvSpPr>
          <p:cNvPr id="13" name="Text Placeholder 12">
            <a:extLst>
              <a:ext uri="{FF2B5EF4-FFF2-40B4-BE49-F238E27FC236}">
                <a16:creationId xmlns:a16="http://schemas.microsoft.com/office/drawing/2014/main" id="{485AFFCC-237A-4FFC-9A1A-6B533078DF70}"/>
              </a:ext>
            </a:extLst>
          </p:cNvPr>
          <p:cNvSpPr>
            <a:spLocks noGrp="1"/>
          </p:cNvSpPr>
          <p:nvPr>
            <p:ph type="body" idx="1"/>
          </p:nvPr>
        </p:nvSpPr>
        <p:spPr>
          <a:xfrm>
            <a:off x="190500" y="1552575"/>
            <a:ext cx="4572000" cy="850900"/>
          </a:xfrm>
          <a:ln w="28575">
            <a:solidFill>
              <a:schemeClr val="accent2">
                <a:lumMod val="60000"/>
                <a:lumOff val="40000"/>
              </a:schemeClr>
            </a:solidFill>
          </a:ln>
        </p:spPr>
        <p:txBody>
          <a:bodyPr/>
          <a:lstStyle/>
          <a:p>
            <a:pPr algn="ctr"/>
            <a:r>
              <a:rPr lang="en-US" dirty="0"/>
              <a:t>Website Fundamentals</a:t>
            </a:r>
            <a:endParaRPr lang="en-GB" dirty="0"/>
          </a:p>
        </p:txBody>
      </p:sp>
      <p:sp>
        <p:nvSpPr>
          <p:cNvPr id="8" name="Content Placeholder 7">
            <a:extLst>
              <a:ext uri="{FF2B5EF4-FFF2-40B4-BE49-F238E27FC236}">
                <a16:creationId xmlns:a16="http://schemas.microsoft.com/office/drawing/2014/main" id="{C337DCAD-2CA2-4A58-913F-E342012FE014}"/>
              </a:ext>
            </a:extLst>
          </p:cNvPr>
          <p:cNvSpPr>
            <a:spLocks noGrp="1"/>
          </p:cNvSpPr>
          <p:nvPr>
            <p:ph sz="half" idx="2"/>
          </p:nvPr>
        </p:nvSpPr>
        <p:spPr>
          <a:xfrm>
            <a:off x="190500" y="2428875"/>
            <a:ext cx="4572000" cy="3467100"/>
          </a:xfrm>
        </p:spPr>
        <p:txBody>
          <a:bodyPr>
            <a:normAutofit fontScale="85000" lnSpcReduction="10000"/>
          </a:bodyPr>
          <a:lstStyle/>
          <a:p>
            <a:pPr>
              <a:buFont typeface="Calibri" panose="020F0502020204030204" pitchFamily="34" charset="0"/>
              <a:buChar char="$"/>
            </a:pPr>
            <a:r>
              <a:rPr lang="en-US" dirty="0"/>
              <a:t>Web Hosting</a:t>
            </a:r>
          </a:p>
          <a:p>
            <a:pPr lvl="1"/>
            <a:r>
              <a:rPr lang="en-US" dirty="0"/>
              <a:t>InMotionHosting.com Power Plan</a:t>
            </a:r>
          </a:p>
          <a:p>
            <a:pPr lvl="1"/>
            <a:r>
              <a:rPr lang="en-US" dirty="0"/>
              <a:t>Website Backup Management</a:t>
            </a:r>
          </a:p>
          <a:p>
            <a:pPr>
              <a:buFont typeface="Wingdings" panose="05000000000000000000" pitchFamily="2" charset="2"/>
              <a:buChar char="ü"/>
            </a:pPr>
            <a:r>
              <a:rPr lang="en-US" dirty="0"/>
              <a:t>WordPress Theme: Fabricator</a:t>
            </a:r>
          </a:p>
          <a:p>
            <a:pPr lvl="1"/>
            <a:r>
              <a:rPr lang="en-US" dirty="0"/>
              <a:t>Chosen for Look &amp; Feel and manufacturing template orientation</a:t>
            </a:r>
          </a:p>
          <a:p>
            <a:pPr lvl="1"/>
            <a:r>
              <a:rPr lang="en-US" dirty="0"/>
              <a:t>Provides page templates, enhanced plugins, editing widgets, MailChimp Integration</a:t>
            </a:r>
          </a:p>
          <a:p>
            <a:pPr>
              <a:buFont typeface="Calibri" panose="020F0502020204030204" pitchFamily="34" charset="0"/>
              <a:buChar char="$"/>
            </a:pPr>
            <a:r>
              <a:rPr lang="en-US" dirty="0"/>
              <a:t>Content Management System (CMS)</a:t>
            </a:r>
          </a:p>
          <a:p>
            <a:pPr lvl="1"/>
            <a:r>
              <a:rPr lang="en-US" dirty="0"/>
              <a:t>Elementor Pro</a:t>
            </a:r>
          </a:p>
        </p:txBody>
      </p:sp>
      <p:sp>
        <p:nvSpPr>
          <p:cNvPr id="14" name="Text Placeholder 13">
            <a:extLst>
              <a:ext uri="{FF2B5EF4-FFF2-40B4-BE49-F238E27FC236}">
                <a16:creationId xmlns:a16="http://schemas.microsoft.com/office/drawing/2014/main" id="{2FEEF7C4-DB70-4232-AE6B-EABE8311A4F2}"/>
              </a:ext>
            </a:extLst>
          </p:cNvPr>
          <p:cNvSpPr>
            <a:spLocks noGrp="1"/>
          </p:cNvSpPr>
          <p:nvPr>
            <p:ph type="body" sz="quarter" idx="3"/>
          </p:nvPr>
        </p:nvSpPr>
        <p:spPr>
          <a:xfrm>
            <a:off x="4838700" y="1552575"/>
            <a:ext cx="3371850" cy="847725"/>
          </a:xfrm>
          <a:ln w="28575">
            <a:solidFill>
              <a:schemeClr val="accent2">
                <a:lumMod val="60000"/>
                <a:lumOff val="40000"/>
              </a:schemeClr>
            </a:solidFill>
          </a:ln>
        </p:spPr>
        <p:txBody>
          <a:bodyPr/>
          <a:lstStyle/>
          <a:p>
            <a:pPr algn="ctr"/>
            <a:r>
              <a:rPr lang="en-US" dirty="0"/>
              <a:t>Plugins</a:t>
            </a:r>
            <a:endParaRPr lang="en-GB" dirty="0"/>
          </a:p>
        </p:txBody>
      </p:sp>
      <p:sp>
        <p:nvSpPr>
          <p:cNvPr id="15" name="Content Placeholder 14">
            <a:extLst>
              <a:ext uri="{FF2B5EF4-FFF2-40B4-BE49-F238E27FC236}">
                <a16:creationId xmlns:a16="http://schemas.microsoft.com/office/drawing/2014/main" id="{72D92FF3-6E5A-43F1-AB08-A9EF7269A0F6}"/>
              </a:ext>
            </a:extLst>
          </p:cNvPr>
          <p:cNvSpPr>
            <a:spLocks noGrp="1"/>
          </p:cNvSpPr>
          <p:nvPr>
            <p:ph sz="quarter" idx="4"/>
          </p:nvPr>
        </p:nvSpPr>
        <p:spPr>
          <a:xfrm>
            <a:off x="4838700" y="2428875"/>
            <a:ext cx="3371850" cy="3467100"/>
          </a:xfrm>
        </p:spPr>
        <p:txBody>
          <a:bodyPr>
            <a:normAutofit lnSpcReduction="10000"/>
          </a:bodyPr>
          <a:lstStyle/>
          <a:p>
            <a:pPr lvl="1">
              <a:buFont typeface="Calibri" panose="020F0502020204030204" pitchFamily="34" charset="0"/>
              <a:buChar char="$"/>
            </a:pPr>
            <a:r>
              <a:rPr lang="en-US" dirty="0" err="1"/>
              <a:t>Loginizer</a:t>
            </a:r>
            <a:r>
              <a:rPr lang="en-US" dirty="0"/>
              <a:t> Security</a:t>
            </a:r>
          </a:p>
          <a:p>
            <a:pPr lvl="1">
              <a:buFont typeface="Calibri" panose="020F0502020204030204" pitchFamily="34" charset="0"/>
              <a:buChar char="$"/>
            </a:pPr>
            <a:r>
              <a:rPr lang="en-US" dirty="0" err="1"/>
              <a:t>Complianz</a:t>
            </a:r>
            <a:endParaRPr lang="en-US" dirty="0"/>
          </a:p>
          <a:p>
            <a:pPr lvl="1">
              <a:buFont typeface="Calibri" panose="020F0502020204030204" pitchFamily="34" charset="0"/>
              <a:buChar char="$"/>
            </a:pPr>
            <a:r>
              <a:rPr lang="en-US" dirty="0"/>
              <a:t>All in One SEO</a:t>
            </a:r>
          </a:p>
          <a:p>
            <a:pPr lvl="1">
              <a:buFont typeface="Calibri" panose="020F0502020204030204" pitchFamily="34" charset="0"/>
              <a:buChar char="$"/>
            </a:pPr>
            <a:r>
              <a:rPr lang="en-US" dirty="0"/>
              <a:t>Monster Insights</a:t>
            </a:r>
          </a:p>
          <a:p>
            <a:pPr lvl="1">
              <a:buFont typeface="Calibri" panose="020F0502020204030204" pitchFamily="34" charset="0"/>
              <a:buChar char="$"/>
            </a:pPr>
            <a:r>
              <a:rPr lang="en-US" dirty="0"/>
              <a:t>Really Simple SSL</a:t>
            </a:r>
          </a:p>
          <a:p>
            <a:pPr lvl="1">
              <a:buFont typeface="Wingdings" panose="05000000000000000000" pitchFamily="2" charset="2"/>
              <a:buChar char="ü"/>
            </a:pPr>
            <a:r>
              <a:rPr lang="en-US" dirty="0" err="1"/>
              <a:t>UnderConstructionPage</a:t>
            </a:r>
            <a:endParaRPr lang="en-US" dirty="0"/>
          </a:p>
          <a:p>
            <a:pPr lvl="1">
              <a:buFont typeface="Wingdings" panose="05000000000000000000" pitchFamily="2" charset="2"/>
              <a:buChar char="ü"/>
            </a:pPr>
            <a:r>
              <a:rPr lang="en-US" dirty="0"/>
              <a:t>Smush</a:t>
            </a:r>
          </a:p>
          <a:p>
            <a:pPr lvl="1">
              <a:buFont typeface="Wingdings" panose="05000000000000000000" pitchFamily="2" charset="2"/>
              <a:buChar char="ü"/>
            </a:pPr>
            <a:r>
              <a:rPr lang="en-US" dirty="0"/>
              <a:t>W3 Total Cache</a:t>
            </a:r>
          </a:p>
          <a:p>
            <a:pPr lvl="1">
              <a:buFont typeface="Wingdings" panose="05000000000000000000" pitchFamily="2" charset="2"/>
              <a:buChar char="ü"/>
            </a:pPr>
            <a:r>
              <a:rPr lang="en-US" dirty="0"/>
              <a:t>WP Mail SMTP</a:t>
            </a:r>
          </a:p>
          <a:p>
            <a:endParaRPr lang="en-GB" dirty="0"/>
          </a:p>
        </p:txBody>
      </p:sp>
      <p:sp>
        <p:nvSpPr>
          <p:cNvPr id="11" name="Footer Placeholder 10">
            <a:extLst>
              <a:ext uri="{FF2B5EF4-FFF2-40B4-BE49-F238E27FC236}">
                <a16:creationId xmlns:a16="http://schemas.microsoft.com/office/drawing/2014/main" id="{8D7FF905-D1BC-4E95-86B8-4C2B7DB7DEF5}"/>
              </a:ext>
            </a:extLst>
          </p:cNvPr>
          <p:cNvSpPr>
            <a:spLocks noGrp="1"/>
          </p:cNvSpPr>
          <p:nvPr>
            <p:ph type="ftr" sz="quarter" idx="11"/>
          </p:nvPr>
        </p:nvSpPr>
        <p:spPr>
          <a:xfrm>
            <a:off x="1295399" y="6374999"/>
            <a:ext cx="6243203" cy="274320"/>
          </a:xfrm>
        </p:spPr>
        <p:txBody>
          <a:bodyPr/>
          <a:lstStyle/>
          <a:p>
            <a:r>
              <a:rPr lang="en-US"/>
              <a:t>Peregrine Website - Status, SEO &amp; Sustainment Activities (Confidential)</a:t>
            </a:r>
            <a:endParaRPr lang="en-US" dirty="0"/>
          </a:p>
        </p:txBody>
      </p:sp>
      <p:sp>
        <p:nvSpPr>
          <p:cNvPr id="10" name="Date Placeholder 9">
            <a:extLst>
              <a:ext uri="{FF2B5EF4-FFF2-40B4-BE49-F238E27FC236}">
                <a16:creationId xmlns:a16="http://schemas.microsoft.com/office/drawing/2014/main" id="{67018ED0-F946-4D7D-B297-5588CA279FB9}"/>
              </a:ext>
            </a:extLst>
          </p:cNvPr>
          <p:cNvSpPr>
            <a:spLocks noGrp="1"/>
          </p:cNvSpPr>
          <p:nvPr>
            <p:ph type="dt" sz="half" idx="10"/>
          </p:nvPr>
        </p:nvSpPr>
        <p:spPr>
          <a:xfrm>
            <a:off x="7702549" y="6374999"/>
            <a:ext cx="1480705" cy="274320"/>
          </a:xfrm>
        </p:spPr>
        <p:txBody>
          <a:bodyPr/>
          <a:lstStyle/>
          <a:p>
            <a:r>
              <a:rPr lang="en-US"/>
              <a:t>19 May 2021</a:t>
            </a:r>
            <a:endParaRPr lang="en-US" dirty="0"/>
          </a:p>
        </p:txBody>
      </p:sp>
      <p:sp>
        <p:nvSpPr>
          <p:cNvPr id="12" name="Slide Number Placeholder 11">
            <a:extLst>
              <a:ext uri="{FF2B5EF4-FFF2-40B4-BE49-F238E27FC236}">
                <a16:creationId xmlns:a16="http://schemas.microsoft.com/office/drawing/2014/main" id="{00915334-62A9-4EBC-89B5-D916904B6468}"/>
              </a:ext>
            </a:extLst>
          </p:cNvPr>
          <p:cNvSpPr>
            <a:spLocks noGrp="1"/>
          </p:cNvSpPr>
          <p:nvPr>
            <p:ph type="sldNum" sz="quarter" idx="12"/>
          </p:nvPr>
        </p:nvSpPr>
        <p:spPr>
          <a:xfrm>
            <a:off x="9372600" y="6374999"/>
            <a:ext cx="1042554" cy="274320"/>
          </a:xfrm>
        </p:spPr>
        <p:txBody>
          <a:bodyPr/>
          <a:lstStyle/>
          <a:p>
            <a:fld id="{A7F8E3F6-DE14-48B2-B2BC-6FABA9630FB8}" type="slidenum">
              <a:rPr lang="en-US" smtClean="0"/>
              <a:pPr/>
              <a:t>3</a:t>
            </a:fld>
            <a:endParaRPr lang="en-US" dirty="0"/>
          </a:p>
        </p:txBody>
      </p:sp>
      <p:sp>
        <p:nvSpPr>
          <p:cNvPr id="24" name="Text Placeholder 13">
            <a:extLst>
              <a:ext uri="{FF2B5EF4-FFF2-40B4-BE49-F238E27FC236}">
                <a16:creationId xmlns:a16="http://schemas.microsoft.com/office/drawing/2014/main" id="{5C92E384-BB54-4025-BDB3-F5824F3664B4}"/>
              </a:ext>
            </a:extLst>
          </p:cNvPr>
          <p:cNvSpPr txBox="1">
            <a:spLocks/>
          </p:cNvSpPr>
          <p:nvPr/>
        </p:nvSpPr>
        <p:spPr>
          <a:xfrm>
            <a:off x="8286750" y="1552575"/>
            <a:ext cx="3676650" cy="847725"/>
          </a:xfrm>
          <a:prstGeom prst="rect">
            <a:avLst/>
          </a:prstGeom>
          <a:ln w="28575">
            <a:solidFill>
              <a:schemeClr val="accent2">
                <a:lumMod val="60000"/>
                <a:lumOff val="40000"/>
              </a:schemeClr>
            </a:solidFill>
          </a:ln>
        </p:spPr>
        <p:txBody>
          <a:bodyPr vert="horz" lIns="91440" tIns="45720" rIns="91440" bIns="45720" rtlCol="0" anchor="ctr">
            <a:normAutofit/>
          </a:bodyPr>
          <a:lstStyle>
            <a:lvl1pPr marL="0" indent="0" algn="l" defTabSz="914400" rtl="0" eaLnBrk="1" latinLnBrk="0" hangingPunct="1">
              <a:lnSpc>
                <a:spcPct val="90000"/>
              </a:lnSpc>
              <a:spcBef>
                <a:spcPts val="1800"/>
              </a:spcBef>
              <a:buFont typeface="Arial" panose="020B0604020202020204" pitchFamily="34" charset="0"/>
              <a:buNone/>
              <a:defRPr sz="2600" b="0" kern="1200">
                <a:solidFill>
                  <a:schemeClr val="tx1"/>
                </a:solidFill>
                <a:latin typeface="Calibri" panose="020F0502020204030204" pitchFamily="34" charset="0"/>
                <a:ea typeface="+mn-ea"/>
                <a:cs typeface="Calibri" panose="020F0502020204030204" pitchFamily="34" charset="0"/>
              </a:defRPr>
            </a:lvl1pPr>
            <a:lvl2pPr marL="457200" indent="0" algn="l" defTabSz="914400" rtl="0" eaLnBrk="1" latinLnBrk="0" hangingPunct="1">
              <a:lnSpc>
                <a:spcPct val="90000"/>
              </a:lnSpc>
              <a:spcBef>
                <a:spcPts val="1000"/>
              </a:spcBef>
              <a:buFont typeface="Arial" panose="020B0604020202020204" pitchFamily="34" charset="0"/>
              <a:buNone/>
              <a:defRPr sz="2000" b="1" kern="1200">
                <a:solidFill>
                  <a:schemeClr val="tx1"/>
                </a:solidFill>
                <a:latin typeface="Calibri" panose="020F0502020204030204" pitchFamily="34" charset="0"/>
                <a:ea typeface="+mn-ea"/>
                <a:cs typeface="Calibri" panose="020F0502020204030204" pitchFamily="34" charset="0"/>
              </a:defRPr>
            </a:lvl2pPr>
            <a:lvl3pPr marL="914400" indent="0" algn="l" defTabSz="914400" rtl="0" eaLnBrk="1" latinLnBrk="0" hangingPunct="1">
              <a:lnSpc>
                <a:spcPct val="90000"/>
              </a:lnSpc>
              <a:spcBef>
                <a:spcPts val="800"/>
              </a:spcBef>
              <a:buFont typeface="Arial" panose="020B0604020202020204" pitchFamily="34" charset="0"/>
              <a:buNone/>
              <a:defRPr sz="1800" b="1" kern="1200">
                <a:solidFill>
                  <a:schemeClr val="tx1"/>
                </a:solidFill>
                <a:latin typeface="Calibri" panose="020F0502020204030204" pitchFamily="34" charset="0"/>
                <a:ea typeface="+mn-ea"/>
                <a:cs typeface="Calibri" panose="020F0502020204030204" pitchFamily="34" charset="0"/>
              </a:defRPr>
            </a:lvl3pPr>
            <a:lvl4pPr marL="13716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Calibri" panose="020F0502020204030204" pitchFamily="34" charset="0"/>
                <a:ea typeface="+mn-ea"/>
                <a:cs typeface="Calibri" panose="020F0502020204030204" pitchFamily="34" charset="0"/>
              </a:defRPr>
            </a:lvl4pPr>
            <a:lvl5pPr marL="18288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Calibri" panose="020F0502020204030204" pitchFamily="34" charset="0"/>
                <a:ea typeface="+mn-ea"/>
                <a:cs typeface="Calibri" panose="020F0502020204030204" pitchFamily="34" charset="0"/>
              </a:defRPr>
            </a:lvl5pPr>
            <a:lvl6pPr marL="22860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9pPr>
          </a:lstStyle>
          <a:p>
            <a:pPr algn="ctr"/>
            <a:r>
              <a:rPr lang="en-US" dirty="0"/>
              <a:t>Plugin Functionality</a:t>
            </a:r>
            <a:endParaRPr lang="en-GB" dirty="0"/>
          </a:p>
        </p:txBody>
      </p:sp>
      <p:sp>
        <p:nvSpPr>
          <p:cNvPr id="26" name="Content Placeholder 14">
            <a:extLst>
              <a:ext uri="{FF2B5EF4-FFF2-40B4-BE49-F238E27FC236}">
                <a16:creationId xmlns:a16="http://schemas.microsoft.com/office/drawing/2014/main" id="{5A9E6C47-4CAE-4474-89DB-34D4E4892973}"/>
              </a:ext>
            </a:extLst>
          </p:cNvPr>
          <p:cNvSpPr txBox="1">
            <a:spLocks/>
          </p:cNvSpPr>
          <p:nvPr/>
        </p:nvSpPr>
        <p:spPr>
          <a:xfrm>
            <a:off x="8286750" y="2428875"/>
            <a:ext cx="3676650" cy="3467100"/>
          </a:xfrm>
          <a:prstGeom prst="rect">
            <a:avLst/>
          </a:prstGeom>
        </p:spPr>
        <p:txBody>
          <a:bodyPr vert="horz" lIns="91440" tIns="45720" rIns="91440" bIns="45720" rtlCol="0">
            <a:normAutofit lnSpcReduction="10000"/>
          </a:bodyPr>
          <a:lst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a:lstStyle>
          <a:p>
            <a:pPr lvl="1"/>
            <a:r>
              <a:rPr lang="en-US" dirty="0"/>
              <a:t>Brute Force, 2FA, </a:t>
            </a:r>
            <a:r>
              <a:rPr lang="en-US" dirty="0" err="1"/>
              <a:t>reCaptcha</a:t>
            </a:r>
            <a:endParaRPr lang="en-US" dirty="0"/>
          </a:p>
          <a:p>
            <a:pPr lvl="1"/>
            <a:r>
              <a:rPr lang="en-US" dirty="0"/>
              <a:t>Global Privacy Conformance</a:t>
            </a:r>
          </a:p>
          <a:p>
            <a:pPr lvl="1"/>
            <a:r>
              <a:rPr lang="en-US" dirty="0"/>
              <a:t>Search Engine Priority</a:t>
            </a:r>
          </a:p>
          <a:p>
            <a:pPr lvl="1"/>
            <a:r>
              <a:rPr lang="en-US" dirty="0"/>
              <a:t>Google Analytics</a:t>
            </a:r>
          </a:p>
          <a:p>
            <a:pPr lvl="1"/>
            <a:r>
              <a:rPr lang="en-US" dirty="0"/>
              <a:t>SSL Certificate</a:t>
            </a:r>
          </a:p>
          <a:p>
            <a:pPr lvl="1"/>
            <a:r>
              <a:rPr lang="en-US" dirty="0"/>
              <a:t>Construction Mode Edits</a:t>
            </a:r>
          </a:p>
          <a:p>
            <a:pPr lvl="1"/>
            <a:r>
              <a:rPr lang="en-US" dirty="0"/>
              <a:t>File &amp; Object Size Optimizer</a:t>
            </a:r>
          </a:p>
          <a:p>
            <a:pPr lvl="1"/>
            <a:r>
              <a:rPr lang="en-US" dirty="0"/>
              <a:t>Loading Speed Optimizer</a:t>
            </a:r>
          </a:p>
          <a:p>
            <a:pPr lvl="1"/>
            <a:r>
              <a:rPr lang="en-US" dirty="0"/>
              <a:t>SMTP for site messages</a:t>
            </a:r>
          </a:p>
          <a:p>
            <a:endParaRPr lang="en-GB" dirty="0"/>
          </a:p>
        </p:txBody>
      </p:sp>
      <p:sp>
        <p:nvSpPr>
          <p:cNvPr id="27" name="TextBox 26">
            <a:extLst>
              <a:ext uri="{FF2B5EF4-FFF2-40B4-BE49-F238E27FC236}">
                <a16:creationId xmlns:a16="http://schemas.microsoft.com/office/drawing/2014/main" id="{192BC7D5-E8D2-440A-81AE-0963184BAF8B}"/>
              </a:ext>
            </a:extLst>
          </p:cNvPr>
          <p:cNvSpPr txBox="1"/>
          <p:nvPr/>
        </p:nvSpPr>
        <p:spPr>
          <a:xfrm>
            <a:off x="1609725" y="5784334"/>
            <a:ext cx="8915400" cy="584775"/>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1600" dirty="0">
                <a:latin typeface="Calibri" panose="020F0502020204030204" pitchFamily="34" charset="0"/>
                <a:cs typeface="Calibri" panose="020F0502020204030204" pitchFamily="34" charset="0"/>
              </a:rPr>
              <a:t>Annual plugin licenses (~$275) are paid-up through Jan 2022</a:t>
            </a:r>
          </a:p>
          <a:p>
            <a:pPr algn="ctr"/>
            <a:r>
              <a:rPr lang="en-US" sz="1600" dirty="0">
                <a:latin typeface="Calibri" panose="020F0502020204030204" pitchFamily="34" charset="0"/>
                <a:cs typeface="Calibri" panose="020F0502020204030204" pitchFamily="34" charset="0"/>
              </a:rPr>
              <a:t>Hosting, Site Backups, Dedicated IP &amp; SSL Certificate (~$390) are paid-up through Dec 2021 </a:t>
            </a:r>
            <a:endParaRPr lang="en-GB"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51214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AF3F29C4-6BCF-4A44-AEE1-2BEA4F0F4FD6}"/>
              </a:ext>
            </a:extLst>
          </p:cNvPr>
          <p:cNvSpPr>
            <a:spLocks noGrp="1"/>
          </p:cNvSpPr>
          <p:nvPr>
            <p:ph type="title"/>
          </p:nvPr>
        </p:nvSpPr>
        <p:spPr>
          <a:xfrm>
            <a:off x="1295400" y="255134"/>
            <a:ext cx="10344150" cy="1036850"/>
          </a:xfrm>
        </p:spPr>
        <p:txBody>
          <a:bodyPr/>
          <a:lstStyle/>
          <a:p>
            <a:r>
              <a:rPr lang="en-US" dirty="0"/>
              <a:t>Core Website Sustainment Tasks</a:t>
            </a:r>
            <a:endParaRPr lang="en-GB" dirty="0"/>
          </a:p>
        </p:txBody>
      </p:sp>
      <p:sp>
        <p:nvSpPr>
          <p:cNvPr id="11" name="Content Placeholder 10">
            <a:extLst>
              <a:ext uri="{FF2B5EF4-FFF2-40B4-BE49-F238E27FC236}">
                <a16:creationId xmlns:a16="http://schemas.microsoft.com/office/drawing/2014/main" id="{9DDE82B2-F6FE-4BB8-9195-087C85D79C92}"/>
              </a:ext>
            </a:extLst>
          </p:cNvPr>
          <p:cNvSpPr>
            <a:spLocks noGrp="1"/>
          </p:cNvSpPr>
          <p:nvPr>
            <p:ph idx="1"/>
          </p:nvPr>
        </p:nvSpPr>
        <p:spPr>
          <a:xfrm>
            <a:off x="1295399" y="1625599"/>
            <a:ext cx="10448925" cy="4518025"/>
          </a:xfrm>
        </p:spPr>
        <p:txBody>
          <a:bodyPr>
            <a:normAutofit fontScale="85000" lnSpcReduction="20000"/>
          </a:bodyPr>
          <a:lstStyle/>
          <a:p>
            <a:r>
              <a:rPr lang="en-GB" dirty="0"/>
              <a:t>Security Scans</a:t>
            </a:r>
          </a:p>
          <a:p>
            <a:pPr lvl="1"/>
            <a:r>
              <a:rPr lang="en-GB" dirty="0"/>
              <a:t>Logins Blocked: assessing site messages from security plugin concerning blocked login attacks</a:t>
            </a:r>
          </a:p>
          <a:p>
            <a:pPr lvl="1"/>
            <a:r>
              <a:rPr lang="en-GB" dirty="0"/>
              <a:t>Spam: Filtering of comments on posted news items &amp; contact form messages for spam content</a:t>
            </a:r>
          </a:p>
          <a:p>
            <a:pPr lvl="1"/>
            <a:r>
              <a:rPr lang="en-GB" dirty="0"/>
              <a:t>Malware/phishing/whaling: assessment of messages from contact form for hazardous content</a:t>
            </a:r>
          </a:p>
          <a:p>
            <a:r>
              <a:rPr lang="en-GB" dirty="0"/>
              <a:t>Integrity Scans</a:t>
            </a:r>
          </a:p>
          <a:p>
            <a:pPr lvl="1"/>
            <a:r>
              <a:rPr lang="en-GB" dirty="0"/>
              <a:t>Validating Plugin Update Requests</a:t>
            </a:r>
          </a:p>
          <a:p>
            <a:pPr lvl="1"/>
            <a:r>
              <a:rPr lang="en-GB" dirty="0"/>
              <a:t>Verifying WordPress and Elementor revision status and updating as needed</a:t>
            </a:r>
          </a:p>
          <a:p>
            <a:r>
              <a:rPr lang="en-GB" dirty="0"/>
              <a:t>Web Hosting &amp; Site Management</a:t>
            </a:r>
          </a:p>
          <a:p>
            <a:pPr lvl="1"/>
            <a:r>
              <a:rPr lang="en-GB" dirty="0"/>
              <a:t>Account &amp; Site Backup Management</a:t>
            </a:r>
          </a:p>
          <a:p>
            <a:pPr lvl="1"/>
            <a:r>
              <a:rPr lang="en-GB" dirty="0"/>
              <a:t>Processing messages from </a:t>
            </a:r>
            <a:r>
              <a:rPr lang="en-GB" dirty="0" err="1"/>
              <a:t>InMotion</a:t>
            </a:r>
            <a:r>
              <a:rPr lang="en-GB" dirty="0"/>
              <a:t> Hosting on site performance status and upgrade needs</a:t>
            </a:r>
          </a:p>
          <a:p>
            <a:pPr lvl="1"/>
            <a:r>
              <a:rPr lang="en-GB" dirty="0"/>
              <a:t>Managing subscriptions for plugins</a:t>
            </a:r>
          </a:p>
          <a:p>
            <a:r>
              <a:rPr lang="en-GB" dirty="0"/>
              <a:t>SEO Updates</a:t>
            </a:r>
          </a:p>
          <a:p>
            <a:pPr lvl="1"/>
            <a:r>
              <a:rPr lang="en-GB" dirty="0"/>
              <a:t>Site updates &amp; blog posts to maintain the “alive” nature of the site for search engine purposes</a:t>
            </a:r>
          </a:p>
          <a:p>
            <a:pPr lvl="2"/>
            <a:endParaRPr lang="en-GB" dirty="0"/>
          </a:p>
        </p:txBody>
      </p:sp>
      <p:sp>
        <p:nvSpPr>
          <p:cNvPr id="7" name="Footer Placeholder 6">
            <a:extLst>
              <a:ext uri="{FF2B5EF4-FFF2-40B4-BE49-F238E27FC236}">
                <a16:creationId xmlns:a16="http://schemas.microsoft.com/office/drawing/2014/main" id="{786A8CE9-FBF8-4D2A-A592-E84B5CD7DD6A}"/>
              </a:ext>
            </a:extLst>
          </p:cNvPr>
          <p:cNvSpPr>
            <a:spLocks noGrp="1"/>
          </p:cNvSpPr>
          <p:nvPr>
            <p:ph type="ftr" sz="quarter" idx="11"/>
          </p:nvPr>
        </p:nvSpPr>
        <p:spPr/>
        <p:txBody>
          <a:bodyPr/>
          <a:lstStyle/>
          <a:p>
            <a:r>
              <a:rPr lang="en-US"/>
              <a:t>Peregrine Website - Status, SEO &amp; Sustainment Activities (Confidential)</a:t>
            </a:r>
            <a:endParaRPr lang="en-US" dirty="0"/>
          </a:p>
        </p:txBody>
      </p:sp>
      <p:sp>
        <p:nvSpPr>
          <p:cNvPr id="8" name="Date Placeholder 7">
            <a:extLst>
              <a:ext uri="{FF2B5EF4-FFF2-40B4-BE49-F238E27FC236}">
                <a16:creationId xmlns:a16="http://schemas.microsoft.com/office/drawing/2014/main" id="{E63B3F5A-ED08-4FCA-92E5-D4CFFE9BFFE1}"/>
              </a:ext>
            </a:extLst>
          </p:cNvPr>
          <p:cNvSpPr>
            <a:spLocks noGrp="1"/>
          </p:cNvSpPr>
          <p:nvPr>
            <p:ph type="dt" sz="half" idx="10"/>
          </p:nvPr>
        </p:nvSpPr>
        <p:spPr/>
        <p:txBody>
          <a:bodyPr/>
          <a:lstStyle/>
          <a:p>
            <a:r>
              <a:rPr lang="en-US"/>
              <a:t>19 May 2021</a:t>
            </a:r>
          </a:p>
        </p:txBody>
      </p:sp>
      <p:sp>
        <p:nvSpPr>
          <p:cNvPr id="9" name="Slide Number Placeholder 8">
            <a:extLst>
              <a:ext uri="{FF2B5EF4-FFF2-40B4-BE49-F238E27FC236}">
                <a16:creationId xmlns:a16="http://schemas.microsoft.com/office/drawing/2014/main" id="{CC1943A9-F206-47BD-BE6F-11CC1B2872FA}"/>
              </a:ext>
            </a:extLst>
          </p:cNvPr>
          <p:cNvSpPr>
            <a:spLocks noGrp="1"/>
          </p:cNvSpPr>
          <p:nvPr>
            <p:ph type="sldNum" sz="quarter" idx="12"/>
          </p:nvPr>
        </p:nvSpPr>
        <p:spPr/>
        <p:txBody>
          <a:bodyPr/>
          <a:lstStyle/>
          <a:p>
            <a:fld id="{A7F8E3F6-DE14-48B2-B2BC-6FABA9630FB8}" type="slidenum">
              <a:rPr lang="en-US" smtClean="0"/>
              <a:t>4</a:t>
            </a:fld>
            <a:endParaRPr lang="en-US"/>
          </a:p>
        </p:txBody>
      </p:sp>
      <p:sp>
        <p:nvSpPr>
          <p:cNvPr id="12" name="TextBox 11">
            <a:extLst>
              <a:ext uri="{FF2B5EF4-FFF2-40B4-BE49-F238E27FC236}">
                <a16:creationId xmlns:a16="http://schemas.microsoft.com/office/drawing/2014/main" id="{B4005A81-0090-4508-BE58-816BDC2D9D38}"/>
              </a:ext>
            </a:extLst>
          </p:cNvPr>
          <p:cNvSpPr txBox="1"/>
          <p:nvPr/>
        </p:nvSpPr>
        <p:spPr>
          <a:xfrm>
            <a:off x="1609725" y="6022459"/>
            <a:ext cx="8915400" cy="369332"/>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dirty="0">
                <a:latin typeface="Calibri" panose="020F0502020204030204" pitchFamily="34" charset="0"/>
                <a:cs typeface="Calibri" panose="020F0502020204030204" pitchFamily="34" charset="0"/>
              </a:rPr>
              <a:t>These tasks average 8 AGG staff hours/week</a:t>
            </a:r>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3860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4E88D-4892-4B39-8F3F-2145F88346C0}"/>
              </a:ext>
            </a:extLst>
          </p:cNvPr>
          <p:cNvSpPr>
            <a:spLocks noGrp="1"/>
          </p:cNvSpPr>
          <p:nvPr>
            <p:ph type="title"/>
          </p:nvPr>
        </p:nvSpPr>
        <p:spPr>
          <a:xfrm>
            <a:off x="1295400" y="255134"/>
            <a:ext cx="10229850" cy="1036850"/>
          </a:xfrm>
        </p:spPr>
        <p:txBody>
          <a:bodyPr/>
          <a:lstStyle/>
          <a:p>
            <a:r>
              <a:rPr lang="en-US" dirty="0"/>
              <a:t>Website Content Update &amp; Mailchimp Integration Tasks</a:t>
            </a:r>
            <a:endParaRPr lang="en-GB" dirty="0"/>
          </a:p>
        </p:txBody>
      </p:sp>
      <p:sp>
        <p:nvSpPr>
          <p:cNvPr id="3" name="Content Placeholder 2">
            <a:extLst>
              <a:ext uri="{FF2B5EF4-FFF2-40B4-BE49-F238E27FC236}">
                <a16:creationId xmlns:a16="http://schemas.microsoft.com/office/drawing/2014/main" id="{66E06742-F572-4B4C-90C3-51FB2EE9602C}"/>
              </a:ext>
            </a:extLst>
          </p:cNvPr>
          <p:cNvSpPr>
            <a:spLocks noGrp="1"/>
          </p:cNvSpPr>
          <p:nvPr>
            <p:ph idx="1"/>
          </p:nvPr>
        </p:nvSpPr>
        <p:spPr>
          <a:xfrm>
            <a:off x="1295399" y="1625600"/>
            <a:ext cx="10067925" cy="4343400"/>
          </a:xfrm>
        </p:spPr>
        <p:txBody>
          <a:bodyPr>
            <a:normAutofit/>
          </a:bodyPr>
          <a:lstStyle/>
          <a:p>
            <a:r>
              <a:rPr lang="en-US" sz="2000" dirty="0"/>
              <a:t>Posting Press Releases and News Items to Home Page Blog &amp; News Page</a:t>
            </a:r>
          </a:p>
          <a:p>
            <a:r>
              <a:rPr lang="en-US" sz="2000" dirty="0"/>
              <a:t>Maintaining content and page map focus of website related to current products &amp; services</a:t>
            </a:r>
          </a:p>
          <a:p>
            <a:r>
              <a:rPr lang="en-US" sz="2000" dirty="0"/>
              <a:t>Maintaining STC Page and information content up to date</a:t>
            </a:r>
          </a:p>
          <a:p>
            <a:r>
              <a:rPr lang="en-US" sz="2000" dirty="0"/>
              <a:t>Assessing Google Analytics results for action following mail or web campaign related to Peregrine’s current products &amp; services</a:t>
            </a:r>
            <a:endParaRPr lang="en-GB" sz="2000" dirty="0"/>
          </a:p>
        </p:txBody>
      </p:sp>
      <p:sp>
        <p:nvSpPr>
          <p:cNvPr id="4" name="Footer Placeholder 3">
            <a:extLst>
              <a:ext uri="{FF2B5EF4-FFF2-40B4-BE49-F238E27FC236}">
                <a16:creationId xmlns:a16="http://schemas.microsoft.com/office/drawing/2014/main" id="{3D8CDB3A-8F7F-45DE-BF73-BA01B4AC2CDD}"/>
              </a:ext>
            </a:extLst>
          </p:cNvPr>
          <p:cNvSpPr>
            <a:spLocks noGrp="1"/>
          </p:cNvSpPr>
          <p:nvPr>
            <p:ph type="ftr" sz="quarter" idx="11"/>
          </p:nvPr>
        </p:nvSpPr>
        <p:spPr/>
        <p:txBody>
          <a:bodyPr/>
          <a:lstStyle/>
          <a:p>
            <a:r>
              <a:rPr lang="en-US"/>
              <a:t>Peregrine Website - Status, SEO &amp; Sustainment Activities (Confidential)</a:t>
            </a:r>
            <a:endParaRPr lang="en-US" dirty="0"/>
          </a:p>
        </p:txBody>
      </p:sp>
      <p:sp>
        <p:nvSpPr>
          <p:cNvPr id="5" name="Date Placeholder 4">
            <a:extLst>
              <a:ext uri="{FF2B5EF4-FFF2-40B4-BE49-F238E27FC236}">
                <a16:creationId xmlns:a16="http://schemas.microsoft.com/office/drawing/2014/main" id="{1F3B6EDB-7ACE-41AE-87B6-A7B595B2FE19}"/>
              </a:ext>
            </a:extLst>
          </p:cNvPr>
          <p:cNvSpPr>
            <a:spLocks noGrp="1"/>
          </p:cNvSpPr>
          <p:nvPr>
            <p:ph type="dt" sz="half" idx="10"/>
          </p:nvPr>
        </p:nvSpPr>
        <p:spPr/>
        <p:txBody>
          <a:bodyPr/>
          <a:lstStyle/>
          <a:p>
            <a:r>
              <a:rPr lang="en-US"/>
              <a:t>19 May 2021</a:t>
            </a:r>
            <a:endParaRPr lang="en-US" dirty="0"/>
          </a:p>
        </p:txBody>
      </p:sp>
      <p:sp>
        <p:nvSpPr>
          <p:cNvPr id="6" name="Slide Number Placeholder 5">
            <a:extLst>
              <a:ext uri="{FF2B5EF4-FFF2-40B4-BE49-F238E27FC236}">
                <a16:creationId xmlns:a16="http://schemas.microsoft.com/office/drawing/2014/main" id="{A83B8849-F765-4592-AA40-910A436F2ACF}"/>
              </a:ext>
            </a:extLst>
          </p:cNvPr>
          <p:cNvSpPr>
            <a:spLocks noGrp="1"/>
          </p:cNvSpPr>
          <p:nvPr>
            <p:ph type="sldNum" sz="quarter" idx="12"/>
          </p:nvPr>
        </p:nvSpPr>
        <p:spPr/>
        <p:txBody>
          <a:bodyPr/>
          <a:lstStyle/>
          <a:p>
            <a:fld id="{A7F8E3F6-DE14-48B2-B2BC-6FABA9630FB8}" type="slidenum">
              <a:rPr lang="en-US" smtClean="0"/>
              <a:t>5</a:t>
            </a:fld>
            <a:endParaRPr lang="en-US" dirty="0"/>
          </a:p>
        </p:txBody>
      </p:sp>
      <p:sp>
        <p:nvSpPr>
          <p:cNvPr id="7" name="TextBox 6">
            <a:extLst>
              <a:ext uri="{FF2B5EF4-FFF2-40B4-BE49-F238E27FC236}">
                <a16:creationId xmlns:a16="http://schemas.microsoft.com/office/drawing/2014/main" id="{A594B2DB-D5BD-4D71-932C-A43194D257F5}"/>
              </a:ext>
            </a:extLst>
          </p:cNvPr>
          <p:cNvSpPr txBox="1"/>
          <p:nvPr/>
        </p:nvSpPr>
        <p:spPr>
          <a:xfrm>
            <a:off x="1157287" y="5654831"/>
            <a:ext cx="9877425" cy="369332"/>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dirty="0">
                <a:latin typeface="Calibri" panose="020F0502020204030204" pitchFamily="34" charset="0"/>
                <a:cs typeface="Calibri" panose="020F0502020204030204" pitchFamily="34" charset="0"/>
              </a:rPr>
              <a:t>These tasks average 4 AGG staff hours/week exclusive of new PRs and email campaign actions</a:t>
            </a:r>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30998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79183-4330-4A54-8564-DE2BBC50F0BE}"/>
              </a:ext>
            </a:extLst>
          </p:cNvPr>
          <p:cNvSpPr>
            <a:spLocks noGrp="1"/>
          </p:cNvSpPr>
          <p:nvPr>
            <p:ph type="title"/>
          </p:nvPr>
        </p:nvSpPr>
        <p:spPr/>
        <p:txBody>
          <a:bodyPr/>
          <a:lstStyle/>
          <a:p>
            <a:r>
              <a:rPr lang="en-US" dirty="0"/>
              <a:t>SEO &amp; Website Sustainment Accomplishments</a:t>
            </a:r>
            <a:endParaRPr lang="en-GB" dirty="0"/>
          </a:p>
        </p:txBody>
      </p:sp>
      <p:sp>
        <p:nvSpPr>
          <p:cNvPr id="3" name="Content Placeholder 2">
            <a:extLst>
              <a:ext uri="{FF2B5EF4-FFF2-40B4-BE49-F238E27FC236}">
                <a16:creationId xmlns:a16="http://schemas.microsoft.com/office/drawing/2014/main" id="{6FB23C34-9CFC-4CD8-BDA0-A4B9DD7C74F8}"/>
              </a:ext>
            </a:extLst>
          </p:cNvPr>
          <p:cNvSpPr>
            <a:spLocks noGrp="1"/>
          </p:cNvSpPr>
          <p:nvPr>
            <p:ph idx="1"/>
          </p:nvPr>
        </p:nvSpPr>
        <p:spPr/>
        <p:txBody>
          <a:bodyPr>
            <a:normAutofit/>
          </a:bodyPr>
          <a:lstStyle/>
          <a:p>
            <a:r>
              <a:rPr lang="en-US" sz="2000" dirty="0"/>
              <a:t>We have successfully moved Peregrine search results to the first Google page for related search terms, and have verified this via Google Analytics.</a:t>
            </a:r>
          </a:p>
          <a:p>
            <a:r>
              <a:rPr lang="en-US" sz="2000" dirty="0"/>
              <a:t>We have implemented overall state-of-the-art WordPress security, information compliance and SEO functionality, all of which requires weekly attention to ensure that these functions remain up to date.</a:t>
            </a:r>
          </a:p>
          <a:p>
            <a:r>
              <a:rPr lang="en-US" sz="2000" dirty="0"/>
              <a:t>We have implemented targeted Google Analytics reporting, to ensure that the website markets Peregrine’s current capabilities effectively.</a:t>
            </a:r>
            <a:endParaRPr lang="en-GB" sz="2000" dirty="0"/>
          </a:p>
          <a:p>
            <a:r>
              <a:rPr lang="en-US" sz="2000" dirty="0"/>
              <a:t>We have intercepted one known “whaling” attack (24 March 2021) which had the potential to inject ransomware into the Peregrine IT environment.</a:t>
            </a:r>
          </a:p>
        </p:txBody>
      </p:sp>
      <p:sp>
        <p:nvSpPr>
          <p:cNvPr id="4" name="Footer Placeholder 3">
            <a:extLst>
              <a:ext uri="{FF2B5EF4-FFF2-40B4-BE49-F238E27FC236}">
                <a16:creationId xmlns:a16="http://schemas.microsoft.com/office/drawing/2014/main" id="{E231E530-4EF7-4050-AA8E-A195848AB4F7}"/>
              </a:ext>
            </a:extLst>
          </p:cNvPr>
          <p:cNvSpPr>
            <a:spLocks noGrp="1"/>
          </p:cNvSpPr>
          <p:nvPr>
            <p:ph type="ftr" sz="quarter" idx="11"/>
          </p:nvPr>
        </p:nvSpPr>
        <p:spPr/>
        <p:txBody>
          <a:bodyPr/>
          <a:lstStyle/>
          <a:p>
            <a:r>
              <a:rPr lang="en-US" dirty="0"/>
              <a:t>Peregrine Website - Status, SEO &amp; Sustainment Activities (Confidential)</a:t>
            </a:r>
          </a:p>
        </p:txBody>
      </p:sp>
      <p:sp>
        <p:nvSpPr>
          <p:cNvPr id="5" name="Date Placeholder 4">
            <a:extLst>
              <a:ext uri="{FF2B5EF4-FFF2-40B4-BE49-F238E27FC236}">
                <a16:creationId xmlns:a16="http://schemas.microsoft.com/office/drawing/2014/main" id="{F481B7D7-6908-43B5-BCCB-237C4EDF7FF8}"/>
              </a:ext>
            </a:extLst>
          </p:cNvPr>
          <p:cNvSpPr>
            <a:spLocks noGrp="1"/>
          </p:cNvSpPr>
          <p:nvPr>
            <p:ph type="dt" sz="half" idx="10"/>
          </p:nvPr>
        </p:nvSpPr>
        <p:spPr/>
        <p:txBody>
          <a:bodyPr/>
          <a:lstStyle/>
          <a:p>
            <a:r>
              <a:rPr lang="en-US"/>
              <a:t>19 May 2021</a:t>
            </a:r>
            <a:endParaRPr lang="en-US" dirty="0"/>
          </a:p>
        </p:txBody>
      </p:sp>
      <p:sp>
        <p:nvSpPr>
          <p:cNvPr id="6" name="Slide Number Placeholder 5">
            <a:extLst>
              <a:ext uri="{FF2B5EF4-FFF2-40B4-BE49-F238E27FC236}">
                <a16:creationId xmlns:a16="http://schemas.microsoft.com/office/drawing/2014/main" id="{03C56BC7-FF64-432B-9BB6-4760D25721EC}"/>
              </a:ext>
            </a:extLst>
          </p:cNvPr>
          <p:cNvSpPr>
            <a:spLocks noGrp="1"/>
          </p:cNvSpPr>
          <p:nvPr>
            <p:ph type="sldNum" sz="quarter" idx="12"/>
          </p:nvPr>
        </p:nvSpPr>
        <p:spPr/>
        <p:txBody>
          <a:bodyPr/>
          <a:lstStyle/>
          <a:p>
            <a:fld id="{A7F8E3F6-DE14-48B2-B2BC-6FABA9630FB8}" type="slidenum">
              <a:rPr lang="en-US" smtClean="0"/>
              <a:t>6</a:t>
            </a:fld>
            <a:endParaRPr lang="en-US" dirty="0"/>
          </a:p>
        </p:txBody>
      </p:sp>
      <p:sp>
        <p:nvSpPr>
          <p:cNvPr id="8" name="TextBox 7">
            <a:extLst>
              <a:ext uri="{FF2B5EF4-FFF2-40B4-BE49-F238E27FC236}">
                <a16:creationId xmlns:a16="http://schemas.microsoft.com/office/drawing/2014/main" id="{A1883E86-C77D-40F2-BDF6-8774BB7F7C2D}"/>
              </a:ext>
            </a:extLst>
          </p:cNvPr>
          <p:cNvSpPr txBox="1"/>
          <p:nvPr/>
        </p:nvSpPr>
        <p:spPr>
          <a:xfrm>
            <a:off x="952500" y="5089009"/>
            <a:ext cx="10287000" cy="1015663"/>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dirty="0">
                <a:latin typeface="Calibri" panose="020F0502020204030204" pitchFamily="34" charset="0"/>
                <a:cs typeface="Calibri" panose="020F0502020204030204" pitchFamily="34" charset="0"/>
              </a:rPr>
              <a:t>SEO &amp; Sustainment activities are critical on an on-going basis to avoid losing the good positioning now achieved in Google Searches and to present a “lively” appearance on the website in order to gain and retain visitor interest in Peregrine’s current products and services.</a:t>
            </a:r>
            <a:endParaRPr lang="en-GB"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06811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78666-050D-4B45-9BBA-985DD136272D}"/>
              </a:ext>
            </a:extLst>
          </p:cNvPr>
          <p:cNvSpPr>
            <a:spLocks noGrp="1"/>
          </p:cNvSpPr>
          <p:nvPr>
            <p:ph type="title"/>
          </p:nvPr>
        </p:nvSpPr>
        <p:spPr/>
        <p:txBody>
          <a:bodyPr/>
          <a:lstStyle/>
          <a:p>
            <a:r>
              <a:rPr lang="en-US" dirty="0"/>
              <a:t>Go Forward Proposal Discussion</a:t>
            </a:r>
            <a:endParaRPr lang="en-GB" dirty="0"/>
          </a:p>
        </p:txBody>
      </p:sp>
      <p:sp>
        <p:nvSpPr>
          <p:cNvPr id="7" name="Text Placeholder 6">
            <a:extLst>
              <a:ext uri="{FF2B5EF4-FFF2-40B4-BE49-F238E27FC236}">
                <a16:creationId xmlns:a16="http://schemas.microsoft.com/office/drawing/2014/main" id="{E183E069-A67E-4819-9218-F133863F2B76}"/>
              </a:ext>
            </a:extLst>
          </p:cNvPr>
          <p:cNvSpPr>
            <a:spLocks noGrp="1"/>
          </p:cNvSpPr>
          <p:nvPr>
            <p:ph type="body" idx="1"/>
          </p:nvPr>
        </p:nvSpPr>
        <p:spPr/>
        <p:txBody>
          <a:bodyPr/>
          <a:lstStyle/>
          <a:p>
            <a:endParaRPr lang="en-GB"/>
          </a:p>
        </p:txBody>
      </p:sp>
      <p:sp>
        <p:nvSpPr>
          <p:cNvPr id="4" name="Footer Placeholder 3">
            <a:extLst>
              <a:ext uri="{FF2B5EF4-FFF2-40B4-BE49-F238E27FC236}">
                <a16:creationId xmlns:a16="http://schemas.microsoft.com/office/drawing/2014/main" id="{6BE2720B-3C0A-4237-97CE-802EE006ADFC}"/>
              </a:ext>
            </a:extLst>
          </p:cNvPr>
          <p:cNvSpPr>
            <a:spLocks noGrp="1"/>
          </p:cNvSpPr>
          <p:nvPr>
            <p:ph type="ftr" sz="quarter" idx="4294967295"/>
          </p:nvPr>
        </p:nvSpPr>
        <p:spPr>
          <a:xfrm>
            <a:off x="0" y="6375400"/>
            <a:ext cx="6243638" cy="274638"/>
          </a:xfrm>
        </p:spPr>
        <p:txBody>
          <a:bodyPr/>
          <a:lstStyle/>
          <a:p>
            <a:r>
              <a:rPr lang="en-US"/>
              <a:t>Peregrine Website - Status, SEO &amp; Sustainment Activities (Confidential)</a:t>
            </a:r>
            <a:endParaRPr lang="en-US" dirty="0"/>
          </a:p>
        </p:txBody>
      </p:sp>
      <p:sp>
        <p:nvSpPr>
          <p:cNvPr id="5" name="Date Placeholder 4">
            <a:extLst>
              <a:ext uri="{FF2B5EF4-FFF2-40B4-BE49-F238E27FC236}">
                <a16:creationId xmlns:a16="http://schemas.microsoft.com/office/drawing/2014/main" id="{C54E5502-266D-48D2-85C6-351684ACA4E0}"/>
              </a:ext>
            </a:extLst>
          </p:cNvPr>
          <p:cNvSpPr>
            <a:spLocks noGrp="1"/>
          </p:cNvSpPr>
          <p:nvPr>
            <p:ph type="dt" sz="half" idx="4294967295"/>
          </p:nvPr>
        </p:nvSpPr>
        <p:spPr>
          <a:xfrm>
            <a:off x="10710863" y="6375400"/>
            <a:ext cx="1481137" cy="274638"/>
          </a:xfrm>
        </p:spPr>
        <p:txBody>
          <a:bodyPr/>
          <a:lstStyle/>
          <a:p>
            <a:r>
              <a:rPr lang="en-US"/>
              <a:t>19 May 2021</a:t>
            </a:r>
            <a:endParaRPr lang="en-US" dirty="0"/>
          </a:p>
        </p:txBody>
      </p:sp>
      <p:sp>
        <p:nvSpPr>
          <p:cNvPr id="6" name="Slide Number Placeholder 5">
            <a:extLst>
              <a:ext uri="{FF2B5EF4-FFF2-40B4-BE49-F238E27FC236}">
                <a16:creationId xmlns:a16="http://schemas.microsoft.com/office/drawing/2014/main" id="{1F1011AD-E766-4DFB-A2F9-835E0C3624A4}"/>
              </a:ext>
            </a:extLst>
          </p:cNvPr>
          <p:cNvSpPr>
            <a:spLocks noGrp="1"/>
          </p:cNvSpPr>
          <p:nvPr>
            <p:ph type="sldNum" sz="quarter" idx="4294967295"/>
          </p:nvPr>
        </p:nvSpPr>
        <p:spPr>
          <a:xfrm>
            <a:off x="11149013" y="6375400"/>
            <a:ext cx="1042987" cy="274638"/>
          </a:xfrm>
        </p:spPr>
        <p:txBody>
          <a:bodyPr/>
          <a:lstStyle/>
          <a:p>
            <a:fld id="{A7F8E3F6-DE14-48B2-B2BC-6FABA9630FB8}" type="slidenum">
              <a:rPr lang="en-US" smtClean="0"/>
              <a:t>7</a:t>
            </a:fld>
            <a:endParaRPr lang="en-US" dirty="0"/>
          </a:p>
        </p:txBody>
      </p:sp>
    </p:spTree>
    <p:extLst>
      <p:ext uri="{BB962C8B-B14F-4D97-AF65-F5344CB8AC3E}">
        <p14:creationId xmlns:p14="http://schemas.microsoft.com/office/powerpoint/2010/main" val="2390089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1A6A64C-8C5B-4233-AB5D-6C33416FDD1C}"/>
              </a:ext>
            </a:extLst>
          </p:cNvPr>
          <p:cNvSpPr>
            <a:spLocks noGrp="1"/>
          </p:cNvSpPr>
          <p:nvPr>
            <p:ph type="title"/>
          </p:nvPr>
        </p:nvSpPr>
        <p:spPr/>
        <p:txBody>
          <a:bodyPr/>
          <a:lstStyle/>
          <a:p>
            <a:r>
              <a:rPr lang="en-US" u="sng" dirty="0"/>
              <a:t>AGG Proposal</a:t>
            </a:r>
            <a:br>
              <a:rPr lang="en-US" dirty="0"/>
            </a:br>
            <a:r>
              <a:rPr lang="en-US" dirty="0"/>
              <a:t>Move to a Website Sustainment &amp; SEO Only Posture</a:t>
            </a:r>
          </a:p>
        </p:txBody>
      </p:sp>
      <p:sp>
        <p:nvSpPr>
          <p:cNvPr id="5" name="Content Placeholder 4">
            <a:extLst>
              <a:ext uri="{FF2B5EF4-FFF2-40B4-BE49-F238E27FC236}">
                <a16:creationId xmlns:a16="http://schemas.microsoft.com/office/drawing/2014/main" id="{BCE9323C-7439-45D1-BC3F-F3B263E5821F}"/>
              </a:ext>
            </a:extLst>
          </p:cNvPr>
          <p:cNvSpPr>
            <a:spLocks noGrp="1"/>
          </p:cNvSpPr>
          <p:nvPr>
            <p:ph idx="1"/>
          </p:nvPr>
        </p:nvSpPr>
        <p:spPr>
          <a:xfrm>
            <a:off x="1295400" y="1625600"/>
            <a:ext cx="10134600" cy="4343400"/>
          </a:xfrm>
        </p:spPr>
        <p:txBody>
          <a:bodyPr/>
          <a:lstStyle/>
          <a:p>
            <a:r>
              <a:rPr lang="en-US" dirty="0"/>
              <a:t>To maintain the market momentum created by the website development and launch, AGG offers to provide the following services to help Peregrine meet near term reduced overhead cost objectives:</a:t>
            </a:r>
          </a:p>
          <a:p>
            <a:pPr lvl="1"/>
            <a:r>
              <a:rPr lang="en-US" dirty="0"/>
              <a:t>$3K for website sustainment and SEO, content updates and related email campaigns</a:t>
            </a:r>
          </a:p>
          <a:p>
            <a:pPr lvl="1"/>
            <a:r>
              <a:rPr lang="en-US" dirty="0"/>
              <a:t>$2K for sustainment activities only, focused on maintaining website health and SEO</a:t>
            </a:r>
          </a:p>
          <a:p>
            <a:r>
              <a:rPr lang="en-US" dirty="0"/>
              <a:t>AviaGlobal Group remains ready to resume growth-oriented business development activities based on Peregrine’s future needs and the evolution of Peregrine’s business environment</a:t>
            </a:r>
          </a:p>
        </p:txBody>
      </p:sp>
      <p:sp>
        <p:nvSpPr>
          <p:cNvPr id="2" name="Date Placeholder 1">
            <a:extLst>
              <a:ext uri="{FF2B5EF4-FFF2-40B4-BE49-F238E27FC236}">
                <a16:creationId xmlns:a16="http://schemas.microsoft.com/office/drawing/2014/main" id="{AE765254-74A0-4988-99E1-32603DF11B2A}"/>
              </a:ext>
            </a:extLst>
          </p:cNvPr>
          <p:cNvSpPr>
            <a:spLocks noGrp="1"/>
          </p:cNvSpPr>
          <p:nvPr>
            <p:ph type="dt" sz="half" idx="10"/>
          </p:nvPr>
        </p:nvSpPr>
        <p:spPr/>
        <p:txBody>
          <a:bodyPr/>
          <a:lstStyle/>
          <a:p>
            <a:r>
              <a:rPr lang="en-US"/>
              <a:t>19 May 2021</a:t>
            </a:r>
            <a:endParaRPr lang="en-US" dirty="0"/>
          </a:p>
        </p:txBody>
      </p:sp>
      <p:sp>
        <p:nvSpPr>
          <p:cNvPr id="3" name="Footer Placeholder 2">
            <a:extLst>
              <a:ext uri="{FF2B5EF4-FFF2-40B4-BE49-F238E27FC236}">
                <a16:creationId xmlns:a16="http://schemas.microsoft.com/office/drawing/2014/main" id="{EF94A3E3-DAC4-4EDB-95EC-49C7D9026CED}"/>
              </a:ext>
            </a:extLst>
          </p:cNvPr>
          <p:cNvSpPr>
            <a:spLocks noGrp="1"/>
          </p:cNvSpPr>
          <p:nvPr>
            <p:ph type="ftr" sz="quarter" idx="11"/>
          </p:nvPr>
        </p:nvSpPr>
        <p:spPr/>
        <p:txBody>
          <a:bodyPr/>
          <a:lstStyle/>
          <a:p>
            <a:r>
              <a:rPr lang="en-US"/>
              <a:t>Peregrine Website - Status, SEO &amp; Sustainment Activities (Confidential)</a:t>
            </a:r>
            <a:endParaRPr lang="en-US" dirty="0"/>
          </a:p>
        </p:txBody>
      </p:sp>
      <p:sp>
        <p:nvSpPr>
          <p:cNvPr id="6" name="Slide Number Placeholder 5">
            <a:extLst>
              <a:ext uri="{FF2B5EF4-FFF2-40B4-BE49-F238E27FC236}">
                <a16:creationId xmlns:a16="http://schemas.microsoft.com/office/drawing/2014/main" id="{6D9F7D97-801A-41E2-924A-AC486581A433}"/>
              </a:ext>
            </a:extLst>
          </p:cNvPr>
          <p:cNvSpPr>
            <a:spLocks noGrp="1"/>
          </p:cNvSpPr>
          <p:nvPr>
            <p:ph type="sldNum" sz="quarter" idx="12"/>
          </p:nvPr>
        </p:nvSpPr>
        <p:spPr/>
        <p:txBody>
          <a:bodyPr/>
          <a:lstStyle/>
          <a:p>
            <a:fld id="{A7F8E3F6-DE14-48B2-B2BC-6FABA9630FB8}" type="slidenum">
              <a:rPr lang="en-US" smtClean="0"/>
              <a:t>8</a:t>
            </a:fld>
            <a:endParaRPr lang="en-US" dirty="0"/>
          </a:p>
        </p:txBody>
      </p:sp>
    </p:spTree>
    <p:extLst>
      <p:ext uri="{BB962C8B-B14F-4D97-AF65-F5344CB8AC3E}">
        <p14:creationId xmlns:p14="http://schemas.microsoft.com/office/powerpoint/2010/main" val="3443077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ales Direction 16X9">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G Title with Picture Layout.potx" id="{B0C4C8D3-A84E-4797-8970-093E477E5A88}" vid="{BC0C2EF7-1206-4AE7-8B65-E2C104267D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AGG Template 2020</Template>
  <TotalTime>0</TotalTime>
  <Words>887</Words>
  <Application>Microsoft Office PowerPoint</Application>
  <PresentationFormat>Widescreen</PresentationFormat>
  <Paragraphs>94</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Book Antiqua</vt:lpstr>
      <vt:lpstr>Calibri</vt:lpstr>
      <vt:lpstr>Wingdings</vt:lpstr>
      <vt:lpstr>Sales Direction 16X9</vt:lpstr>
      <vt:lpstr>Operating and Maintaining the Peregrine Website</vt:lpstr>
      <vt:lpstr>Overview of Website Support for Peregrine</vt:lpstr>
      <vt:lpstr>So what makes up the Peregrine website, technically?</vt:lpstr>
      <vt:lpstr>Core Website Sustainment Tasks</vt:lpstr>
      <vt:lpstr>Website Content Update &amp; Mailchimp Integration Tasks</vt:lpstr>
      <vt:lpstr>SEO &amp; Website Sustainment Accomplishments</vt:lpstr>
      <vt:lpstr>Go Forward Proposal Discussion</vt:lpstr>
      <vt:lpstr>AGG Proposal Move to a Website Sustainment &amp; SEO Only Posture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2021-05-19T13:32:29Z</dcterms:created>
  <dcterms:modified xsi:type="dcterms:W3CDTF">2021-05-19T15:09:16Z</dcterms:modified>
</cp:coreProperties>
</file>