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4" r:id="rId2"/>
  </p:sldMasterIdLst>
  <p:notesMasterIdLst>
    <p:notesMasterId r:id="rId10"/>
  </p:notesMasterIdLst>
  <p:sldIdLst>
    <p:sldId id="259" r:id="rId3"/>
    <p:sldId id="257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6F7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E2380B-9712-4F98-8941-D22B8BAC51FF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EB92A73-3C44-4BC2-BA9A-3823F078F994}">
      <dgm:prSet phldrT="[Text]" custT="1"/>
      <dgm:spPr>
        <a:solidFill>
          <a:srgbClr val="FFC000"/>
        </a:solidFill>
        <a:ln w="25400">
          <a:solidFill>
            <a:schemeClr val="bg1"/>
          </a:solidFill>
        </a:ln>
      </dgm:spPr>
      <dgm:t>
        <a:bodyPr/>
        <a:lstStyle/>
        <a:p>
          <a:r>
            <a:rPr lang="en-US" sz="1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Google Analytics</a:t>
          </a:r>
          <a:endParaRPr lang="en-GB" sz="1600" b="1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0E7BF6C-09F5-4688-A6C8-443CEB0061FD}" type="parTrans" cxnId="{714ADB5A-AA17-415E-AE2C-4F1D9D5E4840}">
      <dgm:prSet/>
      <dgm:spPr/>
      <dgm:t>
        <a:bodyPr/>
        <a:lstStyle/>
        <a:p>
          <a:endParaRPr lang="en-GB"/>
        </a:p>
      </dgm:t>
    </dgm:pt>
    <dgm:pt modelId="{2EFE0674-15D5-433C-80FB-0E750B62FCE2}" type="sibTrans" cxnId="{714ADB5A-AA17-415E-AE2C-4F1D9D5E4840}">
      <dgm:prSet/>
      <dgm:spPr/>
      <dgm:t>
        <a:bodyPr/>
        <a:lstStyle/>
        <a:p>
          <a:endParaRPr lang="en-GB"/>
        </a:p>
      </dgm:t>
    </dgm:pt>
    <dgm:pt modelId="{6DE30340-4BFA-4ED7-8BDC-B4AE8AFE536E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Direct Website Visits</a:t>
          </a:r>
          <a:endParaRPr lang="en-GB" sz="110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42035E-7AF6-44D4-88EE-8B06E450C8B3}" type="parTrans" cxnId="{728302B2-0F4E-43D9-9ECB-EEFBE997FE38}">
      <dgm:prSet/>
      <dgm:spPr/>
      <dgm:t>
        <a:bodyPr/>
        <a:lstStyle/>
        <a:p>
          <a:endParaRPr lang="en-GB"/>
        </a:p>
      </dgm:t>
    </dgm:pt>
    <dgm:pt modelId="{429EABFF-3AE7-4C6A-A26D-564E1556FBA6}" type="sibTrans" cxnId="{728302B2-0F4E-43D9-9ECB-EEFBE997FE38}">
      <dgm:prSet/>
      <dgm:spPr/>
      <dgm:t>
        <a:bodyPr/>
        <a:lstStyle/>
        <a:p>
          <a:endParaRPr lang="en-GB"/>
        </a:p>
      </dgm:t>
    </dgm:pt>
    <dgm:pt modelId="{C6F16638-CD80-4CAD-8A7B-60FBC0297B7D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Search Engine Driven Visits</a:t>
          </a:r>
          <a:endParaRPr lang="en-GB" sz="110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434B37-8B0D-414A-ABE3-C76B93F272E4}" type="parTrans" cxnId="{CD15DCB4-6E60-4968-9090-15689B38A6B9}">
      <dgm:prSet/>
      <dgm:spPr/>
      <dgm:t>
        <a:bodyPr/>
        <a:lstStyle/>
        <a:p>
          <a:endParaRPr lang="en-GB"/>
        </a:p>
      </dgm:t>
    </dgm:pt>
    <dgm:pt modelId="{588D5FDD-E990-4F35-B4C2-0933E14D7033}" type="sibTrans" cxnId="{CD15DCB4-6E60-4968-9090-15689B38A6B9}">
      <dgm:prSet/>
      <dgm:spPr/>
      <dgm:t>
        <a:bodyPr/>
        <a:lstStyle/>
        <a:p>
          <a:endParaRPr lang="en-GB"/>
        </a:p>
      </dgm:t>
    </dgm:pt>
    <dgm:pt modelId="{A3FB7662-B72E-4D73-9BF1-67FCAA0F95EB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Email Driven Visits</a:t>
          </a:r>
          <a:endParaRPr lang="en-GB" sz="110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1382C27-CCAD-4E1A-BBE0-0B3DB29935D8}" type="parTrans" cxnId="{1FA7233D-8597-4D7D-A4A0-70AF776BB6C5}">
      <dgm:prSet/>
      <dgm:spPr/>
      <dgm:t>
        <a:bodyPr/>
        <a:lstStyle/>
        <a:p>
          <a:endParaRPr lang="en-GB"/>
        </a:p>
      </dgm:t>
    </dgm:pt>
    <dgm:pt modelId="{7DC1CBE6-8A65-469D-8B88-2CB87817FC64}" type="sibTrans" cxnId="{1FA7233D-8597-4D7D-A4A0-70AF776BB6C5}">
      <dgm:prSet/>
      <dgm:spPr/>
      <dgm:t>
        <a:bodyPr/>
        <a:lstStyle/>
        <a:p>
          <a:endParaRPr lang="en-GB"/>
        </a:p>
      </dgm:t>
    </dgm:pt>
    <dgm:pt modelId="{720BB9DA-3759-4D8F-8F93-38FC4125F451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1100" dirty="0">
              <a:latin typeface="Calibri" panose="020F0502020204030204" pitchFamily="34" charset="0"/>
              <a:cs typeface="Calibri" panose="020F0502020204030204" pitchFamily="34" charset="0"/>
            </a:rPr>
            <a:t>Search Metadata</a:t>
          </a:r>
          <a:endParaRPr lang="en-GB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2BAC738-61EF-486F-B1CF-E544309133F9}" type="parTrans" cxnId="{10EB1642-C8F4-4032-9C4D-9708EF364BC1}">
      <dgm:prSet/>
      <dgm:spPr/>
      <dgm:t>
        <a:bodyPr/>
        <a:lstStyle/>
        <a:p>
          <a:endParaRPr lang="en-GB"/>
        </a:p>
      </dgm:t>
    </dgm:pt>
    <dgm:pt modelId="{A35A16AD-E58A-46C4-B4EF-D54D204D9DEB}" type="sibTrans" cxnId="{10EB1642-C8F4-4032-9C4D-9708EF364BC1}">
      <dgm:prSet/>
      <dgm:spPr/>
      <dgm:t>
        <a:bodyPr/>
        <a:lstStyle/>
        <a:p>
          <a:endParaRPr lang="en-GB"/>
        </a:p>
      </dgm:t>
    </dgm:pt>
    <dgm:pt modelId="{5BC6DE98-FEDB-481B-8279-11E848EC2CD6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1100" kern="1200" dirty="0">
              <a:solidFill>
                <a:prstClr val="white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MailChimp</a:t>
          </a:r>
          <a:r>
            <a:rPr lang="en-US" sz="1100" kern="1200" dirty="0">
              <a:latin typeface="Calibri" panose="020F0502020204030204" pitchFamily="34" charset="0"/>
              <a:cs typeface="Calibri" panose="020F0502020204030204" pitchFamily="34" charset="0"/>
            </a:rPr>
            <a:t> Metadata</a:t>
          </a:r>
          <a:endParaRPr lang="en-GB" sz="1100" kern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D54C9E3-E8A1-4D4C-86C1-59E3B460F716}" type="sibTrans" cxnId="{666B68FC-6492-495E-A69A-F814D6678CB7}">
      <dgm:prSet/>
      <dgm:spPr/>
      <dgm:t>
        <a:bodyPr/>
        <a:lstStyle/>
        <a:p>
          <a:endParaRPr lang="en-GB"/>
        </a:p>
      </dgm:t>
    </dgm:pt>
    <dgm:pt modelId="{56F372FD-DA42-40B1-B975-61C43D359171}" type="parTrans" cxnId="{666B68FC-6492-495E-A69A-F814D6678CB7}">
      <dgm:prSet/>
      <dgm:spPr/>
      <dgm:t>
        <a:bodyPr/>
        <a:lstStyle/>
        <a:p>
          <a:endParaRPr lang="en-GB"/>
        </a:p>
      </dgm:t>
    </dgm:pt>
    <dgm:pt modelId="{50B782F8-5068-4895-81ED-B4AD55C67472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Referral Directed Visits</a:t>
          </a:r>
          <a:endParaRPr lang="en-GB" sz="110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A07C2D4-6457-4F52-B937-8BF9BA280E84}" type="parTrans" cxnId="{358183DC-2B7F-48E4-B8F3-624A3D3AE3C7}">
      <dgm:prSet/>
      <dgm:spPr/>
      <dgm:t>
        <a:bodyPr/>
        <a:lstStyle/>
        <a:p>
          <a:endParaRPr lang="en-GB"/>
        </a:p>
      </dgm:t>
    </dgm:pt>
    <dgm:pt modelId="{224F1B75-5B5F-42B5-8F16-01ED2FE9E024}" type="sibTrans" cxnId="{358183DC-2B7F-48E4-B8F3-624A3D3AE3C7}">
      <dgm:prSet/>
      <dgm:spPr/>
      <dgm:t>
        <a:bodyPr/>
        <a:lstStyle/>
        <a:p>
          <a:endParaRPr lang="en-GB"/>
        </a:p>
      </dgm:t>
    </dgm:pt>
    <dgm:pt modelId="{A4B4A5AD-0ABE-4656-A255-7102FF8E2503}">
      <dgm:prSet phldrT="[Text]" custT="1"/>
      <dgm:spPr>
        <a:ln>
          <a:solidFill>
            <a:schemeClr val="lt1">
              <a:hueOff val="0"/>
              <a:satOff val="0"/>
              <a:lumOff val="0"/>
            </a:schemeClr>
          </a:solidFill>
          <a:prstDash val="lgDash"/>
        </a:ln>
      </dgm:spPr>
      <dgm:t>
        <a:bodyPr/>
        <a:lstStyle/>
        <a:p>
          <a:r>
            <a:rPr lang="en-US" sz="1100" dirty="0">
              <a:latin typeface="Calibri" panose="020F0502020204030204" pitchFamily="34" charset="0"/>
              <a:cs typeface="Calibri" panose="020F0502020204030204" pitchFamily="34" charset="0"/>
            </a:rPr>
            <a:t>Google Ad Driven Visits</a:t>
          </a:r>
          <a:endParaRPr lang="en-GB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76B6A61-9506-4BC1-AADC-3C5C5F7BDF2C}" type="parTrans" cxnId="{6821D56A-85B4-49C6-A2FB-B90C0CF09B75}">
      <dgm:prSet/>
      <dgm:spPr/>
      <dgm:t>
        <a:bodyPr/>
        <a:lstStyle/>
        <a:p>
          <a:endParaRPr lang="en-GB"/>
        </a:p>
      </dgm:t>
    </dgm:pt>
    <dgm:pt modelId="{BC70CC62-A832-4C1B-9420-150A3CE74215}" type="sibTrans" cxnId="{6821D56A-85B4-49C6-A2FB-B90C0CF09B75}">
      <dgm:prSet/>
      <dgm:spPr/>
      <dgm:t>
        <a:bodyPr/>
        <a:lstStyle/>
        <a:p>
          <a:endParaRPr lang="en-GB"/>
        </a:p>
      </dgm:t>
    </dgm:pt>
    <dgm:pt modelId="{6B13F882-2D35-48A0-BAC9-DF49A424D683}" type="pres">
      <dgm:prSet presAssocID="{62E2380B-9712-4F98-8941-D22B8BAC51F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2BEC81D-5D90-457C-8CEF-E0D03AF63D87}" type="pres">
      <dgm:prSet presAssocID="{3EB92A73-3C44-4BC2-BA9A-3823F078F994}" presName="centerShape" presStyleLbl="node0" presStyleIdx="0" presStyleCnt="1"/>
      <dgm:spPr/>
    </dgm:pt>
    <dgm:pt modelId="{12AD73BA-B2C3-41EC-A2BE-8C98A97700A2}" type="pres">
      <dgm:prSet presAssocID="{3042035E-7AF6-44D4-88EE-8B06E450C8B3}" presName="parTrans" presStyleLbl="bgSibTrans2D1" presStyleIdx="0" presStyleCnt="7"/>
      <dgm:spPr/>
    </dgm:pt>
    <dgm:pt modelId="{58F9387C-F6E2-4CEA-B71F-B1416C45312A}" type="pres">
      <dgm:prSet presAssocID="{6DE30340-4BFA-4ED7-8BDC-B4AE8AFE536E}" presName="node" presStyleLbl="node1" presStyleIdx="0" presStyleCnt="7">
        <dgm:presLayoutVars>
          <dgm:bulletEnabled val="1"/>
        </dgm:presLayoutVars>
      </dgm:prSet>
      <dgm:spPr/>
    </dgm:pt>
    <dgm:pt modelId="{0111E23E-7091-4C35-9D12-C2D5BE9E04CE}" type="pres">
      <dgm:prSet presAssocID="{FA07C2D4-6457-4F52-B937-8BF9BA280E84}" presName="parTrans" presStyleLbl="bgSibTrans2D1" presStyleIdx="1" presStyleCnt="7"/>
      <dgm:spPr/>
    </dgm:pt>
    <dgm:pt modelId="{1CC76618-9DE0-42F2-A926-0810001F4655}" type="pres">
      <dgm:prSet presAssocID="{50B782F8-5068-4895-81ED-B4AD55C67472}" presName="node" presStyleLbl="node1" presStyleIdx="1" presStyleCnt="7">
        <dgm:presLayoutVars>
          <dgm:bulletEnabled val="1"/>
        </dgm:presLayoutVars>
      </dgm:prSet>
      <dgm:spPr/>
    </dgm:pt>
    <dgm:pt modelId="{4FBAAF3B-96BA-47C0-8CCD-72E14D57674D}" type="pres">
      <dgm:prSet presAssocID="{0B434B37-8B0D-414A-ABE3-C76B93F272E4}" presName="parTrans" presStyleLbl="bgSibTrans2D1" presStyleIdx="2" presStyleCnt="7"/>
      <dgm:spPr/>
    </dgm:pt>
    <dgm:pt modelId="{61019AE8-F7ED-4992-A391-1AAE10FF717D}" type="pres">
      <dgm:prSet presAssocID="{C6F16638-CD80-4CAD-8A7B-60FBC0297B7D}" presName="node" presStyleLbl="node1" presStyleIdx="2" presStyleCnt="7">
        <dgm:presLayoutVars>
          <dgm:bulletEnabled val="1"/>
        </dgm:presLayoutVars>
      </dgm:prSet>
      <dgm:spPr/>
    </dgm:pt>
    <dgm:pt modelId="{04358A2A-847E-4869-97FC-791897890100}" type="pres">
      <dgm:prSet presAssocID="{C1382C27-CCAD-4E1A-BBE0-0B3DB29935D8}" presName="parTrans" presStyleLbl="bgSibTrans2D1" presStyleIdx="3" presStyleCnt="7"/>
      <dgm:spPr/>
    </dgm:pt>
    <dgm:pt modelId="{A611B973-8783-4EBC-BD7C-14FC56476CB3}" type="pres">
      <dgm:prSet presAssocID="{A3FB7662-B72E-4D73-9BF1-67FCAA0F95EB}" presName="node" presStyleLbl="node1" presStyleIdx="3" presStyleCnt="7">
        <dgm:presLayoutVars>
          <dgm:bulletEnabled val="1"/>
        </dgm:presLayoutVars>
      </dgm:prSet>
      <dgm:spPr/>
    </dgm:pt>
    <dgm:pt modelId="{30E12266-26A2-4A01-B19A-E880CE8E5F5D}" type="pres">
      <dgm:prSet presAssocID="{F76B6A61-9506-4BC1-AADC-3C5C5F7BDF2C}" presName="parTrans" presStyleLbl="bgSibTrans2D1" presStyleIdx="4" presStyleCnt="7"/>
      <dgm:spPr/>
    </dgm:pt>
    <dgm:pt modelId="{6517CE95-9782-45C3-A6E1-C4D32D9EC93F}" type="pres">
      <dgm:prSet presAssocID="{A4B4A5AD-0ABE-4656-A255-7102FF8E2503}" presName="node" presStyleLbl="node1" presStyleIdx="4" presStyleCnt="7">
        <dgm:presLayoutVars>
          <dgm:bulletEnabled val="1"/>
        </dgm:presLayoutVars>
      </dgm:prSet>
      <dgm:spPr/>
    </dgm:pt>
    <dgm:pt modelId="{417C9965-FECA-4E1F-87B1-6CB35FDC5ABA}" type="pres">
      <dgm:prSet presAssocID="{E2BAC738-61EF-486F-B1CF-E544309133F9}" presName="parTrans" presStyleLbl="bgSibTrans2D1" presStyleIdx="5" presStyleCnt="7"/>
      <dgm:spPr/>
    </dgm:pt>
    <dgm:pt modelId="{4DE17AD0-8952-441D-AE3B-56C2671DBDD3}" type="pres">
      <dgm:prSet presAssocID="{720BB9DA-3759-4D8F-8F93-38FC4125F451}" presName="node" presStyleLbl="node1" presStyleIdx="5" presStyleCnt="7">
        <dgm:presLayoutVars>
          <dgm:bulletEnabled val="1"/>
        </dgm:presLayoutVars>
      </dgm:prSet>
      <dgm:spPr>
        <a:prstGeom prst="wave">
          <a:avLst/>
        </a:prstGeom>
      </dgm:spPr>
    </dgm:pt>
    <dgm:pt modelId="{6B1F15A8-A5D8-4679-AC56-4BC30E45D8CC}" type="pres">
      <dgm:prSet presAssocID="{56F372FD-DA42-40B1-B975-61C43D359171}" presName="parTrans" presStyleLbl="bgSibTrans2D1" presStyleIdx="6" presStyleCnt="7"/>
      <dgm:spPr/>
    </dgm:pt>
    <dgm:pt modelId="{849AD1D3-6507-476F-9A55-CCFED5D70B73}" type="pres">
      <dgm:prSet presAssocID="{5BC6DE98-FEDB-481B-8279-11E848EC2CD6}" presName="node" presStyleLbl="node1" presStyleIdx="6" presStyleCnt="7">
        <dgm:presLayoutVars>
          <dgm:bulletEnabled val="1"/>
        </dgm:presLayoutVars>
      </dgm:prSet>
      <dgm:spPr>
        <a:prstGeom prst="wave">
          <a:avLst/>
        </a:prstGeom>
      </dgm:spPr>
    </dgm:pt>
  </dgm:ptLst>
  <dgm:cxnLst>
    <dgm:cxn modelId="{14BFC600-16F1-4ABC-818E-2814E979A150}" type="presOf" srcId="{C1382C27-CCAD-4E1A-BBE0-0B3DB29935D8}" destId="{04358A2A-847E-4869-97FC-791897890100}" srcOrd="0" destOrd="0" presId="urn:microsoft.com/office/officeart/2005/8/layout/radial4"/>
    <dgm:cxn modelId="{D8CD8D03-2313-4393-8370-8D349DADF6C0}" type="presOf" srcId="{FA07C2D4-6457-4F52-B937-8BF9BA280E84}" destId="{0111E23E-7091-4C35-9D12-C2D5BE9E04CE}" srcOrd="0" destOrd="0" presId="urn:microsoft.com/office/officeart/2005/8/layout/radial4"/>
    <dgm:cxn modelId="{97F86710-6BF6-46D8-A47F-3E78429D8F9B}" type="presOf" srcId="{56F372FD-DA42-40B1-B975-61C43D359171}" destId="{6B1F15A8-A5D8-4679-AC56-4BC30E45D8CC}" srcOrd="0" destOrd="0" presId="urn:microsoft.com/office/officeart/2005/8/layout/radial4"/>
    <dgm:cxn modelId="{01795916-0710-4956-B0D6-398C0DB9DC65}" type="presOf" srcId="{50B782F8-5068-4895-81ED-B4AD55C67472}" destId="{1CC76618-9DE0-42F2-A926-0810001F4655}" srcOrd="0" destOrd="0" presId="urn:microsoft.com/office/officeart/2005/8/layout/radial4"/>
    <dgm:cxn modelId="{E983C720-EA91-49E4-A27C-A5003B2F78FD}" type="presOf" srcId="{720BB9DA-3759-4D8F-8F93-38FC4125F451}" destId="{4DE17AD0-8952-441D-AE3B-56C2671DBDD3}" srcOrd="0" destOrd="0" presId="urn:microsoft.com/office/officeart/2005/8/layout/radial4"/>
    <dgm:cxn modelId="{46D4F92E-B08D-4A3C-AA9F-956ACB414AA9}" type="presOf" srcId="{A3FB7662-B72E-4D73-9BF1-67FCAA0F95EB}" destId="{A611B973-8783-4EBC-BD7C-14FC56476CB3}" srcOrd="0" destOrd="0" presId="urn:microsoft.com/office/officeart/2005/8/layout/radial4"/>
    <dgm:cxn modelId="{1FA7233D-8597-4D7D-A4A0-70AF776BB6C5}" srcId="{3EB92A73-3C44-4BC2-BA9A-3823F078F994}" destId="{A3FB7662-B72E-4D73-9BF1-67FCAA0F95EB}" srcOrd="3" destOrd="0" parTransId="{C1382C27-CCAD-4E1A-BBE0-0B3DB29935D8}" sibTransId="{7DC1CBE6-8A65-469D-8B88-2CB87817FC64}"/>
    <dgm:cxn modelId="{10EB1642-C8F4-4032-9C4D-9708EF364BC1}" srcId="{3EB92A73-3C44-4BC2-BA9A-3823F078F994}" destId="{720BB9DA-3759-4D8F-8F93-38FC4125F451}" srcOrd="5" destOrd="0" parTransId="{E2BAC738-61EF-486F-B1CF-E544309133F9}" sibTransId="{A35A16AD-E58A-46C4-B4EF-D54D204D9DEB}"/>
    <dgm:cxn modelId="{6821D56A-85B4-49C6-A2FB-B90C0CF09B75}" srcId="{3EB92A73-3C44-4BC2-BA9A-3823F078F994}" destId="{A4B4A5AD-0ABE-4656-A255-7102FF8E2503}" srcOrd="4" destOrd="0" parTransId="{F76B6A61-9506-4BC1-AADC-3C5C5F7BDF2C}" sibTransId="{BC70CC62-A832-4C1B-9420-150A3CE74215}"/>
    <dgm:cxn modelId="{298BFE52-61B2-4BF6-A2DE-BDEB7A2ED7BE}" type="presOf" srcId="{C6F16638-CD80-4CAD-8A7B-60FBC0297B7D}" destId="{61019AE8-F7ED-4992-A391-1AAE10FF717D}" srcOrd="0" destOrd="0" presId="urn:microsoft.com/office/officeart/2005/8/layout/radial4"/>
    <dgm:cxn modelId="{3D06FA76-5585-41A5-9DB4-FC5CD1F6AD47}" type="presOf" srcId="{3EB92A73-3C44-4BC2-BA9A-3823F078F994}" destId="{A2BEC81D-5D90-457C-8CEF-E0D03AF63D87}" srcOrd="0" destOrd="0" presId="urn:microsoft.com/office/officeart/2005/8/layout/radial4"/>
    <dgm:cxn modelId="{714ADB5A-AA17-415E-AE2C-4F1D9D5E4840}" srcId="{62E2380B-9712-4F98-8941-D22B8BAC51FF}" destId="{3EB92A73-3C44-4BC2-BA9A-3823F078F994}" srcOrd="0" destOrd="0" parTransId="{C0E7BF6C-09F5-4688-A6C8-443CEB0061FD}" sibTransId="{2EFE0674-15D5-433C-80FB-0E750B62FCE2}"/>
    <dgm:cxn modelId="{4F48697E-1F09-4222-B7D5-E9C10237C97C}" type="presOf" srcId="{5BC6DE98-FEDB-481B-8279-11E848EC2CD6}" destId="{849AD1D3-6507-476F-9A55-CCFED5D70B73}" srcOrd="0" destOrd="0" presId="urn:microsoft.com/office/officeart/2005/8/layout/radial4"/>
    <dgm:cxn modelId="{B6A45FAA-354E-46C1-A5F8-14B68E5D816A}" type="presOf" srcId="{A4B4A5AD-0ABE-4656-A255-7102FF8E2503}" destId="{6517CE95-9782-45C3-A6E1-C4D32D9EC93F}" srcOrd="0" destOrd="0" presId="urn:microsoft.com/office/officeart/2005/8/layout/radial4"/>
    <dgm:cxn modelId="{728302B2-0F4E-43D9-9ECB-EEFBE997FE38}" srcId="{3EB92A73-3C44-4BC2-BA9A-3823F078F994}" destId="{6DE30340-4BFA-4ED7-8BDC-B4AE8AFE536E}" srcOrd="0" destOrd="0" parTransId="{3042035E-7AF6-44D4-88EE-8B06E450C8B3}" sibTransId="{429EABFF-3AE7-4C6A-A26D-564E1556FBA6}"/>
    <dgm:cxn modelId="{CD15DCB4-6E60-4968-9090-15689B38A6B9}" srcId="{3EB92A73-3C44-4BC2-BA9A-3823F078F994}" destId="{C6F16638-CD80-4CAD-8A7B-60FBC0297B7D}" srcOrd="2" destOrd="0" parTransId="{0B434B37-8B0D-414A-ABE3-C76B93F272E4}" sibTransId="{588D5FDD-E990-4F35-B4C2-0933E14D7033}"/>
    <dgm:cxn modelId="{537547BD-088C-4E31-927F-6D6EF30481DB}" type="presOf" srcId="{E2BAC738-61EF-486F-B1CF-E544309133F9}" destId="{417C9965-FECA-4E1F-87B1-6CB35FDC5ABA}" srcOrd="0" destOrd="0" presId="urn:microsoft.com/office/officeart/2005/8/layout/radial4"/>
    <dgm:cxn modelId="{358183DC-2B7F-48E4-B8F3-624A3D3AE3C7}" srcId="{3EB92A73-3C44-4BC2-BA9A-3823F078F994}" destId="{50B782F8-5068-4895-81ED-B4AD55C67472}" srcOrd="1" destOrd="0" parTransId="{FA07C2D4-6457-4F52-B937-8BF9BA280E84}" sibTransId="{224F1B75-5B5F-42B5-8F16-01ED2FE9E024}"/>
    <dgm:cxn modelId="{999DBDEB-835C-45F3-ACE6-E5AB69DA1143}" type="presOf" srcId="{3042035E-7AF6-44D4-88EE-8B06E450C8B3}" destId="{12AD73BA-B2C3-41EC-A2BE-8C98A97700A2}" srcOrd="0" destOrd="0" presId="urn:microsoft.com/office/officeart/2005/8/layout/radial4"/>
    <dgm:cxn modelId="{B37B0AEC-8543-4669-8836-3FC2B9002F05}" type="presOf" srcId="{0B434B37-8B0D-414A-ABE3-C76B93F272E4}" destId="{4FBAAF3B-96BA-47C0-8CCD-72E14D57674D}" srcOrd="0" destOrd="0" presId="urn:microsoft.com/office/officeart/2005/8/layout/radial4"/>
    <dgm:cxn modelId="{C1DD3DEC-8A7A-405F-BF8A-86A78039317E}" type="presOf" srcId="{F76B6A61-9506-4BC1-AADC-3C5C5F7BDF2C}" destId="{30E12266-26A2-4A01-B19A-E880CE8E5F5D}" srcOrd="0" destOrd="0" presId="urn:microsoft.com/office/officeart/2005/8/layout/radial4"/>
    <dgm:cxn modelId="{B17364F2-7EE3-4FAD-87DC-CDB898058933}" type="presOf" srcId="{6DE30340-4BFA-4ED7-8BDC-B4AE8AFE536E}" destId="{58F9387C-F6E2-4CEA-B71F-B1416C45312A}" srcOrd="0" destOrd="0" presId="urn:microsoft.com/office/officeart/2005/8/layout/radial4"/>
    <dgm:cxn modelId="{889BA8F5-E59D-4B7D-9A98-DD4366710BE7}" type="presOf" srcId="{62E2380B-9712-4F98-8941-D22B8BAC51FF}" destId="{6B13F882-2D35-48A0-BAC9-DF49A424D683}" srcOrd="0" destOrd="0" presId="urn:microsoft.com/office/officeart/2005/8/layout/radial4"/>
    <dgm:cxn modelId="{666B68FC-6492-495E-A69A-F814D6678CB7}" srcId="{3EB92A73-3C44-4BC2-BA9A-3823F078F994}" destId="{5BC6DE98-FEDB-481B-8279-11E848EC2CD6}" srcOrd="6" destOrd="0" parTransId="{56F372FD-DA42-40B1-B975-61C43D359171}" sibTransId="{4D54C9E3-E8A1-4D4C-86C1-59E3B460F716}"/>
    <dgm:cxn modelId="{47006B28-E0E7-4A3E-B05D-669061B53F3F}" type="presParOf" srcId="{6B13F882-2D35-48A0-BAC9-DF49A424D683}" destId="{A2BEC81D-5D90-457C-8CEF-E0D03AF63D87}" srcOrd="0" destOrd="0" presId="urn:microsoft.com/office/officeart/2005/8/layout/radial4"/>
    <dgm:cxn modelId="{21E8C381-5D00-4348-897B-25E829D9600A}" type="presParOf" srcId="{6B13F882-2D35-48A0-BAC9-DF49A424D683}" destId="{12AD73BA-B2C3-41EC-A2BE-8C98A97700A2}" srcOrd="1" destOrd="0" presId="urn:microsoft.com/office/officeart/2005/8/layout/radial4"/>
    <dgm:cxn modelId="{2F9B87A0-D193-41C3-91F2-CC5C503B8437}" type="presParOf" srcId="{6B13F882-2D35-48A0-BAC9-DF49A424D683}" destId="{58F9387C-F6E2-4CEA-B71F-B1416C45312A}" srcOrd="2" destOrd="0" presId="urn:microsoft.com/office/officeart/2005/8/layout/radial4"/>
    <dgm:cxn modelId="{2B1EFF8F-F16D-4B5F-A5DD-F939C4E1BEBE}" type="presParOf" srcId="{6B13F882-2D35-48A0-BAC9-DF49A424D683}" destId="{0111E23E-7091-4C35-9D12-C2D5BE9E04CE}" srcOrd="3" destOrd="0" presId="urn:microsoft.com/office/officeart/2005/8/layout/radial4"/>
    <dgm:cxn modelId="{EC90068D-4B54-4101-B308-61A29D6736DF}" type="presParOf" srcId="{6B13F882-2D35-48A0-BAC9-DF49A424D683}" destId="{1CC76618-9DE0-42F2-A926-0810001F4655}" srcOrd="4" destOrd="0" presId="urn:microsoft.com/office/officeart/2005/8/layout/radial4"/>
    <dgm:cxn modelId="{CC9C29D5-4AAE-45E4-B9A4-EB931C26311D}" type="presParOf" srcId="{6B13F882-2D35-48A0-BAC9-DF49A424D683}" destId="{4FBAAF3B-96BA-47C0-8CCD-72E14D57674D}" srcOrd="5" destOrd="0" presId="urn:microsoft.com/office/officeart/2005/8/layout/radial4"/>
    <dgm:cxn modelId="{88C410A4-8920-479A-BCB5-F610760FFE24}" type="presParOf" srcId="{6B13F882-2D35-48A0-BAC9-DF49A424D683}" destId="{61019AE8-F7ED-4992-A391-1AAE10FF717D}" srcOrd="6" destOrd="0" presId="urn:microsoft.com/office/officeart/2005/8/layout/radial4"/>
    <dgm:cxn modelId="{70DFB017-ABEF-48E1-83E7-91604944A7AD}" type="presParOf" srcId="{6B13F882-2D35-48A0-BAC9-DF49A424D683}" destId="{04358A2A-847E-4869-97FC-791897890100}" srcOrd="7" destOrd="0" presId="urn:microsoft.com/office/officeart/2005/8/layout/radial4"/>
    <dgm:cxn modelId="{A9193106-DAEE-485C-9700-DDD4EE6F9C32}" type="presParOf" srcId="{6B13F882-2D35-48A0-BAC9-DF49A424D683}" destId="{A611B973-8783-4EBC-BD7C-14FC56476CB3}" srcOrd="8" destOrd="0" presId="urn:microsoft.com/office/officeart/2005/8/layout/radial4"/>
    <dgm:cxn modelId="{BE84362C-4146-41AB-93E8-00157D977036}" type="presParOf" srcId="{6B13F882-2D35-48A0-BAC9-DF49A424D683}" destId="{30E12266-26A2-4A01-B19A-E880CE8E5F5D}" srcOrd="9" destOrd="0" presId="urn:microsoft.com/office/officeart/2005/8/layout/radial4"/>
    <dgm:cxn modelId="{4A9965F5-DF76-4E6B-84C0-F88B4F1E2BBB}" type="presParOf" srcId="{6B13F882-2D35-48A0-BAC9-DF49A424D683}" destId="{6517CE95-9782-45C3-A6E1-C4D32D9EC93F}" srcOrd="10" destOrd="0" presId="urn:microsoft.com/office/officeart/2005/8/layout/radial4"/>
    <dgm:cxn modelId="{31921DF9-A25B-413A-9534-9A9067C42827}" type="presParOf" srcId="{6B13F882-2D35-48A0-BAC9-DF49A424D683}" destId="{417C9965-FECA-4E1F-87B1-6CB35FDC5ABA}" srcOrd="11" destOrd="0" presId="urn:microsoft.com/office/officeart/2005/8/layout/radial4"/>
    <dgm:cxn modelId="{1593B5AC-548F-42DC-BE82-379633B7B351}" type="presParOf" srcId="{6B13F882-2D35-48A0-BAC9-DF49A424D683}" destId="{4DE17AD0-8952-441D-AE3B-56C2671DBDD3}" srcOrd="12" destOrd="0" presId="urn:microsoft.com/office/officeart/2005/8/layout/radial4"/>
    <dgm:cxn modelId="{B76A4CB0-8B54-46FF-9C1B-DB2CBBFF051C}" type="presParOf" srcId="{6B13F882-2D35-48A0-BAC9-DF49A424D683}" destId="{6B1F15A8-A5D8-4679-AC56-4BC30E45D8CC}" srcOrd="13" destOrd="0" presId="urn:microsoft.com/office/officeart/2005/8/layout/radial4"/>
    <dgm:cxn modelId="{58F960D7-5228-4081-A101-44353670BB96}" type="presParOf" srcId="{6B13F882-2D35-48A0-BAC9-DF49A424D683}" destId="{849AD1D3-6507-476F-9A55-CCFED5D70B73}" srcOrd="14" destOrd="0" presId="urn:microsoft.com/office/officeart/2005/8/layout/radial4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73C1A9-7338-4FA1-B061-992E1B2577F7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C1AE696-B126-450D-84E4-C5163DF8CDDA}">
      <dgm:prSet phldrT="[Text]" custT="1"/>
      <dgm:spPr>
        <a:solidFill>
          <a:srgbClr val="F56F7C"/>
        </a:solidFill>
        <a:ln w="25400">
          <a:solidFill>
            <a:schemeClr val="bg1"/>
          </a:solidFill>
        </a:ln>
      </dgm:spPr>
      <dgm:t>
        <a:bodyPr/>
        <a:lstStyle/>
        <a:p>
          <a:r>
            <a:rPr lang="en-US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MailChimp</a:t>
          </a:r>
          <a:endParaRPr lang="en-GB" sz="1400" b="1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789D390-AB96-48FD-AF61-FFC7774CCA20}" type="parTrans" cxnId="{F9074663-F803-47D6-AA9C-66D3AEAE573A}">
      <dgm:prSet/>
      <dgm:spPr/>
      <dgm:t>
        <a:bodyPr/>
        <a:lstStyle/>
        <a:p>
          <a:endParaRPr lang="en-GB"/>
        </a:p>
      </dgm:t>
    </dgm:pt>
    <dgm:pt modelId="{3A33D704-6AAB-4D09-865D-6A81EFB94D72}" type="sibTrans" cxnId="{F9074663-F803-47D6-AA9C-66D3AEAE573A}">
      <dgm:prSet/>
      <dgm:spPr/>
      <dgm:t>
        <a:bodyPr/>
        <a:lstStyle/>
        <a:p>
          <a:endParaRPr lang="en-GB"/>
        </a:p>
      </dgm:t>
    </dgm:pt>
    <dgm:pt modelId="{0FFE1CDD-E4A9-4383-873B-A8C3EC9AABD7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200" dirty="0">
              <a:latin typeface="Calibri" panose="020F0502020204030204" pitchFamily="34" charset="0"/>
              <a:cs typeface="Calibri" panose="020F0502020204030204" pitchFamily="34" charset="0"/>
            </a:rPr>
            <a:t>Email Campaign Clicks</a:t>
          </a:r>
          <a:endParaRPr lang="en-GB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3C99CF4-448C-432B-AF61-DDE8A65E77B7}" type="parTrans" cxnId="{3F546486-199D-4181-88DD-84CB4A837D90}">
      <dgm:prSet/>
      <dgm:spPr/>
      <dgm:t>
        <a:bodyPr/>
        <a:lstStyle/>
        <a:p>
          <a:endParaRPr lang="en-GB"/>
        </a:p>
      </dgm:t>
    </dgm:pt>
    <dgm:pt modelId="{2DFFC17F-88A2-413D-A66A-67597844EA7C}" type="sibTrans" cxnId="{3F546486-199D-4181-88DD-84CB4A837D90}">
      <dgm:prSet/>
      <dgm:spPr/>
      <dgm:t>
        <a:bodyPr/>
        <a:lstStyle/>
        <a:p>
          <a:endParaRPr lang="en-GB"/>
        </a:p>
      </dgm:t>
    </dgm:pt>
    <dgm:pt modelId="{14D48D1B-E8E5-43F8-B28F-BD422887F1FB}" type="pres">
      <dgm:prSet presAssocID="{BB73C1A9-7338-4FA1-B061-992E1B2577F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0B64D34-8B18-46B4-A9FD-FA34131EBC57}" type="pres">
      <dgm:prSet presAssocID="{AC1AE696-B126-450D-84E4-C5163DF8CDDA}" presName="centerShape" presStyleLbl="node0" presStyleIdx="0" presStyleCnt="1"/>
      <dgm:spPr/>
    </dgm:pt>
    <dgm:pt modelId="{83EF070D-3614-45E2-968E-A81988055BEF}" type="pres">
      <dgm:prSet presAssocID="{43C99CF4-448C-432B-AF61-DDE8A65E77B7}" presName="parTrans" presStyleLbl="bgSibTrans2D1" presStyleIdx="0" presStyleCnt="1"/>
      <dgm:spPr/>
    </dgm:pt>
    <dgm:pt modelId="{2FFA5CD9-2EF2-47E5-8C03-FE890873D067}" type="pres">
      <dgm:prSet presAssocID="{0FFE1CDD-E4A9-4383-873B-A8C3EC9AABD7}" presName="node" presStyleLbl="node1" presStyleIdx="0" presStyleCnt="1">
        <dgm:presLayoutVars>
          <dgm:bulletEnabled val="1"/>
        </dgm:presLayoutVars>
      </dgm:prSet>
      <dgm:spPr/>
    </dgm:pt>
  </dgm:ptLst>
  <dgm:cxnLst>
    <dgm:cxn modelId="{568DAD29-1977-42BB-BE07-BD5F70D1B86B}" type="presOf" srcId="{AC1AE696-B126-450D-84E4-C5163DF8CDDA}" destId="{70B64D34-8B18-46B4-A9FD-FA34131EBC57}" srcOrd="0" destOrd="0" presId="urn:microsoft.com/office/officeart/2005/8/layout/radial4"/>
    <dgm:cxn modelId="{F9074663-F803-47D6-AA9C-66D3AEAE573A}" srcId="{BB73C1A9-7338-4FA1-B061-992E1B2577F7}" destId="{AC1AE696-B126-450D-84E4-C5163DF8CDDA}" srcOrd="0" destOrd="0" parTransId="{F789D390-AB96-48FD-AF61-FFC7774CCA20}" sibTransId="{3A33D704-6AAB-4D09-865D-6A81EFB94D72}"/>
    <dgm:cxn modelId="{FB2FF955-1020-45D3-9668-0639702C9CBF}" type="presOf" srcId="{0FFE1CDD-E4A9-4383-873B-A8C3EC9AABD7}" destId="{2FFA5CD9-2EF2-47E5-8C03-FE890873D067}" srcOrd="0" destOrd="0" presId="urn:microsoft.com/office/officeart/2005/8/layout/radial4"/>
    <dgm:cxn modelId="{3F546486-199D-4181-88DD-84CB4A837D90}" srcId="{AC1AE696-B126-450D-84E4-C5163DF8CDDA}" destId="{0FFE1CDD-E4A9-4383-873B-A8C3EC9AABD7}" srcOrd="0" destOrd="0" parTransId="{43C99CF4-448C-432B-AF61-DDE8A65E77B7}" sibTransId="{2DFFC17F-88A2-413D-A66A-67597844EA7C}"/>
    <dgm:cxn modelId="{6E93ADB6-77D5-4210-8BE5-2B207EFBFB35}" type="presOf" srcId="{43C99CF4-448C-432B-AF61-DDE8A65E77B7}" destId="{83EF070D-3614-45E2-968E-A81988055BEF}" srcOrd="0" destOrd="0" presId="urn:microsoft.com/office/officeart/2005/8/layout/radial4"/>
    <dgm:cxn modelId="{FC8975D7-BC68-44D7-B4A4-7381A9857E3A}" type="presOf" srcId="{BB73C1A9-7338-4FA1-B061-992E1B2577F7}" destId="{14D48D1B-E8E5-43F8-B28F-BD422887F1FB}" srcOrd="0" destOrd="0" presId="urn:microsoft.com/office/officeart/2005/8/layout/radial4"/>
    <dgm:cxn modelId="{FF5390C9-6F47-41F3-99DE-37445F28406F}" type="presParOf" srcId="{14D48D1B-E8E5-43F8-B28F-BD422887F1FB}" destId="{70B64D34-8B18-46B4-A9FD-FA34131EBC57}" srcOrd="0" destOrd="0" presId="urn:microsoft.com/office/officeart/2005/8/layout/radial4"/>
    <dgm:cxn modelId="{BE659501-69FA-406D-9733-44A1CAC6DC65}" type="presParOf" srcId="{14D48D1B-E8E5-43F8-B28F-BD422887F1FB}" destId="{83EF070D-3614-45E2-968E-A81988055BEF}" srcOrd="1" destOrd="0" presId="urn:microsoft.com/office/officeart/2005/8/layout/radial4"/>
    <dgm:cxn modelId="{2EE4AFE5-B67C-43D9-8470-32B37C20C989}" type="presParOf" srcId="{14D48D1B-E8E5-43F8-B28F-BD422887F1FB}" destId="{2FFA5CD9-2EF2-47E5-8C03-FE890873D067}" srcOrd="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BEC81D-5D90-457C-8CEF-E0D03AF63D87}">
      <dsp:nvSpPr>
        <dsp:cNvPr id="0" name=""/>
        <dsp:cNvSpPr/>
      </dsp:nvSpPr>
      <dsp:spPr>
        <a:xfrm>
          <a:off x="1799410" y="2039421"/>
          <a:ext cx="1185901" cy="118590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Google Analytics</a:t>
          </a:r>
          <a:endParaRPr lang="en-GB" sz="1600" b="1" kern="1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973081" y="2213092"/>
        <a:ext cx="838559" cy="838559"/>
      </dsp:txXfrm>
    </dsp:sp>
    <dsp:sp modelId="{12AD73BA-B2C3-41EC-A2BE-8C98A97700A2}">
      <dsp:nvSpPr>
        <dsp:cNvPr id="0" name=""/>
        <dsp:cNvSpPr/>
      </dsp:nvSpPr>
      <dsp:spPr>
        <a:xfrm rot="10800000">
          <a:off x="416368" y="2463380"/>
          <a:ext cx="1306974" cy="33798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F9387C-F6E2-4CEA-B71F-B1416C45312A}">
      <dsp:nvSpPr>
        <dsp:cNvPr id="0" name=""/>
        <dsp:cNvSpPr/>
      </dsp:nvSpPr>
      <dsp:spPr>
        <a:xfrm>
          <a:off x="1303" y="2300319"/>
          <a:ext cx="830130" cy="66410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Direct Website Visits</a:t>
          </a:r>
          <a:endParaRPr lang="en-GB" sz="1100" kern="120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0754" y="2319770"/>
        <a:ext cx="791228" cy="625202"/>
      </dsp:txXfrm>
    </dsp:sp>
    <dsp:sp modelId="{0111E23E-7091-4C35-9D12-C2D5BE9E04CE}">
      <dsp:nvSpPr>
        <dsp:cNvPr id="0" name=""/>
        <dsp:cNvSpPr/>
      </dsp:nvSpPr>
      <dsp:spPr>
        <a:xfrm rot="12600000">
          <a:off x="593550" y="1802128"/>
          <a:ext cx="1306974" cy="33798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C76618-9DE0-42F2-A926-0810001F4655}">
      <dsp:nvSpPr>
        <dsp:cNvPr id="0" name=""/>
        <dsp:cNvSpPr/>
      </dsp:nvSpPr>
      <dsp:spPr>
        <a:xfrm>
          <a:off x="266036" y="1312323"/>
          <a:ext cx="830130" cy="66410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Referral Directed Visits</a:t>
          </a:r>
          <a:endParaRPr lang="en-GB" sz="1100" kern="120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5487" y="1331774"/>
        <a:ext cx="791228" cy="625202"/>
      </dsp:txXfrm>
    </dsp:sp>
    <dsp:sp modelId="{4FBAAF3B-96BA-47C0-8CCD-72E14D57674D}">
      <dsp:nvSpPr>
        <dsp:cNvPr id="0" name=""/>
        <dsp:cNvSpPr/>
      </dsp:nvSpPr>
      <dsp:spPr>
        <a:xfrm rot="14400000">
          <a:off x="1077621" y="1318057"/>
          <a:ext cx="1306974" cy="33798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019AE8-F7ED-4992-A391-1AAE10FF717D}">
      <dsp:nvSpPr>
        <dsp:cNvPr id="0" name=""/>
        <dsp:cNvSpPr/>
      </dsp:nvSpPr>
      <dsp:spPr>
        <a:xfrm>
          <a:off x="989299" y="589059"/>
          <a:ext cx="830130" cy="66410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Search Engine Driven Visits</a:t>
          </a:r>
          <a:endParaRPr lang="en-GB" sz="1100" kern="120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008750" y="608510"/>
        <a:ext cx="791228" cy="625202"/>
      </dsp:txXfrm>
    </dsp:sp>
    <dsp:sp modelId="{04358A2A-847E-4869-97FC-791897890100}">
      <dsp:nvSpPr>
        <dsp:cNvPr id="0" name=""/>
        <dsp:cNvSpPr/>
      </dsp:nvSpPr>
      <dsp:spPr>
        <a:xfrm rot="16200000">
          <a:off x="1738874" y="1140875"/>
          <a:ext cx="1306974" cy="33798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11B973-8783-4EBC-BD7C-14FC56476CB3}">
      <dsp:nvSpPr>
        <dsp:cNvPr id="0" name=""/>
        <dsp:cNvSpPr/>
      </dsp:nvSpPr>
      <dsp:spPr>
        <a:xfrm>
          <a:off x="1977296" y="324326"/>
          <a:ext cx="830130" cy="66410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Email Driven Visits</a:t>
          </a:r>
          <a:endParaRPr lang="en-GB" sz="1100" kern="120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996747" y="343777"/>
        <a:ext cx="791228" cy="625202"/>
      </dsp:txXfrm>
    </dsp:sp>
    <dsp:sp modelId="{30E12266-26A2-4A01-B19A-E880CE8E5F5D}">
      <dsp:nvSpPr>
        <dsp:cNvPr id="0" name=""/>
        <dsp:cNvSpPr/>
      </dsp:nvSpPr>
      <dsp:spPr>
        <a:xfrm rot="18000000">
          <a:off x="2400126" y="1318057"/>
          <a:ext cx="1306974" cy="33798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17CE95-9782-45C3-A6E1-C4D32D9EC93F}">
      <dsp:nvSpPr>
        <dsp:cNvPr id="0" name=""/>
        <dsp:cNvSpPr/>
      </dsp:nvSpPr>
      <dsp:spPr>
        <a:xfrm>
          <a:off x="2965292" y="589059"/>
          <a:ext cx="830130" cy="6641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</a:schemeClr>
          </a:solidFill>
          <a:prstDash val="lg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alibri" panose="020F0502020204030204" pitchFamily="34" charset="0"/>
              <a:cs typeface="Calibri" panose="020F0502020204030204" pitchFamily="34" charset="0"/>
            </a:rPr>
            <a:t>Google Ad Driven Visits</a:t>
          </a:r>
          <a:endParaRPr lang="en-GB" sz="11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984743" y="608510"/>
        <a:ext cx="791228" cy="625202"/>
      </dsp:txXfrm>
    </dsp:sp>
    <dsp:sp modelId="{417C9965-FECA-4E1F-87B1-6CB35FDC5ABA}">
      <dsp:nvSpPr>
        <dsp:cNvPr id="0" name=""/>
        <dsp:cNvSpPr/>
      </dsp:nvSpPr>
      <dsp:spPr>
        <a:xfrm rot="19800000">
          <a:off x="2884197" y="1802128"/>
          <a:ext cx="1306974" cy="33798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E17AD0-8952-441D-AE3B-56C2671DBDD3}">
      <dsp:nvSpPr>
        <dsp:cNvPr id="0" name=""/>
        <dsp:cNvSpPr/>
      </dsp:nvSpPr>
      <dsp:spPr>
        <a:xfrm>
          <a:off x="3688556" y="1312323"/>
          <a:ext cx="830130" cy="664104"/>
        </a:xfrm>
        <a:prstGeom prst="wave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alibri" panose="020F0502020204030204" pitchFamily="34" charset="0"/>
              <a:cs typeface="Calibri" panose="020F0502020204030204" pitchFamily="34" charset="0"/>
            </a:rPr>
            <a:t>Search Metadata</a:t>
          </a:r>
          <a:endParaRPr lang="en-GB" sz="11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688556" y="1478349"/>
        <a:ext cx="830130" cy="332052"/>
      </dsp:txXfrm>
    </dsp:sp>
    <dsp:sp modelId="{6B1F15A8-A5D8-4679-AC56-4BC30E45D8CC}">
      <dsp:nvSpPr>
        <dsp:cNvPr id="0" name=""/>
        <dsp:cNvSpPr/>
      </dsp:nvSpPr>
      <dsp:spPr>
        <a:xfrm>
          <a:off x="3061379" y="2463380"/>
          <a:ext cx="1306974" cy="33798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9AD1D3-6507-476F-9A55-CCFED5D70B73}">
      <dsp:nvSpPr>
        <dsp:cNvPr id="0" name=""/>
        <dsp:cNvSpPr/>
      </dsp:nvSpPr>
      <dsp:spPr>
        <a:xfrm>
          <a:off x="3953288" y="2300319"/>
          <a:ext cx="830130" cy="664104"/>
        </a:xfrm>
        <a:prstGeom prst="wave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prstClr val="white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MailChimp</a:t>
          </a:r>
          <a:r>
            <a:rPr lang="en-US" sz="1100" kern="1200" dirty="0">
              <a:latin typeface="Calibri" panose="020F0502020204030204" pitchFamily="34" charset="0"/>
              <a:cs typeface="Calibri" panose="020F0502020204030204" pitchFamily="34" charset="0"/>
            </a:rPr>
            <a:t> Metadata</a:t>
          </a:r>
          <a:endParaRPr lang="en-GB" sz="11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953288" y="2466345"/>
        <a:ext cx="830130" cy="3320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B64D34-8B18-46B4-A9FD-FA34131EBC57}">
      <dsp:nvSpPr>
        <dsp:cNvPr id="0" name=""/>
        <dsp:cNvSpPr/>
      </dsp:nvSpPr>
      <dsp:spPr>
        <a:xfrm>
          <a:off x="926862" y="1296231"/>
          <a:ext cx="1271628" cy="1271628"/>
        </a:xfrm>
        <a:prstGeom prst="ellipse">
          <a:avLst/>
        </a:prstGeom>
        <a:solidFill>
          <a:srgbClr val="F56F7C"/>
        </a:solidFill>
        <a:ln w="254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MailChimp</a:t>
          </a:r>
          <a:endParaRPr lang="en-GB" sz="1400" b="1" kern="1200" dirty="0">
            <a:solidFill>
              <a:schemeClr val="bg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113088" y="1482457"/>
        <a:ext cx="899176" cy="899176"/>
      </dsp:txXfrm>
    </dsp:sp>
    <dsp:sp modelId="{83EF070D-3614-45E2-968E-A81988055BEF}">
      <dsp:nvSpPr>
        <dsp:cNvPr id="0" name=""/>
        <dsp:cNvSpPr/>
      </dsp:nvSpPr>
      <dsp:spPr>
        <a:xfrm rot="16200000">
          <a:off x="1179765" y="687542"/>
          <a:ext cx="765821" cy="36241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FA5CD9-2EF2-47E5-8C03-FE890873D067}">
      <dsp:nvSpPr>
        <dsp:cNvPr id="0" name=""/>
        <dsp:cNvSpPr/>
      </dsp:nvSpPr>
      <dsp:spPr>
        <a:xfrm>
          <a:off x="958653" y="2619"/>
          <a:ext cx="1208046" cy="966437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alibri" panose="020F0502020204030204" pitchFamily="34" charset="0"/>
              <a:cs typeface="Calibri" panose="020F0502020204030204" pitchFamily="34" charset="0"/>
            </a:rPr>
            <a:t>Email Campaign Clicks</a:t>
          </a:r>
          <a:endParaRPr lang="en-GB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986959" y="30925"/>
        <a:ext cx="1151434" cy="9098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69D183-578E-4588-B1EE-CCA919C5B0E4}" type="datetimeFigureOut">
              <a:rPr lang="en-GB" smtClean="0"/>
              <a:t>13/04/2021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053957-D886-438D-9D85-5C5698D2E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436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9A179D-2D27-49E2-B022-8EDDA2EFE6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2422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 noChangeArrowheads="1"/>
          </p:cNvSpPr>
          <p:nvPr/>
        </p:nvSpPr>
        <p:spPr bwMode="white">
          <a:xfrm>
            <a:off x="8429022" y="0"/>
            <a:ext cx="3762978" cy="6858000"/>
          </a:xfrm>
          <a:custGeom>
            <a:avLst/>
            <a:gdLst>
              <a:gd name="connsiteX0" fmla="*/ 0 w 3762978"/>
              <a:gd name="connsiteY0" fmla="*/ 0 h 6858000"/>
              <a:gd name="connsiteX1" fmla="*/ 3762978 w 3762978"/>
              <a:gd name="connsiteY1" fmla="*/ 0 h 6858000"/>
              <a:gd name="connsiteX2" fmla="*/ 3762978 w 3762978"/>
              <a:gd name="connsiteY2" fmla="*/ 6858000 h 6858000"/>
              <a:gd name="connsiteX3" fmla="*/ 338667 w 3762978"/>
              <a:gd name="connsiteY3" fmla="*/ 6858000 h 6858000"/>
              <a:gd name="connsiteX4" fmla="*/ 1189567 w 3762978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2978" h="6858000">
                <a:moveTo>
                  <a:pt x="0" y="0"/>
                </a:moveTo>
                <a:lnTo>
                  <a:pt x="3762978" y="0"/>
                </a:lnTo>
                <a:lnTo>
                  <a:pt x="3762978" y="6858000"/>
                </a:lnTo>
                <a:lnTo>
                  <a:pt x="338667" y="6858000"/>
                </a:lnTo>
                <a:lnTo>
                  <a:pt x="1189567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80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8145385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950653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873584"/>
            <a:ext cx="640080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572000"/>
            <a:ext cx="6400800" cy="1600200"/>
          </a:xfrm>
        </p:spPr>
        <p:txBody>
          <a:bodyPr/>
          <a:lstStyle>
            <a:lvl1pPr marL="0" indent="0" algn="l">
              <a:spcBef>
                <a:spcPts val="120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A6ABA3-FAE4-4DA2-93E9-C09A54B2D8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177800"/>
            <a:ext cx="2895600" cy="108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88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724400" y="1676401"/>
            <a:ext cx="6172200" cy="4343400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6764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617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wo Pictur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1295400" y="51435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6324599" y="51435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295400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6324599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298448" y="16764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invGray">
          <a:xfrm>
            <a:off x="1371273" y="51806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3"/>
          </p:nvPr>
        </p:nvSpPr>
        <p:spPr>
          <a:xfrm>
            <a:off x="6324600" y="16764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4"/>
          </p:nvPr>
        </p:nvSpPr>
        <p:spPr bwMode="invGray">
          <a:xfrm>
            <a:off x="6412954" y="51806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270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34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 rot="5400000">
            <a:off x="7562850" y="2228850"/>
            <a:ext cx="6858000" cy="2400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5400000">
            <a:off x="6331230" y="3387909"/>
            <a:ext cx="6858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5400000">
            <a:off x="6251613" y="3387909"/>
            <a:ext cx="6858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71318" y="685800"/>
            <a:ext cx="1033272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685800"/>
            <a:ext cx="7976754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E7DEF49-C434-479A-8C47-4C2502976795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5BEDE75-B79F-4381-A389-31F529F811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178" y="110518"/>
            <a:ext cx="1535710" cy="575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252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 noChangeArrowheads="1"/>
          </p:cNvSpPr>
          <p:nvPr/>
        </p:nvSpPr>
        <p:spPr bwMode="white">
          <a:xfrm>
            <a:off x="8429022" y="0"/>
            <a:ext cx="3762978" cy="6858000"/>
          </a:xfrm>
          <a:custGeom>
            <a:avLst/>
            <a:gdLst>
              <a:gd name="connsiteX0" fmla="*/ 0 w 3762978"/>
              <a:gd name="connsiteY0" fmla="*/ 0 h 6858000"/>
              <a:gd name="connsiteX1" fmla="*/ 3762978 w 3762978"/>
              <a:gd name="connsiteY1" fmla="*/ 0 h 6858000"/>
              <a:gd name="connsiteX2" fmla="*/ 3762978 w 3762978"/>
              <a:gd name="connsiteY2" fmla="*/ 6858000 h 6858000"/>
              <a:gd name="connsiteX3" fmla="*/ 338667 w 3762978"/>
              <a:gd name="connsiteY3" fmla="*/ 6858000 h 6858000"/>
              <a:gd name="connsiteX4" fmla="*/ 1189567 w 3762978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2978" h="6858000">
                <a:moveTo>
                  <a:pt x="0" y="0"/>
                </a:moveTo>
                <a:lnTo>
                  <a:pt x="3762978" y="0"/>
                </a:lnTo>
                <a:lnTo>
                  <a:pt x="3762978" y="6858000"/>
                </a:lnTo>
                <a:lnTo>
                  <a:pt x="338667" y="6858000"/>
                </a:lnTo>
                <a:lnTo>
                  <a:pt x="1189567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80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8145385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950653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873584"/>
            <a:ext cx="640080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572000"/>
            <a:ext cx="6400800" cy="1600200"/>
          </a:xfrm>
        </p:spPr>
        <p:txBody>
          <a:bodyPr/>
          <a:lstStyle>
            <a:lvl1pPr marL="0" indent="0" algn="l">
              <a:spcBef>
                <a:spcPts val="120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A6ABA3-FAE4-4DA2-93E9-C09A54B2D8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0500" y="177800"/>
            <a:ext cx="2895600" cy="108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685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546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ChangeArrowheads="1"/>
          </p:cNvSpPr>
          <p:nvPr/>
        </p:nvSpPr>
        <p:spPr bwMode="white">
          <a:xfrm>
            <a:off x="6540503" y="0"/>
            <a:ext cx="5651496" cy="6858000"/>
          </a:xfrm>
          <a:custGeom>
            <a:avLst/>
            <a:gdLst/>
            <a:ahLst/>
            <a:cxnLst/>
            <a:rect l="l" t="t" r="r" b="b"/>
            <a:pathLst>
              <a:path w="4238622" h="6858000">
                <a:moveTo>
                  <a:pt x="0" y="0"/>
                </a:moveTo>
                <a:lnTo>
                  <a:pt x="4086222" y="0"/>
                </a:lnTo>
                <a:lnTo>
                  <a:pt x="4237035" y="0"/>
                </a:lnTo>
                <a:lnTo>
                  <a:pt x="4238622" y="0"/>
                </a:lnTo>
                <a:lnTo>
                  <a:pt x="4238622" y="6858000"/>
                </a:lnTo>
                <a:lnTo>
                  <a:pt x="4237035" y="6858000"/>
                </a:lnTo>
                <a:lnTo>
                  <a:pt x="4086222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Freeform 6"/>
          <p:cNvSpPr>
            <a:spLocks/>
          </p:cNvSpPr>
          <p:nvPr/>
        </p:nvSpPr>
        <p:spPr bwMode="auto">
          <a:xfrm>
            <a:off x="6256868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12" name="Freeform 7"/>
          <p:cNvSpPr>
            <a:spLocks/>
          </p:cNvSpPr>
          <p:nvPr/>
        </p:nvSpPr>
        <p:spPr bwMode="auto">
          <a:xfrm>
            <a:off x="6062136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1" y="1873584"/>
            <a:ext cx="512064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 descr="An empty placeholder to add an image. Click on the placeholder and select the image that you wish to add"/>
          <p:cNvSpPr>
            <a:spLocks noGrp="1"/>
          </p:cNvSpPr>
          <p:nvPr>
            <p:ph type="pic" sz="quarter" idx="10"/>
          </p:nvPr>
        </p:nvSpPr>
        <p:spPr>
          <a:xfrm>
            <a:off x="6743703" y="0"/>
            <a:ext cx="5448297" cy="6858000"/>
          </a:xfrm>
          <a:custGeom>
            <a:avLst/>
            <a:gdLst>
              <a:gd name="connsiteX0" fmla="*/ 0 w 5448297"/>
              <a:gd name="connsiteY0" fmla="*/ 0 h 6858000"/>
              <a:gd name="connsiteX1" fmla="*/ 5448297 w 5448297"/>
              <a:gd name="connsiteY1" fmla="*/ 0 h 6858000"/>
              <a:gd name="connsiteX2" fmla="*/ 5448297 w 5448297"/>
              <a:gd name="connsiteY2" fmla="*/ 6858000 h 6858000"/>
              <a:gd name="connsiteX3" fmla="*/ 338667 w 5448297"/>
              <a:gd name="connsiteY3" fmla="*/ 6858000 h 6858000"/>
              <a:gd name="connsiteX4" fmla="*/ 1185333 w 5448297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8297" h="6858000">
                <a:moveTo>
                  <a:pt x="0" y="0"/>
                </a:moveTo>
                <a:lnTo>
                  <a:pt x="5448297" y="0"/>
                </a:lnTo>
                <a:lnTo>
                  <a:pt x="5448297" y="6858000"/>
                </a:lnTo>
                <a:lnTo>
                  <a:pt x="338667" y="6858000"/>
                </a:lnTo>
                <a:lnTo>
                  <a:pt x="1185333" y="4337050"/>
                </a:lnTo>
                <a:close/>
              </a:path>
            </a:pathLst>
          </a:custGeom>
          <a:noFill/>
          <a:ln>
            <a:noFill/>
          </a:ln>
        </p:spPr>
        <p:txBody>
          <a:bodyPr wrap="square" tIns="36576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1" y="4572000"/>
            <a:ext cx="5120640" cy="16002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91E6A5-9727-40A3-86C9-0A80615780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0500" y="177800"/>
            <a:ext cx="2895600" cy="108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450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white">
          <a:xfrm>
            <a:off x="9622368" y="0"/>
            <a:ext cx="2569632" cy="6858000"/>
          </a:xfrm>
          <a:custGeom>
            <a:avLst/>
            <a:gdLst/>
            <a:ahLst/>
            <a:cxnLst/>
            <a:rect l="l" t="t" r="r" b="b"/>
            <a:pathLst>
              <a:path w="1927224" h="6858000">
                <a:moveTo>
                  <a:pt x="0" y="0"/>
                </a:moveTo>
                <a:lnTo>
                  <a:pt x="1927224" y="0"/>
                </a:lnTo>
                <a:lnTo>
                  <a:pt x="192722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9237132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10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8" y="2914650"/>
            <a:ext cx="8046720" cy="1557338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398" y="4589463"/>
            <a:ext cx="8046718" cy="1011237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6BBDE29-BD93-4D80-A8B1-55513FEA32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0500" y="177800"/>
            <a:ext cx="2895600" cy="108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556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638299"/>
            <a:ext cx="4572000" cy="43434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011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676400"/>
            <a:ext cx="4572000" cy="850392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52700"/>
            <a:ext cx="4572000" cy="346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676400"/>
            <a:ext cx="4572000" cy="847725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52700"/>
            <a:ext cx="4572000" cy="346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80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521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896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11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8209" y="1676400"/>
            <a:ext cx="6126480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6764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188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724400" y="1676401"/>
            <a:ext cx="6172200" cy="4343400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6764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526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wo Pictur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1295400" y="51435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6324599" y="51435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295400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6324599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298448" y="16764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invGray">
          <a:xfrm>
            <a:off x="1371273" y="51806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3"/>
          </p:nvPr>
        </p:nvSpPr>
        <p:spPr>
          <a:xfrm>
            <a:off x="6324600" y="16764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4"/>
          </p:nvPr>
        </p:nvSpPr>
        <p:spPr bwMode="invGray">
          <a:xfrm>
            <a:off x="6412954" y="51806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23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165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 rot="5400000">
            <a:off x="7562850" y="2228850"/>
            <a:ext cx="6858000" cy="2400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5400000">
            <a:off x="6331230" y="3387909"/>
            <a:ext cx="6858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5400000">
            <a:off x="6251613" y="3387909"/>
            <a:ext cx="6858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71318" y="685800"/>
            <a:ext cx="1033272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685800"/>
            <a:ext cx="7976754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7F8E3F6-DE14-48B2-B2BC-6FABA9630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5BEDE75-B79F-4381-A389-31F529F811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0178" y="110518"/>
            <a:ext cx="1535710" cy="575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631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78346-E942-451C-AF8B-0774B6086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2F105-7AFA-490A-9BFB-C4DA99D4F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8F88A7E0-C155-45D9-B5B6-CC9B9E3A9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US" dirty="0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D062576A-D393-4C90-A9A0-723D7DB50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2135E1BC-BE21-429E-A43D-73404AD78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</a:t>
            </a:r>
            <a:fld id="{54FA3ABB-534F-408E-BDBD-561EFFF1B8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197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ChangeArrowheads="1"/>
          </p:cNvSpPr>
          <p:nvPr/>
        </p:nvSpPr>
        <p:spPr bwMode="white">
          <a:xfrm>
            <a:off x="6540503" y="0"/>
            <a:ext cx="5651496" cy="6858000"/>
          </a:xfrm>
          <a:custGeom>
            <a:avLst/>
            <a:gdLst/>
            <a:ahLst/>
            <a:cxnLst/>
            <a:rect l="l" t="t" r="r" b="b"/>
            <a:pathLst>
              <a:path w="4238622" h="6858000">
                <a:moveTo>
                  <a:pt x="0" y="0"/>
                </a:moveTo>
                <a:lnTo>
                  <a:pt x="4086222" y="0"/>
                </a:lnTo>
                <a:lnTo>
                  <a:pt x="4237035" y="0"/>
                </a:lnTo>
                <a:lnTo>
                  <a:pt x="4238622" y="0"/>
                </a:lnTo>
                <a:lnTo>
                  <a:pt x="4238622" y="6858000"/>
                </a:lnTo>
                <a:lnTo>
                  <a:pt x="4237035" y="6858000"/>
                </a:lnTo>
                <a:lnTo>
                  <a:pt x="4086222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Freeform 6"/>
          <p:cNvSpPr>
            <a:spLocks/>
          </p:cNvSpPr>
          <p:nvPr/>
        </p:nvSpPr>
        <p:spPr bwMode="auto">
          <a:xfrm>
            <a:off x="6256868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12" name="Freeform 7"/>
          <p:cNvSpPr>
            <a:spLocks/>
          </p:cNvSpPr>
          <p:nvPr/>
        </p:nvSpPr>
        <p:spPr bwMode="auto">
          <a:xfrm>
            <a:off x="6062136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1" y="1873584"/>
            <a:ext cx="512064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 descr="An empty placeholder to add an image. Click on the placeholder and select the image that you wish to add"/>
          <p:cNvSpPr>
            <a:spLocks noGrp="1"/>
          </p:cNvSpPr>
          <p:nvPr>
            <p:ph type="pic" sz="quarter" idx="10"/>
          </p:nvPr>
        </p:nvSpPr>
        <p:spPr>
          <a:xfrm>
            <a:off x="6743703" y="0"/>
            <a:ext cx="5448297" cy="6858000"/>
          </a:xfrm>
          <a:custGeom>
            <a:avLst/>
            <a:gdLst>
              <a:gd name="connsiteX0" fmla="*/ 0 w 5448297"/>
              <a:gd name="connsiteY0" fmla="*/ 0 h 6858000"/>
              <a:gd name="connsiteX1" fmla="*/ 5448297 w 5448297"/>
              <a:gd name="connsiteY1" fmla="*/ 0 h 6858000"/>
              <a:gd name="connsiteX2" fmla="*/ 5448297 w 5448297"/>
              <a:gd name="connsiteY2" fmla="*/ 6858000 h 6858000"/>
              <a:gd name="connsiteX3" fmla="*/ 338667 w 5448297"/>
              <a:gd name="connsiteY3" fmla="*/ 6858000 h 6858000"/>
              <a:gd name="connsiteX4" fmla="*/ 1185333 w 5448297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8297" h="6858000">
                <a:moveTo>
                  <a:pt x="0" y="0"/>
                </a:moveTo>
                <a:lnTo>
                  <a:pt x="5448297" y="0"/>
                </a:lnTo>
                <a:lnTo>
                  <a:pt x="5448297" y="6858000"/>
                </a:lnTo>
                <a:lnTo>
                  <a:pt x="338667" y="6858000"/>
                </a:lnTo>
                <a:lnTo>
                  <a:pt x="1185333" y="4337050"/>
                </a:lnTo>
                <a:close/>
              </a:path>
            </a:pathLst>
          </a:custGeom>
          <a:noFill/>
          <a:ln>
            <a:noFill/>
          </a:ln>
        </p:spPr>
        <p:txBody>
          <a:bodyPr wrap="square" tIns="36576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1" y="4572000"/>
            <a:ext cx="5120640" cy="16002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91E6A5-9727-40A3-86C9-0A80615780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177800"/>
            <a:ext cx="2895600" cy="108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64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white">
          <a:xfrm>
            <a:off x="9622368" y="0"/>
            <a:ext cx="2569632" cy="6858000"/>
          </a:xfrm>
          <a:custGeom>
            <a:avLst/>
            <a:gdLst/>
            <a:ahLst/>
            <a:cxnLst/>
            <a:rect l="l" t="t" r="r" b="b"/>
            <a:pathLst>
              <a:path w="1927224" h="6858000">
                <a:moveTo>
                  <a:pt x="0" y="0"/>
                </a:moveTo>
                <a:lnTo>
                  <a:pt x="1927224" y="0"/>
                </a:lnTo>
                <a:lnTo>
                  <a:pt x="192722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9237132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10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8" y="2914650"/>
            <a:ext cx="8046720" cy="1557338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398" y="4589463"/>
            <a:ext cx="8046718" cy="1011237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6BBDE29-BD93-4D80-A8B1-55513FEA3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177800"/>
            <a:ext cx="2895600" cy="108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449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621823"/>
            <a:ext cx="4572000" cy="43434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41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676400"/>
            <a:ext cx="4572000" cy="850392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52700"/>
            <a:ext cx="4572000" cy="346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676400"/>
            <a:ext cx="4572000" cy="847725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52700"/>
            <a:ext cx="4572000" cy="346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518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655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GB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17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8209" y="1676400"/>
            <a:ext cx="6126480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6764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10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0"/>
            <a:ext cx="12192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371600"/>
            <a:ext cx="12192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443006"/>
            <a:ext cx="12192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625600"/>
            <a:ext cx="96012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399" y="6374999"/>
            <a:ext cx="624320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it-IT"/>
              <a:t>AviaGlobal/Peregrine Proprietary Information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02549" y="6374999"/>
            <a:ext cx="148070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13 April 2021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72600" y="6374999"/>
            <a:ext cx="104255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1E7DEF49-C434-479A-8C47-4C2502976795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A25FDA4-C9BF-446A-BE2A-459859D07D1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554691" y="6151596"/>
            <a:ext cx="1535710" cy="575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682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7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white">
          <a:xfrm>
            <a:off x="0" y="0"/>
            <a:ext cx="12192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1371600"/>
            <a:ext cx="12192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443006"/>
            <a:ext cx="12192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625600"/>
            <a:ext cx="96012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399" y="6374999"/>
            <a:ext cx="624320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it-IT"/>
              <a:t>AviaGlobal/Peregrine Proprietary Information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02549" y="6374999"/>
            <a:ext cx="148070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13 April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72600" y="6374999"/>
            <a:ext cx="104255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7F8E3F6-DE14-48B2-B2BC-6FABA9630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A25FDA4-C9BF-446A-BE2A-459859D07D17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10554691" y="6151596"/>
            <a:ext cx="1535710" cy="575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553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7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7744" y="1873584"/>
            <a:ext cx="5448297" cy="2560320"/>
          </a:xfrm>
        </p:spPr>
        <p:txBody>
          <a:bodyPr/>
          <a:lstStyle/>
          <a:p>
            <a:r>
              <a:rPr lang="en-US" dirty="0"/>
              <a:t>Peregrine Web Analytics</a:t>
            </a:r>
            <a:br>
              <a:rPr lang="en-US" dirty="0"/>
            </a:br>
            <a:r>
              <a:rPr lang="en-US" dirty="0"/>
              <a:t>Status &amp; Overview</a:t>
            </a:r>
          </a:p>
        </p:txBody>
      </p:sp>
      <p:pic>
        <p:nvPicPr>
          <p:cNvPr id="5" name="Picture Placeholder 4" descr="City street with motion blur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" b="14"/>
          <a:stretch>
            <a:fillRect/>
          </a:stretch>
        </p:blipFill>
        <p:spPr/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13 April 2021</a:t>
            </a:r>
          </a:p>
          <a:p>
            <a:r>
              <a:rPr lang="en-US" dirty="0"/>
              <a:t>Prepared by Forrest Colliver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059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E1AD5-4595-47ED-8E21-0CD07C253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33C34-9C9F-44DA-A9A6-6668E9699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Structure and flow of website analytics metadata</a:t>
            </a:r>
          </a:p>
          <a:p>
            <a:r>
              <a:rPr lang="en-US" dirty="0"/>
              <a:t>What can and cannot be done with website analytics</a:t>
            </a:r>
          </a:p>
          <a:p>
            <a:r>
              <a:rPr lang="en-US" dirty="0"/>
              <a:t>Current status of Peregrine marketing analytics</a:t>
            </a:r>
          </a:p>
          <a:p>
            <a:r>
              <a:rPr lang="en-US" dirty="0"/>
              <a:t>Strategic &amp; tactical advantages for Peregrine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DCEE6-227A-4A12-A257-EB1253FC5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1ECEE6-6E5B-4FA7-9071-A10574F9F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FC61D-33ED-4F17-BD47-D0002352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46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8C826FFE-9454-48E0-A7AC-2738AC1091F7}"/>
              </a:ext>
            </a:extLst>
          </p:cNvPr>
          <p:cNvSpPr/>
          <p:nvPr/>
        </p:nvSpPr>
        <p:spPr>
          <a:xfrm>
            <a:off x="6849979" y="1638300"/>
            <a:ext cx="1580147" cy="1661136"/>
          </a:xfrm>
          <a:prstGeom prst="rect">
            <a:avLst/>
          </a:prstGeom>
          <a:solidFill>
            <a:srgbClr val="F56F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Half Frame 20">
            <a:extLst>
              <a:ext uri="{FF2B5EF4-FFF2-40B4-BE49-F238E27FC236}">
                <a16:creationId xmlns:a16="http://schemas.microsoft.com/office/drawing/2014/main" id="{10DBEABE-52E5-418F-ADB4-F30E8B44A3E9}"/>
              </a:ext>
            </a:extLst>
          </p:cNvPr>
          <p:cNvSpPr/>
          <p:nvPr/>
        </p:nvSpPr>
        <p:spPr>
          <a:xfrm>
            <a:off x="120315" y="1638300"/>
            <a:ext cx="5391291" cy="4814455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EBF94B-2CE0-43B6-961F-8BF73A25E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Website Analytics Metadata Flows</a:t>
            </a: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17C8B2F-CC8E-452F-AD9E-EE0F35C2EE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8618769"/>
              </p:ext>
            </p:extLst>
          </p:nvPr>
        </p:nvGraphicFramePr>
        <p:xfrm>
          <a:off x="323849" y="1638300"/>
          <a:ext cx="4784723" cy="3549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98B1CB-1192-4DB9-B357-EE2B36B5B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53C6D2-2391-4586-8E47-9D21AC9E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C1F0F7-1D8F-4956-9993-3227020E8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3</a:t>
            </a:fld>
            <a:endParaRPr lang="en-GB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3C6086B-7C0B-49C9-8B3C-5188E3775EF6}"/>
              </a:ext>
            </a:extLst>
          </p:cNvPr>
          <p:cNvGrpSpPr/>
          <p:nvPr/>
        </p:nvGrpSpPr>
        <p:grpSpPr>
          <a:xfrm>
            <a:off x="5108572" y="4019550"/>
            <a:ext cx="2113401" cy="419100"/>
            <a:chOff x="5108572" y="4019550"/>
            <a:chExt cx="2113401" cy="419100"/>
          </a:xfrm>
        </p:grpSpPr>
        <p:sp>
          <p:nvSpPr>
            <p:cNvPr id="9" name="Arrow: Left 8">
              <a:extLst>
                <a:ext uri="{FF2B5EF4-FFF2-40B4-BE49-F238E27FC236}">
                  <a16:creationId xmlns:a16="http://schemas.microsoft.com/office/drawing/2014/main" id="{94B2A011-436A-4292-B689-CD030406BF3B}"/>
                </a:ext>
              </a:extLst>
            </p:cNvPr>
            <p:cNvSpPr/>
            <p:nvPr/>
          </p:nvSpPr>
          <p:spPr>
            <a:xfrm>
              <a:off x="5108572" y="4019550"/>
              <a:ext cx="2113401" cy="419100"/>
            </a:xfrm>
            <a:prstGeom prst="leftArrow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9628FBA-5AD6-499E-BE32-0B82551CEA4A}"/>
                </a:ext>
              </a:extLst>
            </p:cNvPr>
            <p:cNvSpPr txBox="1"/>
            <p:nvPr/>
          </p:nvSpPr>
          <p:spPr>
            <a:xfrm>
              <a:off x="5159374" y="4090601"/>
              <a:ext cx="189865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Google/MailChimp Link</a:t>
              </a:r>
              <a:endParaRPr lang="en-GB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569031DD-78F7-4E27-B360-CE735503DAA8}"/>
              </a:ext>
            </a:extLst>
          </p:cNvPr>
          <p:cNvSpPr txBox="1"/>
          <p:nvPr/>
        </p:nvSpPr>
        <p:spPr>
          <a:xfrm>
            <a:off x="8818997" y="1571625"/>
            <a:ext cx="3125353" cy="4585871"/>
          </a:xfrm>
          <a:prstGeom prst="rect">
            <a:avLst/>
          </a:prstGeom>
          <a:noFill/>
          <a:ln w="50800">
            <a:solidFill>
              <a:schemeClr val="lt1">
                <a:hueOff val="0"/>
                <a:satOff val="0"/>
                <a:lumOff val="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u="sng" dirty="0">
                <a:latin typeface="Calibri" panose="020F0502020204030204" pitchFamily="34" charset="0"/>
                <a:cs typeface="Calibri" panose="020F0502020204030204" pitchFamily="34" charset="0"/>
              </a:rPr>
              <a:t>GOOGLE METADATA FLOWS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Peregrine’s website receives visits from one of four primary sources, in </a:t>
            </a:r>
            <a:r>
              <a:rPr lang="en-US" sz="1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BLUE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on the left – </a:t>
            </a:r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Google Analytics </a:t>
            </a:r>
            <a:r>
              <a:rPr lang="en-US" sz="1200" u="sng" dirty="0">
                <a:latin typeface="Calibri" panose="020F0502020204030204" pitchFamily="34" charset="0"/>
                <a:cs typeface="Calibri" panose="020F0502020204030204" pitchFamily="34" charset="0"/>
              </a:rPr>
              <a:t>compiles demographics and behavior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but reveals </a:t>
            </a:r>
            <a:r>
              <a:rPr lang="en-US" sz="1200" u="sng" dirty="0">
                <a:latin typeface="Calibri" panose="020F0502020204030204" pitchFamily="34" charset="0"/>
                <a:cs typeface="Calibri" panose="020F0502020204030204" pitchFamily="34" charset="0"/>
              </a:rPr>
              <a:t>no personally identifiable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Google integrates search phrases &amp; metadata from </a:t>
            </a:r>
            <a:r>
              <a:rPr lang="en-US" sz="12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Google Search Console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with its analytics database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Google integrates campaign metadata from </a:t>
            </a:r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MailChimp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with analytics database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Demographics &amp; behavior of </a:t>
            </a:r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MailChimp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campaign clicks is </a:t>
            </a:r>
            <a:r>
              <a:rPr lang="en-US" sz="1200" u="sng" dirty="0">
                <a:latin typeface="Calibri" panose="020F0502020204030204" pitchFamily="34" charset="0"/>
                <a:cs typeface="Calibri" panose="020F0502020204030204" pitchFamily="34" charset="0"/>
              </a:rPr>
              <a:t>separately reportable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, but </a:t>
            </a:r>
            <a:r>
              <a:rPr lang="en-US" sz="1200" u="sng" dirty="0">
                <a:latin typeface="Calibri" panose="020F0502020204030204" pitchFamily="34" charset="0"/>
                <a:cs typeface="Calibri" panose="020F0502020204030204" pitchFamily="34" charset="0"/>
              </a:rPr>
              <a:t>without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personally identifiable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Potential next step: Google Ads</a:t>
            </a:r>
            <a:b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b="1" u="sng" dirty="0">
                <a:latin typeface="Calibri" panose="020F0502020204030204" pitchFamily="34" charset="0"/>
                <a:cs typeface="Calibri" panose="020F0502020204030204" pitchFamily="34" charset="0"/>
              </a:rPr>
              <a:t>MAILCHIMP METADATA FLOWS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MailChimp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u="sng" dirty="0">
                <a:latin typeface="Calibri" panose="020F0502020204030204" pitchFamily="34" charset="0"/>
                <a:cs typeface="Calibri" panose="020F0502020204030204" pitchFamily="34" charset="0"/>
              </a:rPr>
              <a:t>intercepts and records clicks from mail campaigns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, in </a:t>
            </a:r>
            <a:r>
              <a:rPr lang="en-US" sz="1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on the left, then forwards the click to the website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MailChimp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u="sng" dirty="0">
                <a:latin typeface="Calibri" panose="020F0502020204030204" pitchFamily="34" charset="0"/>
                <a:cs typeface="Calibri" panose="020F0502020204030204" pitchFamily="34" charset="0"/>
              </a:rPr>
              <a:t>can associate campaign clicks with email sources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but </a:t>
            </a:r>
            <a:r>
              <a:rPr lang="en-US" sz="1200" u="sng" dirty="0">
                <a:latin typeface="Calibri" panose="020F0502020204030204" pitchFamily="34" charset="0"/>
                <a:cs typeface="Calibri" panose="020F0502020204030204" pitchFamily="34" charset="0"/>
              </a:rPr>
              <a:t>not with these sources’ behavior at the website</a:t>
            </a:r>
          </a:p>
        </p:txBody>
      </p:sp>
      <p:sp>
        <p:nvSpPr>
          <p:cNvPr id="14" name="Arrow: Left 13">
            <a:extLst>
              <a:ext uri="{FF2B5EF4-FFF2-40B4-BE49-F238E27FC236}">
                <a16:creationId xmlns:a16="http://schemas.microsoft.com/office/drawing/2014/main" id="{59704B09-8632-448F-A141-BE6FC8656603}"/>
              </a:ext>
            </a:extLst>
          </p:cNvPr>
          <p:cNvSpPr/>
          <p:nvPr/>
        </p:nvSpPr>
        <p:spPr>
          <a:xfrm rot="16200000">
            <a:off x="2495550" y="5019675"/>
            <a:ext cx="466725" cy="27432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7871342-E721-4633-BDF6-EF426EF0AD63}"/>
              </a:ext>
            </a:extLst>
          </p:cNvPr>
          <p:cNvGrpSpPr/>
          <p:nvPr/>
        </p:nvGrpSpPr>
        <p:grpSpPr>
          <a:xfrm>
            <a:off x="1273172" y="5421785"/>
            <a:ext cx="2886075" cy="838750"/>
            <a:chOff x="1311272" y="5288435"/>
            <a:chExt cx="2886075" cy="838750"/>
          </a:xfrm>
        </p:grpSpPr>
        <p:sp>
          <p:nvSpPr>
            <p:cNvPr id="19" name="Scroll: Horizontal 18">
              <a:extLst>
                <a:ext uri="{FF2B5EF4-FFF2-40B4-BE49-F238E27FC236}">
                  <a16:creationId xmlns:a16="http://schemas.microsoft.com/office/drawing/2014/main" id="{ACDE591E-26F4-48F6-810A-D681144D6181}"/>
                </a:ext>
              </a:extLst>
            </p:cNvPr>
            <p:cNvSpPr/>
            <p:nvPr/>
          </p:nvSpPr>
          <p:spPr>
            <a:xfrm>
              <a:off x="1311272" y="5288435"/>
              <a:ext cx="2886075" cy="838750"/>
            </a:xfrm>
            <a:prstGeom prst="horizontalScroll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76B40D8-516E-4BEA-9B24-1097776A5118}"/>
                </a:ext>
              </a:extLst>
            </p:cNvPr>
            <p:cNvSpPr txBox="1"/>
            <p:nvPr/>
          </p:nvSpPr>
          <p:spPr>
            <a:xfrm>
              <a:off x="1420103" y="5446200"/>
              <a:ext cx="27023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Aggregate Demographic, Performance &amp; Behavioral Reports</a:t>
              </a:r>
              <a:endParaRPr lang="en-GB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7A94E7B-78BC-440C-96E9-17FA30F3805B}"/>
              </a:ext>
            </a:extLst>
          </p:cNvPr>
          <p:cNvGrpSpPr/>
          <p:nvPr/>
        </p:nvGrpSpPr>
        <p:grpSpPr>
          <a:xfrm>
            <a:off x="6067089" y="2286000"/>
            <a:ext cx="3125353" cy="3974535"/>
            <a:chOff x="6242049" y="2152650"/>
            <a:chExt cx="3125353" cy="3974535"/>
          </a:xfrm>
        </p:grpSpPr>
        <p:graphicFrame>
          <p:nvGraphicFramePr>
            <p:cNvPr id="8" name="Diagram 7">
              <a:extLst>
                <a:ext uri="{FF2B5EF4-FFF2-40B4-BE49-F238E27FC236}">
                  <a16:creationId xmlns:a16="http://schemas.microsoft.com/office/drawing/2014/main" id="{48B05D51-0084-4943-9A52-F175AA4E3BB1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563088955"/>
                </p:ext>
              </p:extLst>
            </p:nvPr>
          </p:nvGraphicFramePr>
          <p:xfrm>
            <a:off x="6242049" y="2152650"/>
            <a:ext cx="3125353" cy="2570479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  <p:sp>
          <p:nvSpPr>
            <p:cNvPr id="15" name="Arrow: Left 14">
              <a:extLst>
                <a:ext uri="{FF2B5EF4-FFF2-40B4-BE49-F238E27FC236}">
                  <a16:creationId xmlns:a16="http://schemas.microsoft.com/office/drawing/2014/main" id="{03F2B33E-620D-4C69-9407-A398B9876EC5}"/>
                </a:ext>
              </a:extLst>
            </p:cNvPr>
            <p:cNvSpPr/>
            <p:nvPr/>
          </p:nvSpPr>
          <p:spPr>
            <a:xfrm rot="16200000">
              <a:off x="7571363" y="4886325"/>
              <a:ext cx="466725" cy="27432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78A29FBF-70D6-4578-A8F0-47210A4337A8}"/>
                </a:ext>
              </a:extLst>
            </p:cNvPr>
            <p:cNvGrpSpPr/>
            <p:nvPr/>
          </p:nvGrpSpPr>
          <p:grpSpPr>
            <a:xfrm>
              <a:off x="6678179" y="5288435"/>
              <a:ext cx="2247900" cy="838750"/>
              <a:chOff x="6935354" y="5288435"/>
              <a:chExt cx="2247900" cy="838750"/>
            </a:xfrm>
          </p:grpSpPr>
          <p:sp>
            <p:nvSpPr>
              <p:cNvPr id="22" name="Scroll: Horizontal 21">
                <a:extLst>
                  <a:ext uri="{FF2B5EF4-FFF2-40B4-BE49-F238E27FC236}">
                    <a16:creationId xmlns:a16="http://schemas.microsoft.com/office/drawing/2014/main" id="{F68E4BB4-189E-47D4-A6DB-E6E6F76B1F52}"/>
                  </a:ext>
                </a:extLst>
              </p:cNvPr>
              <p:cNvSpPr/>
              <p:nvPr/>
            </p:nvSpPr>
            <p:spPr>
              <a:xfrm>
                <a:off x="6935354" y="5288435"/>
                <a:ext cx="2247900" cy="838750"/>
              </a:xfrm>
              <a:prstGeom prst="horizontalScroll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D087CC8-5E17-4CDA-BA8C-A1535881E430}"/>
                  </a:ext>
                </a:extLst>
              </p:cNvPr>
              <p:cNvSpPr txBox="1"/>
              <p:nvPr/>
            </p:nvSpPr>
            <p:spPr>
              <a:xfrm>
                <a:off x="6935354" y="5553922"/>
                <a:ext cx="22479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Email-linked Click Reports</a:t>
                </a:r>
                <a:endParaRPr lang="en-GB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30" name="Arrow: Bent 29">
            <a:extLst>
              <a:ext uri="{FF2B5EF4-FFF2-40B4-BE49-F238E27FC236}">
                <a16:creationId xmlns:a16="http://schemas.microsoft.com/office/drawing/2014/main" id="{5ACE4217-FC37-4C93-9475-9B7D420ED399}"/>
              </a:ext>
            </a:extLst>
          </p:cNvPr>
          <p:cNvSpPr/>
          <p:nvPr/>
        </p:nvSpPr>
        <p:spPr>
          <a:xfrm rot="10800000">
            <a:off x="4838453" y="2770723"/>
            <a:ext cx="1456043" cy="736486"/>
          </a:xfrm>
          <a:prstGeom prst="bentArrow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420D396-4673-4FDC-84B3-1D419ED0272B}"/>
              </a:ext>
            </a:extLst>
          </p:cNvPr>
          <p:cNvSpPr txBox="1"/>
          <p:nvPr/>
        </p:nvSpPr>
        <p:spPr>
          <a:xfrm>
            <a:off x="4790548" y="3183072"/>
            <a:ext cx="15047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Search Console Link</a:t>
            </a: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A798583-C075-493A-9684-8C39B196AD2C}"/>
              </a:ext>
            </a:extLst>
          </p:cNvPr>
          <p:cNvSpPr txBox="1"/>
          <p:nvPr/>
        </p:nvSpPr>
        <p:spPr>
          <a:xfrm>
            <a:off x="-35938" y="1622025"/>
            <a:ext cx="30172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Channels to Reach Website</a:t>
            </a:r>
            <a:endParaRPr lang="en-GB" sz="1600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90B8DD-57C4-45EA-849A-2A9A234C7854}"/>
              </a:ext>
            </a:extLst>
          </p:cNvPr>
          <p:cNvSpPr txBox="1"/>
          <p:nvPr/>
        </p:nvSpPr>
        <p:spPr>
          <a:xfrm>
            <a:off x="6797266" y="1623875"/>
            <a:ext cx="1685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MailChimp Marketing Channel to Reach Website</a:t>
            </a:r>
            <a:endParaRPr lang="en-GB" sz="1200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B8965B0-98E2-4C11-8587-82BFD74B582E}"/>
              </a:ext>
            </a:extLst>
          </p:cNvPr>
          <p:cNvGrpSpPr/>
          <p:nvPr/>
        </p:nvGrpSpPr>
        <p:grpSpPr>
          <a:xfrm>
            <a:off x="5621049" y="1702602"/>
            <a:ext cx="1191779" cy="1172204"/>
            <a:chOff x="5617585" y="1588302"/>
            <a:chExt cx="1191779" cy="1172204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54DF9776-550D-4174-91D1-B4CEF2BBCFDE}"/>
                </a:ext>
              </a:extLst>
            </p:cNvPr>
            <p:cNvSpPr/>
            <p:nvPr/>
          </p:nvSpPr>
          <p:spPr>
            <a:xfrm>
              <a:off x="5617585" y="1588302"/>
              <a:ext cx="1191779" cy="1172204"/>
            </a:xfrm>
            <a:prstGeom prst="ellipse">
              <a:avLst/>
            </a:prstGeom>
            <a:solidFill>
              <a:srgbClr val="7030A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5F5C8061-3D61-449E-B009-5D42D4DF8509}"/>
                </a:ext>
              </a:extLst>
            </p:cNvPr>
            <p:cNvSpPr txBox="1"/>
            <p:nvPr/>
          </p:nvSpPr>
          <p:spPr>
            <a:xfrm>
              <a:off x="5746172" y="1805072"/>
              <a:ext cx="93460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Google Search Console</a:t>
              </a:r>
              <a:endParaRPr lang="en-GB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9302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8D171-3583-4F0E-8542-F97BD3B0A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we do (and not do) with Google Analytics ?</a:t>
            </a:r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8721F7F-B71A-4571-9E22-A0D619DEE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1676400"/>
            <a:ext cx="4572000" cy="522740"/>
          </a:xfrm>
        </p:spPr>
        <p:txBody>
          <a:bodyPr>
            <a:normAutofit/>
          </a:bodyPr>
          <a:lstStyle/>
          <a:p>
            <a:r>
              <a:rPr lang="en-US" sz="2400" dirty="0"/>
              <a:t>Possible via Google Analytics</a:t>
            </a:r>
            <a:endParaRPr lang="en-GB" sz="24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64AF49B-6603-488A-A752-0170F6AF5F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5400" y="2197501"/>
            <a:ext cx="4572000" cy="3993749"/>
          </a:xfrm>
        </p:spPr>
        <p:txBody>
          <a:bodyPr>
            <a:normAutofit fontScale="92500" lnSpcReduction="20000"/>
          </a:bodyPr>
          <a:lstStyle/>
          <a:p>
            <a:r>
              <a:rPr lang="en-US" sz="1900" dirty="0"/>
              <a:t>Reporting of visits based on </a:t>
            </a:r>
            <a:r>
              <a:rPr lang="en-US" sz="1900" u="sng" dirty="0"/>
              <a:t>aggregated source</a:t>
            </a:r>
            <a:r>
              <a:rPr lang="en-US" sz="1900" dirty="0"/>
              <a:t> behavior:</a:t>
            </a:r>
          </a:p>
          <a:p>
            <a:pPr lvl="1"/>
            <a:r>
              <a:rPr lang="en-US" sz="1700" dirty="0"/>
              <a:t>Page popularity, scroll depth, downloads, engagement, new vs. returning, channels, etc.</a:t>
            </a:r>
          </a:p>
          <a:p>
            <a:pPr lvl="1"/>
            <a:r>
              <a:rPr lang="en-US" sz="1700" dirty="0"/>
              <a:t>Demographics, including physical location, device type, technology type, etc.</a:t>
            </a:r>
          </a:p>
          <a:p>
            <a:pPr lvl="1"/>
            <a:r>
              <a:rPr lang="en-US" sz="1700" dirty="0"/>
              <a:t>Users flow through the website, i.e. how do users navigate the website</a:t>
            </a:r>
          </a:p>
          <a:p>
            <a:r>
              <a:rPr lang="en-US" sz="1900" dirty="0"/>
              <a:t>Analysis of user community via </a:t>
            </a:r>
            <a:r>
              <a:rPr lang="en-US" sz="1900" u="sng" dirty="0"/>
              <a:t>de-identified user behavior</a:t>
            </a:r>
            <a:r>
              <a:rPr lang="en-US" sz="1900" dirty="0"/>
              <a:t>, where user is defined as a specific PC, smart phone, etc.</a:t>
            </a:r>
            <a:endParaRPr lang="en-GB" sz="1900" dirty="0"/>
          </a:p>
          <a:p>
            <a:r>
              <a:rPr lang="en-GB" sz="1900" dirty="0"/>
              <a:t>Additional aggregated demographics information compliant with website privacy disclosures, if Google Ad support is enabled:</a:t>
            </a:r>
          </a:p>
          <a:p>
            <a:pPr lvl="1"/>
            <a:r>
              <a:rPr lang="en-GB" sz="1700" dirty="0"/>
              <a:t>Age, Gender, Interest Categories</a:t>
            </a:r>
          </a:p>
          <a:p>
            <a:pPr lvl="1"/>
            <a:endParaRPr lang="en-US" sz="140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A57FD50-8E0C-4818-AA85-A1A8ADBB75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4600" y="1676400"/>
            <a:ext cx="4572000" cy="521101"/>
          </a:xfrm>
        </p:spPr>
        <p:txBody>
          <a:bodyPr>
            <a:normAutofit fontScale="92500"/>
          </a:bodyPr>
          <a:lstStyle/>
          <a:p>
            <a:r>
              <a:rPr lang="en-US" dirty="0"/>
              <a:t>Not Available via Google Analytics</a:t>
            </a:r>
            <a:endParaRPr lang="en-GB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809E02C-24E1-4EB6-92B4-A653F0B67D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24600" y="2197501"/>
            <a:ext cx="4572000" cy="3993749"/>
          </a:xfrm>
        </p:spPr>
        <p:txBody>
          <a:bodyPr>
            <a:normAutofit/>
          </a:bodyPr>
          <a:lstStyle/>
          <a:p>
            <a:r>
              <a:rPr lang="en-US" sz="1800" dirty="0"/>
              <a:t>Reporting based on personally identifiable information, unless the source agrees, via consent form, prior affirmative (i.e. opt-in) consent to, explicit subscription, etc.</a:t>
            </a:r>
            <a:endParaRPr lang="en-GB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2790FB-B001-49C1-9393-9670D0625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5AB539-B67B-4AC9-BE49-C0A0853BD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03F959-A41A-42A1-9B17-F8EC2142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4</a:t>
            </a:fld>
            <a:endParaRPr lang="en-GB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8FB4328-228C-490F-B346-6441D9B7AC51}"/>
              </a:ext>
            </a:extLst>
          </p:cNvPr>
          <p:cNvGrpSpPr/>
          <p:nvPr/>
        </p:nvGrpSpPr>
        <p:grpSpPr>
          <a:xfrm>
            <a:off x="6072187" y="4605337"/>
            <a:ext cx="5076825" cy="1343025"/>
            <a:chOff x="6096000" y="4743450"/>
            <a:chExt cx="5076825" cy="134302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49BD78E-CA6C-4B6F-A10C-A2F493070423}"/>
                </a:ext>
              </a:extLst>
            </p:cNvPr>
            <p:cNvSpPr/>
            <p:nvPr/>
          </p:nvSpPr>
          <p:spPr>
            <a:xfrm>
              <a:off x="6096000" y="4743450"/>
              <a:ext cx="5076825" cy="1343025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72C4D7F-C221-471F-9A79-7409E36B0F93}"/>
                </a:ext>
              </a:extLst>
            </p:cNvPr>
            <p:cNvSpPr txBox="1"/>
            <p:nvPr/>
          </p:nvSpPr>
          <p:spPr>
            <a:xfrm>
              <a:off x="6186487" y="4825096"/>
              <a:ext cx="489585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While Google can report in the aggregate almost any type of activity on a website, Google does not report individual personally identifiable data such as email addresses</a:t>
              </a:r>
              <a:endParaRPr lang="en-GB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9170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E4E5ED40-6C4B-45B2-A257-815ECBC93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we do (and not do) with MailChimp ?</a:t>
            </a:r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4F46B8B9-1D75-4603-B75C-281A5F8141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MailChimp is designed primarily for email marketing campaigns, but does offer specific reporting information on these campaigns</a:t>
            </a:r>
          </a:p>
          <a:p>
            <a:r>
              <a:rPr lang="en-US" sz="1800" dirty="0"/>
              <a:t>With MailChimp, campaign reports include:</a:t>
            </a:r>
          </a:p>
          <a:p>
            <a:pPr lvl="1"/>
            <a:r>
              <a:rPr lang="en-US" sz="1600" dirty="0"/>
              <a:t>Delivery Success, by address (with bounced addresses removed automatically)</a:t>
            </a:r>
          </a:p>
          <a:p>
            <a:pPr lvl="1"/>
            <a:r>
              <a:rPr lang="en-US" sz="1600" dirty="0"/>
              <a:t>Recipient Actions, by address: opened, forwarded, clicked, unsubscribed</a:t>
            </a:r>
          </a:p>
          <a:p>
            <a:r>
              <a:rPr lang="en-US" sz="1800" dirty="0"/>
              <a:t>In addition, once linked with Google Analytics, </a:t>
            </a:r>
            <a:r>
              <a:rPr lang="en-US" sz="1800" u="sng" dirty="0"/>
              <a:t>de-identified metadata</a:t>
            </a:r>
            <a:r>
              <a:rPr lang="en-US" sz="1800" dirty="0"/>
              <a:t> is transmitted for incorporation into the Google analysis, as described in the preceding slide</a:t>
            </a:r>
          </a:p>
          <a:p>
            <a:r>
              <a:rPr lang="en-US" sz="1800" dirty="0"/>
              <a:t>However, MailChimp </a:t>
            </a:r>
            <a:r>
              <a:rPr lang="en-US" sz="1800" u="sng" dirty="0"/>
              <a:t>does not know</a:t>
            </a:r>
            <a:r>
              <a:rPr lang="en-US" sz="1800" dirty="0"/>
              <a:t> what the click resulted in at the website, i.e. did the user navigate the site, download additional material, send a contact form, etc.</a:t>
            </a:r>
            <a:endParaRPr lang="en-GB" sz="180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5834123-6AEB-4F73-B911-5D5898802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GB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2F50F800-C0BB-4684-B865-3FA92A982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B85F7E-D2D5-4EDA-8801-66D4DFBEE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5</a:t>
            </a:fld>
            <a:endParaRPr lang="en-GB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4E69193-E937-4521-9DD9-8AB84D07C786}"/>
              </a:ext>
            </a:extLst>
          </p:cNvPr>
          <p:cNvGrpSpPr/>
          <p:nvPr/>
        </p:nvGrpSpPr>
        <p:grpSpPr>
          <a:xfrm>
            <a:off x="1381126" y="5154412"/>
            <a:ext cx="9515474" cy="904875"/>
            <a:chOff x="1381126" y="5154412"/>
            <a:chExt cx="9515474" cy="904875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FB62162-D873-483E-AE73-458D9777C00F}"/>
                </a:ext>
              </a:extLst>
            </p:cNvPr>
            <p:cNvSpPr/>
            <p:nvPr/>
          </p:nvSpPr>
          <p:spPr>
            <a:xfrm>
              <a:off x="1381126" y="5154412"/>
              <a:ext cx="9515474" cy="904875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E34EC1A-3E8B-472A-B543-CFB955DC31C4}"/>
                </a:ext>
              </a:extLst>
            </p:cNvPr>
            <p:cNvSpPr txBox="1"/>
            <p:nvPr/>
          </p:nvSpPr>
          <p:spPr>
            <a:xfrm>
              <a:off x="1578769" y="5298358"/>
              <a:ext cx="912018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While MailChimp can report on actions of a campaign by subscriber, i.e. by email address, MailChimp has no knowledge of user actions following a click visit to the website</a:t>
              </a:r>
              <a:endParaRPr lang="en-GB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6917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8B689-375C-4645-B340-FBA2A4AC3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Peregrine Marketing Analytics Now In Place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F7423-E658-4687-BB09-35323F030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399" y="1625600"/>
            <a:ext cx="10334625" cy="4343400"/>
          </a:xfrm>
        </p:spPr>
        <p:txBody>
          <a:bodyPr>
            <a:normAutofit/>
          </a:bodyPr>
          <a:lstStyle/>
          <a:p>
            <a:r>
              <a:rPr lang="en-US" sz="2000" dirty="0"/>
              <a:t>AviaGlobal has established a </a:t>
            </a:r>
            <a:r>
              <a:rPr lang="en-US" sz="2000" i="1" u="sng" dirty="0"/>
              <a:t>peregrine.aero</a:t>
            </a:r>
            <a:r>
              <a:rPr lang="en-US" sz="2000" dirty="0"/>
              <a:t> “Property” under the AGG Google Analytics account, and has linked the property to the Google Search Console</a:t>
            </a:r>
          </a:p>
          <a:p>
            <a:pPr lvl="1"/>
            <a:r>
              <a:rPr lang="en-US" sz="1800" dirty="0"/>
              <a:t>AGG will produce regular reports to Peregrine from Google Analytics once we have one full month of data recording, around mid May.</a:t>
            </a:r>
          </a:p>
          <a:p>
            <a:pPr lvl="1"/>
            <a:r>
              <a:rPr lang="en-US" sz="1800" dirty="0"/>
              <a:t>AGG will also offer analysis of these reports, and will identify marketing actions of interest.</a:t>
            </a:r>
          </a:p>
          <a:p>
            <a:r>
              <a:rPr lang="en-US" sz="2000" dirty="0"/>
              <a:t>AviaGlobal has set up a MailChimp account exclusively for Peregrine, and has linked the MailChimp account to the AGG Google Analytics for campaign tracking</a:t>
            </a:r>
          </a:p>
          <a:p>
            <a:pPr lvl="1"/>
            <a:r>
              <a:rPr lang="en-US" sz="1800" dirty="0"/>
              <a:t>AGG will conduct email marketing campaigns in coordination with Peregrine, and report to Peregrine on the performance of these campaigns.</a:t>
            </a:r>
          </a:p>
          <a:p>
            <a:pPr lvl="1"/>
            <a:r>
              <a:rPr lang="en-US" sz="1800" dirty="0"/>
              <a:t>AGG will highlight actions of interest based on assessment of individually identifiable results from MailChimp reports.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97D625-6B21-48B7-AE81-11B79172D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14FFAD-A3A0-44B4-854F-AEEE9A92C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3323EA-8A97-4403-A470-52124779F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422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958AB-42D1-4255-8379-64170510A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to Peregrine of Google/MailChimp Analytics</a:t>
            </a:r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F8311B3-5BE6-49C2-B23C-2CBB6166B7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1676400"/>
            <a:ext cx="4572000" cy="522740"/>
          </a:xfrm>
        </p:spPr>
        <p:txBody>
          <a:bodyPr/>
          <a:lstStyle/>
          <a:p>
            <a:r>
              <a:rPr lang="en-US" dirty="0"/>
              <a:t>Strategic Value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2AD7F55-59BD-491A-84DD-5C7FFCE32C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5400" y="2286000"/>
            <a:ext cx="4572000" cy="3867150"/>
          </a:xfrm>
        </p:spPr>
        <p:txBody>
          <a:bodyPr>
            <a:normAutofit/>
          </a:bodyPr>
          <a:lstStyle/>
          <a:p>
            <a:r>
              <a:rPr lang="en-US" sz="2000" dirty="0"/>
              <a:t>Reveals what potential customers are interested in at Peregrine, both in terms of product or service specifics, and in terms of Peregrine capabilities.</a:t>
            </a:r>
          </a:p>
          <a:p>
            <a:r>
              <a:rPr lang="en-US" sz="2000" dirty="0"/>
              <a:t>Identifies the aggregate demographics of potential Peregrine customers.</a:t>
            </a:r>
            <a:endParaRPr lang="en-GB" sz="200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0B7F8FD-331B-438E-879B-A98D4985AF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4600" y="1676400"/>
            <a:ext cx="4572000" cy="521101"/>
          </a:xfrm>
        </p:spPr>
        <p:txBody>
          <a:bodyPr/>
          <a:lstStyle/>
          <a:p>
            <a:r>
              <a:rPr lang="en-US" dirty="0"/>
              <a:t>Tactical Value</a:t>
            </a:r>
            <a:endParaRPr lang="en-GB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9923C15-83EE-42D5-B0DE-FF8C0A3C17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24600" y="2286000"/>
            <a:ext cx="4572000" cy="3867150"/>
          </a:xfrm>
        </p:spPr>
        <p:txBody>
          <a:bodyPr>
            <a:normAutofit/>
          </a:bodyPr>
          <a:lstStyle/>
          <a:p>
            <a:r>
              <a:rPr lang="en-US" sz="2000" dirty="0"/>
              <a:t>Tunes and qualifies the Peregrine email marketing address list.</a:t>
            </a:r>
          </a:p>
          <a:p>
            <a:r>
              <a:rPr lang="en-US" sz="2000" dirty="0"/>
              <a:t>Gives rapid feedback on the targeting and successes of email and web communication campaigns.</a:t>
            </a:r>
          </a:p>
          <a:p>
            <a:r>
              <a:rPr lang="en-US" sz="2000" dirty="0"/>
              <a:t>Tunes the overall messaging design of the Peregrine marketing campaign, including website design &amp; content as well as email campaign semantics.</a:t>
            </a:r>
            <a:endParaRPr lang="en-GB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17CA75-E619-43E1-8AB2-EE2D276D5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70832F-9C41-4223-BC6B-421263EFB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5E884C-99C7-44BB-B9D5-9142BEA36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616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GG Template 2020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GG Template 2020" id="{8C9DA917-35E3-4405-8052-C36AE5A79BFE}" vid="{31104342-F068-49D1-A1E9-669ACFFBE63D}"/>
    </a:ext>
  </a:extLst>
</a:theme>
</file>

<file path=ppt/theme/theme2.xml><?xml version="1.0" encoding="utf-8"?>
<a:theme xmlns:a="http://schemas.openxmlformats.org/drawingml/2006/main" name="Sales Direction 16X9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GG Title with Picture Layout.potx" id="{B0C4C8D3-A84E-4797-8970-093E477E5A88}" vid="{BC0C2EF7-1206-4AE7-8B65-E2C104267D9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AGG Template 2020</Template>
  <TotalTime>417</TotalTime>
  <Words>859</Words>
  <Application>Microsoft Office PowerPoint</Application>
  <PresentationFormat>Widescreen</PresentationFormat>
  <Paragraphs>89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Book Antiqua</vt:lpstr>
      <vt:lpstr>Calibri</vt:lpstr>
      <vt:lpstr>Comic Sans MS</vt:lpstr>
      <vt:lpstr>AGG Template 2020</vt:lpstr>
      <vt:lpstr>Sales Direction 16X9</vt:lpstr>
      <vt:lpstr>Peregrine Web Analytics Status &amp; Overview</vt:lpstr>
      <vt:lpstr>Objectives</vt:lpstr>
      <vt:lpstr>Website Analytics Metadata Flows</vt:lpstr>
      <vt:lpstr>What can we do (and not do) with Google Analytics ?</vt:lpstr>
      <vt:lpstr>What can we do (and not do) with MailChimp ?</vt:lpstr>
      <vt:lpstr>Peregrine Marketing Analytics Now In Place</vt:lpstr>
      <vt:lpstr>Value to Peregrine of Google/MailChimp Analytics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Peregrine Web Analytics An Overview</dc:title>
  <dc:creator>Forrest Colliver</dc:creator>
  <cp:lastModifiedBy>Forrest Colliver</cp:lastModifiedBy>
  <cp:revision>83</cp:revision>
  <dcterms:created xsi:type="dcterms:W3CDTF">2021-04-11T12:23:08Z</dcterms:created>
  <dcterms:modified xsi:type="dcterms:W3CDTF">2021-04-13T13:42:17Z</dcterms:modified>
</cp:coreProperties>
</file>