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9" r:id="rId5"/>
    <p:sldId id="258" r:id="rId6"/>
    <p:sldId id="346" r:id="rId7"/>
    <p:sldId id="347" r:id="rId8"/>
    <p:sldId id="350" r:id="rId9"/>
    <p:sldId id="348" r:id="rId10"/>
    <p:sldId id="351" r:id="rId11"/>
    <p:sldId id="352" r:id="rId12"/>
    <p:sldId id="353" r:id="rId13"/>
    <p:sldId id="354" r:id="rId14"/>
    <p:sldId id="355" r:id="rId15"/>
    <p:sldId id="358" r:id="rId16"/>
    <p:sldId id="356" r:id="rId17"/>
    <p:sldId id="357" r:id="rId18"/>
    <p:sldId id="360" r:id="rId19"/>
    <p:sldId id="349" r:id="rId20"/>
    <p:sldId id="344" r:id="rId21"/>
    <p:sldId id="338" r:id="rId22"/>
    <p:sldId id="345" r:id="rId23"/>
    <p:sldId id="339" r:id="rId24"/>
    <p:sldId id="340" r:id="rId25"/>
    <p:sldId id="341" r:id="rId26"/>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05" d="100"/>
          <a:sy n="105" d="100"/>
        </p:scale>
        <p:origin x="636" y="114"/>
      </p:cViewPr>
      <p:guideLst/>
    </p:cSldViewPr>
  </p:slideViewPr>
  <p:notesTextViewPr>
    <p:cViewPr>
      <p:scale>
        <a:sx n="1" d="1"/>
        <a:sy n="1" d="1"/>
      </p:scale>
      <p:origin x="0" y="0"/>
    </p:cViewPr>
  </p:notesTextViewPr>
  <p:sorterViewPr>
    <p:cViewPr>
      <p:scale>
        <a:sx n="100" d="100"/>
        <a:sy n="100" d="100"/>
      </p:scale>
      <p:origin x="0" y="-361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CEACD-7D6B-4E03-B8B4-030C19F9B1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72BE02A-78D3-4F2F-AA71-3301974B95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4E8AB6E-8AC6-4981-BFD7-04E0B920C5A9}"/>
              </a:ext>
            </a:extLst>
          </p:cNvPr>
          <p:cNvSpPr>
            <a:spLocks noGrp="1"/>
          </p:cNvSpPr>
          <p:nvPr>
            <p:ph type="dt" sz="half" idx="10"/>
          </p:nvPr>
        </p:nvSpPr>
        <p:spPr/>
        <p:txBody>
          <a:bodyPr/>
          <a:lstStyle/>
          <a:p>
            <a:fld id="{53E623DE-1F6A-4758-9753-BE17CD3E10A0}" type="datetimeFigureOut">
              <a:rPr lang="en-US" smtClean="0"/>
              <a:t>23-Feb-22</a:t>
            </a:fld>
            <a:endParaRPr lang="en-US" dirty="0"/>
          </a:p>
        </p:txBody>
      </p:sp>
      <p:sp>
        <p:nvSpPr>
          <p:cNvPr id="5" name="Footer Placeholder 4">
            <a:extLst>
              <a:ext uri="{FF2B5EF4-FFF2-40B4-BE49-F238E27FC236}">
                <a16:creationId xmlns:a16="http://schemas.microsoft.com/office/drawing/2014/main" id="{6EE05D83-A1A4-48B6-9541-10E11C00F6E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CEB1438-9E72-40F2-8247-133D07C37E34}"/>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2904869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4A570-706F-4AA4-9CB9-E034119C50B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01BDDE-DF59-43D4-8BFF-3ACBDE2AEF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BA0375-7F3B-4B89-8ABC-B0A95922BDE4}"/>
              </a:ext>
            </a:extLst>
          </p:cNvPr>
          <p:cNvSpPr>
            <a:spLocks noGrp="1"/>
          </p:cNvSpPr>
          <p:nvPr>
            <p:ph type="dt" sz="half" idx="10"/>
          </p:nvPr>
        </p:nvSpPr>
        <p:spPr/>
        <p:txBody>
          <a:bodyPr/>
          <a:lstStyle/>
          <a:p>
            <a:fld id="{53E623DE-1F6A-4758-9753-BE17CD3E10A0}" type="datetimeFigureOut">
              <a:rPr lang="en-US" smtClean="0"/>
              <a:t>23-Feb-22</a:t>
            </a:fld>
            <a:endParaRPr lang="en-US" dirty="0"/>
          </a:p>
        </p:txBody>
      </p:sp>
      <p:sp>
        <p:nvSpPr>
          <p:cNvPr id="5" name="Footer Placeholder 4">
            <a:extLst>
              <a:ext uri="{FF2B5EF4-FFF2-40B4-BE49-F238E27FC236}">
                <a16:creationId xmlns:a16="http://schemas.microsoft.com/office/drawing/2014/main" id="{AB2F0C57-4D2F-40F2-8837-B5026B11F8C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B676E5-0D39-4825-800F-98D200AA88BE}"/>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642799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B82879-7A24-4804-9B3F-829B851E87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B0A8D4A-38A4-4076-BF6B-C2908FD3FA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BE9481-CF8D-4AB0-906B-B3AD932836F4}"/>
              </a:ext>
            </a:extLst>
          </p:cNvPr>
          <p:cNvSpPr>
            <a:spLocks noGrp="1"/>
          </p:cNvSpPr>
          <p:nvPr>
            <p:ph type="dt" sz="half" idx="10"/>
          </p:nvPr>
        </p:nvSpPr>
        <p:spPr/>
        <p:txBody>
          <a:bodyPr/>
          <a:lstStyle/>
          <a:p>
            <a:fld id="{53E623DE-1F6A-4758-9753-BE17CD3E10A0}" type="datetimeFigureOut">
              <a:rPr lang="en-US" smtClean="0"/>
              <a:t>23-Feb-22</a:t>
            </a:fld>
            <a:endParaRPr lang="en-US" dirty="0"/>
          </a:p>
        </p:txBody>
      </p:sp>
      <p:sp>
        <p:nvSpPr>
          <p:cNvPr id="5" name="Footer Placeholder 4">
            <a:extLst>
              <a:ext uri="{FF2B5EF4-FFF2-40B4-BE49-F238E27FC236}">
                <a16:creationId xmlns:a16="http://schemas.microsoft.com/office/drawing/2014/main" id="{5C6C5A8A-2D9B-4257-AAE7-41A9FABB6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9F15E7A-4677-4A08-8291-C8E7987C7BC8}"/>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375414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978346-E942-451C-AF8B-0774B6086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52F105-7AFA-490A-9BFB-C4DA99D4F8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a:extLst>
              <a:ext uri="{FF2B5EF4-FFF2-40B4-BE49-F238E27FC236}">
                <a16:creationId xmlns:a16="http://schemas.microsoft.com/office/drawing/2014/main" id="{8F88A7E0-C155-45D9-B5B6-CC9B9E3A942F}"/>
              </a:ext>
            </a:extLst>
          </p:cNvPr>
          <p:cNvSpPr>
            <a:spLocks noGrp="1"/>
          </p:cNvSpPr>
          <p:nvPr>
            <p:ph type="dt" sz="half" idx="10"/>
          </p:nvPr>
        </p:nvSpPr>
        <p:spPr/>
        <p:txBody>
          <a:bodyPr/>
          <a:lstStyle/>
          <a:p>
            <a:r>
              <a:rPr lang="en-US"/>
              <a:t>21 December 2020</a:t>
            </a:r>
            <a:endParaRPr lang="en-US" dirty="0"/>
          </a:p>
        </p:txBody>
      </p:sp>
      <p:sp>
        <p:nvSpPr>
          <p:cNvPr id="14" name="Footer Placeholder 13">
            <a:extLst>
              <a:ext uri="{FF2B5EF4-FFF2-40B4-BE49-F238E27FC236}">
                <a16:creationId xmlns:a16="http://schemas.microsoft.com/office/drawing/2014/main" id="{D062576A-D393-4C90-A9A0-723D7DB50AD5}"/>
              </a:ext>
            </a:extLst>
          </p:cNvPr>
          <p:cNvSpPr>
            <a:spLocks noGrp="1"/>
          </p:cNvSpPr>
          <p:nvPr>
            <p:ph type="ftr" sz="quarter" idx="11"/>
          </p:nvPr>
        </p:nvSpPr>
        <p:spPr/>
        <p:txBody>
          <a:bodyPr/>
          <a:lstStyle/>
          <a:p>
            <a:r>
              <a:rPr lang="en-US"/>
              <a:t>Peregrine Website 2.0 Deployment Strategy (AviaGlobal Group / Peregrine Proprietary)</a:t>
            </a:r>
            <a:endParaRPr lang="en-US" dirty="0"/>
          </a:p>
        </p:txBody>
      </p:sp>
      <p:sp>
        <p:nvSpPr>
          <p:cNvPr id="15" name="Slide Number Placeholder 14">
            <a:extLst>
              <a:ext uri="{FF2B5EF4-FFF2-40B4-BE49-F238E27FC236}">
                <a16:creationId xmlns:a16="http://schemas.microsoft.com/office/drawing/2014/main" id="{2135E1BC-BE21-429E-A43D-73404AD783E0}"/>
              </a:ext>
            </a:extLst>
          </p:cNvPr>
          <p:cNvSpPr>
            <a:spLocks noGrp="1"/>
          </p:cNvSpPr>
          <p:nvPr>
            <p:ph type="sldNum" sz="quarter" idx="12"/>
          </p:nvPr>
        </p:nvSpPr>
        <p:spPr/>
        <p:txBody>
          <a:bodyPr/>
          <a:lstStyle/>
          <a:p>
            <a:r>
              <a:rPr lang="en-US"/>
              <a:t> </a:t>
            </a:r>
            <a:fld id="{54FA3ABB-534F-408E-BDBD-561EFFF1B849}" type="slidenum">
              <a:rPr lang="en-US" smtClean="0"/>
              <a:pPr/>
              <a:t>‹#›</a:t>
            </a:fld>
            <a:endParaRPr lang="en-US" dirty="0"/>
          </a:p>
        </p:txBody>
      </p:sp>
    </p:spTree>
    <p:extLst>
      <p:ext uri="{BB962C8B-B14F-4D97-AF65-F5344CB8AC3E}">
        <p14:creationId xmlns:p14="http://schemas.microsoft.com/office/powerpoint/2010/main" val="3529918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A754D-D2BF-4421-B91C-C46309F002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4E49A2-8312-45EC-BC83-5D8CFA6528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6AD53E-7744-4EF4-8414-A0FF8F31181F}"/>
              </a:ext>
            </a:extLst>
          </p:cNvPr>
          <p:cNvSpPr>
            <a:spLocks noGrp="1"/>
          </p:cNvSpPr>
          <p:nvPr>
            <p:ph type="dt" sz="half" idx="10"/>
          </p:nvPr>
        </p:nvSpPr>
        <p:spPr/>
        <p:txBody>
          <a:bodyPr/>
          <a:lstStyle/>
          <a:p>
            <a:fld id="{53E623DE-1F6A-4758-9753-BE17CD3E10A0}" type="datetimeFigureOut">
              <a:rPr lang="en-US" smtClean="0"/>
              <a:t>23-Feb-22</a:t>
            </a:fld>
            <a:endParaRPr lang="en-US" dirty="0"/>
          </a:p>
        </p:txBody>
      </p:sp>
      <p:sp>
        <p:nvSpPr>
          <p:cNvPr id="5" name="Footer Placeholder 4">
            <a:extLst>
              <a:ext uri="{FF2B5EF4-FFF2-40B4-BE49-F238E27FC236}">
                <a16:creationId xmlns:a16="http://schemas.microsoft.com/office/drawing/2014/main" id="{B7734172-C5AA-4FCA-A9BD-13ADF6F5BC4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9C922F6-A2C3-4C84-A72C-8EA53863D07D}"/>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3403126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F2310-8507-48B9-827F-4C916EA521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9D238C6-1F0A-4699-8FEA-513A84D912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834E3E8-6F80-41C5-A2CB-4AEBC5CEDD03}"/>
              </a:ext>
            </a:extLst>
          </p:cNvPr>
          <p:cNvSpPr>
            <a:spLocks noGrp="1"/>
          </p:cNvSpPr>
          <p:nvPr>
            <p:ph type="dt" sz="half" idx="10"/>
          </p:nvPr>
        </p:nvSpPr>
        <p:spPr/>
        <p:txBody>
          <a:bodyPr/>
          <a:lstStyle/>
          <a:p>
            <a:fld id="{53E623DE-1F6A-4758-9753-BE17CD3E10A0}" type="datetimeFigureOut">
              <a:rPr lang="en-US" smtClean="0"/>
              <a:t>23-Feb-22</a:t>
            </a:fld>
            <a:endParaRPr lang="en-US" dirty="0"/>
          </a:p>
        </p:txBody>
      </p:sp>
      <p:sp>
        <p:nvSpPr>
          <p:cNvPr id="5" name="Footer Placeholder 4">
            <a:extLst>
              <a:ext uri="{FF2B5EF4-FFF2-40B4-BE49-F238E27FC236}">
                <a16:creationId xmlns:a16="http://schemas.microsoft.com/office/drawing/2014/main" id="{4983C2F7-4EF0-4E9D-A659-1C9380480FB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0FE6A51-C3DD-435E-A7DE-DFCFF934F337}"/>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2235449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6F051-0D1C-4CC6-8BB1-361720CDBA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978346-E942-451C-AF8B-0774B6086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52F105-7AFA-490A-9BFB-C4DA99D4F8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FD2DF15-2463-4CE0-942F-130ECB62A57B}"/>
              </a:ext>
            </a:extLst>
          </p:cNvPr>
          <p:cNvSpPr>
            <a:spLocks noGrp="1"/>
          </p:cNvSpPr>
          <p:nvPr>
            <p:ph type="dt" sz="half" idx="10"/>
          </p:nvPr>
        </p:nvSpPr>
        <p:spPr/>
        <p:txBody>
          <a:bodyPr/>
          <a:lstStyle/>
          <a:p>
            <a:fld id="{53E623DE-1F6A-4758-9753-BE17CD3E10A0}" type="datetimeFigureOut">
              <a:rPr lang="en-US" smtClean="0"/>
              <a:t>23-Feb-22</a:t>
            </a:fld>
            <a:endParaRPr lang="en-US" dirty="0"/>
          </a:p>
        </p:txBody>
      </p:sp>
      <p:sp>
        <p:nvSpPr>
          <p:cNvPr id="6" name="Footer Placeholder 5">
            <a:extLst>
              <a:ext uri="{FF2B5EF4-FFF2-40B4-BE49-F238E27FC236}">
                <a16:creationId xmlns:a16="http://schemas.microsoft.com/office/drawing/2014/main" id="{F34DC337-7B86-4FE4-9F84-5CD914DB99A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0E033B1-803D-4D48-92D6-8C9F53617DBD}"/>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714562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DCE84-2038-42C9-A0BC-5F572F2FCC0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EB2B4E-06F7-487C-A8D6-0831AC1842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5481F4-BF12-41FA-AAAB-59283D62F08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71A3784-015E-4FCD-A438-19E7202E6F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DDC0E3-B0C8-4E88-8DA7-D6BD9489D2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1000252-919F-42D5-9E52-467C332C4F4B}"/>
              </a:ext>
            </a:extLst>
          </p:cNvPr>
          <p:cNvSpPr>
            <a:spLocks noGrp="1"/>
          </p:cNvSpPr>
          <p:nvPr>
            <p:ph type="dt" sz="half" idx="10"/>
          </p:nvPr>
        </p:nvSpPr>
        <p:spPr/>
        <p:txBody>
          <a:bodyPr/>
          <a:lstStyle/>
          <a:p>
            <a:fld id="{53E623DE-1F6A-4758-9753-BE17CD3E10A0}" type="datetimeFigureOut">
              <a:rPr lang="en-US" smtClean="0"/>
              <a:t>23-Feb-22</a:t>
            </a:fld>
            <a:endParaRPr lang="en-US" dirty="0"/>
          </a:p>
        </p:txBody>
      </p:sp>
      <p:sp>
        <p:nvSpPr>
          <p:cNvPr id="8" name="Footer Placeholder 7">
            <a:extLst>
              <a:ext uri="{FF2B5EF4-FFF2-40B4-BE49-F238E27FC236}">
                <a16:creationId xmlns:a16="http://schemas.microsoft.com/office/drawing/2014/main" id="{8FD246E0-202E-442A-BF0E-96070A3456F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3241D01-FD17-4470-94CC-CABFE1CFAEAF}"/>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2626188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15315-CF83-4A2D-B4FD-7A7A1A75F2F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930C1E-C616-42FF-B46F-1DEBF2E00A94}"/>
              </a:ext>
            </a:extLst>
          </p:cNvPr>
          <p:cNvSpPr>
            <a:spLocks noGrp="1"/>
          </p:cNvSpPr>
          <p:nvPr>
            <p:ph type="dt" sz="half" idx="10"/>
          </p:nvPr>
        </p:nvSpPr>
        <p:spPr/>
        <p:txBody>
          <a:bodyPr/>
          <a:lstStyle/>
          <a:p>
            <a:fld id="{53E623DE-1F6A-4758-9753-BE17CD3E10A0}" type="datetimeFigureOut">
              <a:rPr lang="en-US" smtClean="0"/>
              <a:t>23-Feb-22</a:t>
            </a:fld>
            <a:endParaRPr lang="en-US" dirty="0"/>
          </a:p>
        </p:txBody>
      </p:sp>
      <p:sp>
        <p:nvSpPr>
          <p:cNvPr id="4" name="Footer Placeholder 3">
            <a:extLst>
              <a:ext uri="{FF2B5EF4-FFF2-40B4-BE49-F238E27FC236}">
                <a16:creationId xmlns:a16="http://schemas.microsoft.com/office/drawing/2014/main" id="{C11C5FA7-B7DF-40A0-B91E-9E0CB873F3E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0A9EE9B-665C-4864-B7D9-8F6323E0E464}"/>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5946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7C1551-E187-481B-BA0C-70CD19F0FF55}"/>
              </a:ext>
            </a:extLst>
          </p:cNvPr>
          <p:cNvSpPr>
            <a:spLocks noGrp="1"/>
          </p:cNvSpPr>
          <p:nvPr>
            <p:ph type="dt" sz="half" idx="10"/>
          </p:nvPr>
        </p:nvSpPr>
        <p:spPr/>
        <p:txBody>
          <a:bodyPr/>
          <a:lstStyle/>
          <a:p>
            <a:fld id="{53E623DE-1F6A-4758-9753-BE17CD3E10A0}" type="datetimeFigureOut">
              <a:rPr lang="en-US" smtClean="0"/>
              <a:t>23-Feb-22</a:t>
            </a:fld>
            <a:endParaRPr lang="en-US" dirty="0"/>
          </a:p>
        </p:txBody>
      </p:sp>
      <p:sp>
        <p:nvSpPr>
          <p:cNvPr id="3" name="Footer Placeholder 2">
            <a:extLst>
              <a:ext uri="{FF2B5EF4-FFF2-40B4-BE49-F238E27FC236}">
                <a16:creationId xmlns:a16="http://schemas.microsoft.com/office/drawing/2014/main" id="{2634C4E7-D987-463D-8B1E-A577EEE7569D}"/>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9DF4516-9973-42A5-A99B-9950D7D5F84C}"/>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264723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FB29A-1FEF-4DB5-B728-535366186E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1D926DE-D67D-4D6C-907A-608C726F18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67AC926-DC22-4599-B81E-F666732B2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591614-337B-4B81-B459-83F1DAA3CEA1}"/>
              </a:ext>
            </a:extLst>
          </p:cNvPr>
          <p:cNvSpPr>
            <a:spLocks noGrp="1"/>
          </p:cNvSpPr>
          <p:nvPr>
            <p:ph type="dt" sz="half" idx="10"/>
          </p:nvPr>
        </p:nvSpPr>
        <p:spPr/>
        <p:txBody>
          <a:bodyPr/>
          <a:lstStyle/>
          <a:p>
            <a:fld id="{53E623DE-1F6A-4758-9753-BE17CD3E10A0}" type="datetimeFigureOut">
              <a:rPr lang="en-US" smtClean="0"/>
              <a:t>23-Feb-22</a:t>
            </a:fld>
            <a:endParaRPr lang="en-US" dirty="0"/>
          </a:p>
        </p:txBody>
      </p:sp>
      <p:sp>
        <p:nvSpPr>
          <p:cNvPr id="6" name="Footer Placeholder 5">
            <a:extLst>
              <a:ext uri="{FF2B5EF4-FFF2-40B4-BE49-F238E27FC236}">
                <a16:creationId xmlns:a16="http://schemas.microsoft.com/office/drawing/2014/main" id="{68C5F1D7-DC60-42CE-81E7-C92848BA269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A804070-58F7-46F0-81F3-00A6A5A9CCB2}"/>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20128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8F0DF-5782-482F-B20F-5E4749BDC7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7B9F9B-E8C2-4A5F-9DF9-29FB608D61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5A5995AE-4FB6-48CC-96A5-79FADE64C6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21AA38-C544-4E46-99FD-D77A197A27E8}"/>
              </a:ext>
            </a:extLst>
          </p:cNvPr>
          <p:cNvSpPr>
            <a:spLocks noGrp="1"/>
          </p:cNvSpPr>
          <p:nvPr>
            <p:ph type="dt" sz="half" idx="10"/>
          </p:nvPr>
        </p:nvSpPr>
        <p:spPr/>
        <p:txBody>
          <a:bodyPr/>
          <a:lstStyle/>
          <a:p>
            <a:fld id="{53E623DE-1F6A-4758-9753-BE17CD3E10A0}" type="datetimeFigureOut">
              <a:rPr lang="en-US" smtClean="0"/>
              <a:t>23-Feb-22</a:t>
            </a:fld>
            <a:endParaRPr lang="en-US" dirty="0"/>
          </a:p>
        </p:txBody>
      </p:sp>
      <p:sp>
        <p:nvSpPr>
          <p:cNvPr id="6" name="Footer Placeholder 5">
            <a:extLst>
              <a:ext uri="{FF2B5EF4-FFF2-40B4-BE49-F238E27FC236}">
                <a16:creationId xmlns:a16="http://schemas.microsoft.com/office/drawing/2014/main" id="{CDFB400A-3801-4247-A5FA-8DC006C7311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8794C7B-FA97-4E54-A3C2-F8F82D3E7D8A}"/>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2743851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A54B00-CAAF-4923-8B6A-6F393DC8D2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0F4E955-235E-4E3E-8A02-874BC3E5DF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9A085EA-F3A8-412D-B630-D6E2CE2A9C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E623DE-1F6A-4758-9753-BE17CD3E10A0}" type="datetimeFigureOut">
              <a:rPr lang="en-US" smtClean="0"/>
              <a:t>23-Feb-22</a:t>
            </a:fld>
            <a:endParaRPr lang="en-US" dirty="0"/>
          </a:p>
        </p:txBody>
      </p:sp>
      <p:sp>
        <p:nvSpPr>
          <p:cNvPr id="5" name="Footer Placeholder 4">
            <a:extLst>
              <a:ext uri="{FF2B5EF4-FFF2-40B4-BE49-F238E27FC236}">
                <a16:creationId xmlns:a16="http://schemas.microsoft.com/office/drawing/2014/main" id="{CF016F29-EB4D-478A-96BF-55DAADCF3D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Company Private Data</a:t>
            </a:r>
          </a:p>
        </p:txBody>
      </p:sp>
      <p:sp>
        <p:nvSpPr>
          <p:cNvPr id="6" name="Slide Number Placeholder 5">
            <a:extLst>
              <a:ext uri="{FF2B5EF4-FFF2-40B4-BE49-F238E27FC236}">
                <a16:creationId xmlns:a16="http://schemas.microsoft.com/office/drawing/2014/main" id="{1A091272-4039-4296-BCE2-AD93FBBE52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Client BP Guide v01 </a:t>
            </a:r>
            <a:fld id="{54FA3ABB-534F-408E-BDBD-561EFFF1B849}" type="slidenum">
              <a:rPr lang="en-US" smtClean="0"/>
              <a:pPr/>
              <a:t>‹#›</a:t>
            </a:fld>
            <a:endParaRPr lang="en-US" dirty="0"/>
          </a:p>
        </p:txBody>
      </p:sp>
      <p:pic>
        <p:nvPicPr>
          <p:cNvPr id="8" name="Picture 7">
            <a:extLst>
              <a:ext uri="{FF2B5EF4-FFF2-40B4-BE49-F238E27FC236}">
                <a16:creationId xmlns:a16="http://schemas.microsoft.com/office/drawing/2014/main" id="{0E941B9A-68AC-40CB-A713-8FE87D8400EB}"/>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9892935" y="24715"/>
            <a:ext cx="2081349" cy="779680"/>
          </a:xfrm>
          <a:prstGeom prst="rect">
            <a:avLst/>
          </a:prstGeom>
        </p:spPr>
      </p:pic>
    </p:spTree>
    <p:extLst>
      <p:ext uri="{BB962C8B-B14F-4D97-AF65-F5344CB8AC3E}">
        <p14:creationId xmlns:p14="http://schemas.microsoft.com/office/powerpoint/2010/main" val="33502602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5" r:id="rId12"/>
  </p:sldLayoutIdLst>
  <p:txStyles>
    <p:titleStyle>
      <a:lvl1pPr algn="l" defTabSz="914400" rtl="0" eaLnBrk="1" latinLnBrk="0" hangingPunct="1">
        <a:lnSpc>
          <a:spcPct val="90000"/>
        </a:lnSpc>
        <a:spcBef>
          <a:spcPct val="0"/>
        </a:spcBef>
        <a:buNone/>
        <a:defRPr sz="4400" kern="1200" baseline="0">
          <a:solidFill>
            <a:schemeClr val="accent1">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wsav.com/news/local-news/jet-lands-in-swampy-area-at-ridgeland-airport/" TargetMode="External"/><Relationship Id="rId2" Type="http://schemas.openxmlformats.org/officeDocument/2006/relationships/hyperlink" Target="https://www.flyingmag.com/news-no-injuries-hendrick-gulfstream-crash/" TargetMode="External"/><Relationship Id="rId1" Type="http://schemas.openxmlformats.org/officeDocument/2006/relationships/slideLayout" Target="../slideLayouts/slideLayout2.xml"/><Relationship Id="rId4" Type="http://schemas.openxmlformats.org/officeDocument/2006/relationships/hyperlink" Target="https://aviation-safety.net/database/record.php?id=20210505-0" TargetMode="External"/></Relationships>
</file>

<file path=ppt/slides/_rels/slide24.xml.rels><?xml version="1.0" encoding="UTF-8" standalone="yes"?>
<Relationships xmlns="http://schemas.openxmlformats.org/package/2006/relationships"><Relationship Id="rId2" Type="http://schemas.openxmlformats.org/officeDocument/2006/relationships/hyperlink" Target="https://www.duncanaviation.aero/intelligence/2015/September"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7B2D3-8639-4E48-BC8D-2D267D9B2162}"/>
              </a:ext>
            </a:extLst>
          </p:cNvPr>
          <p:cNvSpPr>
            <a:spLocks noGrp="1"/>
          </p:cNvSpPr>
          <p:nvPr>
            <p:ph type="ctrTitle"/>
          </p:nvPr>
        </p:nvSpPr>
        <p:spPr/>
        <p:txBody>
          <a:bodyPr/>
          <a:lstStyle/>
          <a:p>
            <a:r>
              <a:rPr lang="en-US" i="1" dirty="0"/>
              <a:t>Update</a:t>
            </a:r>
            <a:r>
              <a:rPr lang="en-US" dirty="0"/>
              <a:t> - G150 Heater STC Chase &amp; Capture</a:t>
            </a:r>
          </a:p>
        </p:txBody>
      </p:sp>
      <p:sp>
        <p:nvSpPr>
          <p:cNvPr id="3" name="Subtitle 2">
            <a:extLst>
              <a:ext uri="{FF2B5EF4-FFF2-40B4-BE49-F238E27FC236}">
                <a16:creationId xmlns:a16="http://schemas.microsoft.com/office/drawing/2014/main" id="{1A3908B2-8170-4423-BD26-166FFDD62708}"/>
              </a:ext>
            </a:extLst>
          </p:cNvPr>
          <p:cNvSpPr>
            <a:spLocks noGrp="1"/>
          </p:cNvSpPr>
          <p:nvPr>
            <p:ph type="subTitle" idx="1"/>
          </p:nvPr>
        </p:nvSpPr>
        <p:spPr/>
        <p:txBody>
          <a:bodyPr>
            <a:normAutofit fontScale="85000" lnSpcReduction="10000"/>
          </a:bodyPr>
          <a:lstStyle/>
          <a:p>
            <a:r>
              <a:rPr lang="en-US" dirty="0"/>
              <a:t>Challenges</a:t>
            </a:r>
          </a:p>
          <a:p>
            <a:r>
              <a:rPr lang="en-US" dirty="0"/>
              <a:t>Discovery</a:t>
            </a:r>
          </a:p>
          <a:p>
            <a:r>
              <a:rPr lang="en-US" dirty="0"/>
              <a:t>Execution Plan/ Plan</a:t>
            </a:r>
          </a:p>
          <a:p>
            <a:r>
              <a:rPr lang="en-US" dirty="0">
                <a:solidFill>
                  <a:srgbClr val="FF0000"/>
                </a:solidFill>
              </a:rPr>
              <a:t>(Please see HA comments, added from discussions with Dave Rankin on 22 Feb 22)</a:t>
            </a:r>
          </a:p>
        </p:txBody>
      </p:sp>
      <p:sp>
        <p:nvSpPr>
          <p:cNvPr id="5" name="TextBox 4">
            <a:extLst>
              <a:ext uri="{FF2B5EF4-FFF2-40B4-BE49-F238E27FC236}">
                <a16:creationId xmlns:a16="http://schemas.microsoft.com/office/drawing/2014/main" id="{289070AC-7D3B-4409-8F14-B76EB8570630}"/>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2276859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normAutofit/>
          </a:bodyPr>
          <a:lstStyle/>
          <a:p>
            <a:r>
              <a:rPr lang="en-US" dirty="0">
                <a:solidFill>
                  <a:schemeClr val="tx1"/>
                </a:solidFill>
              </a:rPr>
              <a:t>STC Detail Considerations</a:t>
            </a:r>
            <a:endParaRPr lang="en-US" dirty="0"/>
          </a:p>
        </p:txBody>
      </p:sp>
      <p:sp>
        <p:nvSpPr>
          <p:cNvPr id="3" name="Content Placeholder 2">
            <a:extLst>
              <a:ext uri="{FF2B5EF4-FFF2-40B4-BE49-F238E27FC236}">
                <a16:creationId xmlns:a16="http://schemas.microsoft.com/office/drawing/2014/main" id="{588BB98B-547D-4355-AAF5-D6921861D6BE}"/>
              </a:ext>
            </a:extLst>
          </p:cNvPr>
          <p:cNvSpPr>
            <a:spLocks noGrp="1"/>
          </p:cNvSpPr>
          <p:nvPr>
            <p:ph idx="1"/>
          </p:nvPr>
        </p:nvSpPr>
        <p:spPr/>
        <p:txBody>
          <a:bodyPr>
            <a:normAutofit/>
          </a:bodyPr>
          <a:lstStyle/>
          <a:p>
            <a:pPr algn="l"/>
            <a:r>
              <a:rPr lang="en-US" sz="1800" b="1" i="0" u="none" strike="noStrike" baseline="0" dirty="0">
                <a:latin typeface="Arial-BoldMT"/>
              </a:rPr>
              <a:t>Supplemental Heater System (</a:t>
            </a:r>
            <a:r>
              <a:rPr lang="en-US" sz="1800" b="1" i="0" u="none" strike="noStrike" baseline="0" dirty="0">
                <a:solidFill>
                  <a:srgbClr val="FF0000"/>
                </a:solidFill>
                <a:latin typeface="Arial-BoldMT"/>
              </a:rPr>
              <a:t>Confirmed</a:t>
            </a:r>
            <a:r>
              <a:rPr lang="en-US" sz="1800" b="1" i="0" u="none" strike="noStrike" baseline="0" dirty="0">
                <a:latin typeface="Arial-BoldMT"/>
              </a:rPr>
              <a:t>)</a:t>
            </a:r>
          </a:p>
          <a:p>
            <a:pPr algn="l"/>
            <a:r>
              <a:rPr lang="en-US" sz="1800" b="0" i="0" u="none" strike="noStrike" baseline="0" dirty="0">
                <a:latin typeface="ArialMT"/>
              </a:rPr>
              <a:t>Flap/Slat Actuator Heating System (FSAHS) </a:t>
            </a:r>
            <a:r>
              <a:rPr lang="en-US" sz="1800" dirty="0">
                <a:latin typeface="ArialMT"/>
              </a:rPr>
              <a:t>supplied by </a:t>
            </a:r>
            <a:r>
              <a:rPr lang="en-US" sz="1800" b="0" i="0" u="none" strike="noStrike" baseline="0" dirty="0">
                <a:latin typeface="ArialMT"/>
              </a:rPr>
              <a:t>Cox and Company</a:t>
            </a:r>
          </a:p>
          <a:p>
            <a:pPr lvl="1"/>
            <a:r>
              <a:rPr lang="en-US" sz="1400" b="0" i="0" u="none" strike="noStrike" baseline="0" dirty="0">
                <a:latin typeface="ArialMT"/>
              </a:rPr>
              <a:t>Flap/Slat (F/S) Heat Controller</a:t>
            </a:r>
          </a:p>
          <a:p>
            <a:pPr lvl="1"/>
            <a:r>
              <a:rPr lang="en-US" sz="1400" dirty="0">
                <a:latin typeface="ArialMT"/>
              </a:rPr>
              <a:t>S</a:t>
            </a:r>
            <a:r>
              <a:rPr lang="en-US" sz="1400" b="0" i="0" u="none" strike="noStrike" baseline="0" dirty="0">
                <a:latin typeface="ArialMT"/>
              </a:rPr>
              <a:t>ix flap actuator heaters</a:t>
            </a:r>
          </a:p>
          <a:p>
            <a:pPr lvl="1"/>
            <a:r>
              <a:rPr lang="en-US" sz="1400" dirty="0">
                <a:latin typeface="ArialMT"/>
              </a:rPr>
              <a:t>S</a:t>
            </a:r>
            <a:r>
              <a:rPr lang="en-US" sz="1400" b="0" i="0" u="none" strike="noStrike" baseline="0" dirty="0">
                <a:latin typeface="ArialMT"/>
              </a:rPr>
              <a:t>ix slat actuator heaters</a:t>
            </a:r>
          </a:p>
          <a:p>
            <a:pPr lvl="1"/>
            <a:r>
              <a:rPr lang="en-US" sz="1400" b="0" i="0" u="none" strike="noStrike" baseline="0" dirty="0">
                <a:latin typeface="ArialMT"/>
              </a:rPr>
              <a:t>ON/OFF switch/ </a:t>
            </a:r>
            <a:r>
              <a:rPr lang="en-US" sz="1400" b="0" i="0" u="none" strike="noStrike" baseline="0" dirty="0">
                <a:solidFill>
                  <a:srgbClr val="FF0000"/>
                </a:solidFill>
                <a:latin typeface="ArialMT"/>
              </a:rPr>
              <a:t>annunciator</a:t>
            </a:r>
          </a:p>
          <a:p>
            <a:pPr algn="l"/>
            <a:r>
              <a:rPr lang="en-US" sz="1800" dirty="0">
                <a:latin typeface="ArialMT"/>
              </a:rPr>
              <a:t>H</a:t>
            </a:r>
            <a:r>
              <a:rPr lang="en-US" sz="1800" b="0" i="0" u="none" strike="noStrike" baseline="0" dirty="0">
                <a:latin typeface="ArialMT"/>
              </a:rPr>
              <a:t>eat controller automatically cycles power to the Flap and Slat heaters if the actuator temperature drops below 40° Fahrenheit (F)</a:t>
            </a:r>
            <a:endParaRPr lang="en-US" sz="1800" dirty="0">
              <a:latin typeface="ArialMT"/>
            </a:endParaRPr>
          </a:p>
          <a:p>
            <a:pPr algn="l"/>
            <a:r>
              <a:rPr lang="en-US" sz="1800" dirty="0">
                <a:latin typeface="ArialMT"/>
              </a:rPr>
              <a:t>T</a:t>
            </a:r>
            <a:r>
              <a:rPr lang="en-US" sz="1800" b="0" i="0" u="none" strike="noStrike" baseline="0" dirty="0">
                <a:latin typeface="ArialMT"/>
              </a:rPr>
              <a:t>hermistor on each actuator is used to activate the system</a:t>
            </a:r>
          </a:p>
          <a:p>
            <a:pPr algn="l"/>
            <a:r>
              <a:rPr lang="en-US" sz="1800" dirty="0">
                <a:latin typeface="ArialMT"/>
              </a:rPr>
              <a:t>I</a:t>
            </a:r>
            <a:r>
              <a:rPr lang="en-US" sz="1800" b="0" i="0" u="none" strike="noStrike" baseline="0" dirty="0">
                <a:latin typeface="ArialMT"/>
              </a:rPr>
              <a:t>nstallation includes an automatic load shed feature, that will remove power from the system in the event of a loss of an engine generator</a:t>
            </a:r>
          </a:p>
        </p:txBody>
      </p:sp>
      <p:sp>
        <p:nvSpPr>
          <p:cNvPr id="5" name="TextBox 4">
            <a:extLst>
              <a:ext uri="{FF2B5EF4-FFF2-40B4-BE49-F238E27FC236}">
                <a16:creationId xmlns:a16="http://schemas.microsoft.com/office/drawing/2014/main" id="{454BBB3A-1A02-4BBD-BEF0-19A661F54397}"/>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593897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normAutofit/>
          </a:bodyPr>
          <a:lstStyle/>
          <a:p>
            <a:r>
              <a:rPr lang="en-US" dirty="0">
                <a:solidFill>
                  <a:schemeClr val="tx1"/>
                </a:solidFill>
              </a:rPr>
              <a:t>STC Detail Considerations</a:t>
            </a:r>
            <a:endParaRPr lang="en-US" dirty="0"/>
          </a:p>
        </p:txBody>
      </p:sp>
      <p:pic>
        <p:nvPicPr>
          <p:cNvPr id="5" name="Picture 4">
            <a:extLst>
              <a:ext uri="{FF2B5EF4-FFF2-40B4-BE49-F238E27FC236}">
                <a16:creationId xmlns:a16="http://schemas.microsoft.com/office/drawing/2014/main" id="{2C2C9B29-F48C-4613-90F3-25794A0640FC}"/>
              </a:ext>
            </a:extLst>
          </p:cNvPr>
          <p:cNvPicPr>
            <a:picLocks noChangeAspect="1"/>
          </p:cNvPicPr>
          <p:nvPr/>
        </p:nvPicPr>
        <p:blipFill>
          <a:blip r:embed="rId2"/>
          <a:stretch>
            <a:fillRect/>
          </a:stretch>
        </p:blipFill>
        <p:spPr>
          <a:xfrm>
            <a:off x="1320776" y="1690688"/>
            <a:ext cx="8408440" cy="4300913"/>
          </a:xfrm>
          <a:prstGeom prst="rect">
            <a:avLst/>
          </a:prstGeom>
        </p:spPr>
      </p:pic>
      <p:sp>
        <p:nvSpPr>
          <p:cNvPr id="6" name="TextBox 5">
            <a:extLst>
              <a:ext uri="{FF2B5EF4-FFF2-40B4-BE49-F238E27FC236}">
                <a16:creationId xmlns:a16="http://schemas.microsoft.com/office/drawing/2014/main" id="{C00C6670-36CB-48D9-B508-85C91474A417}"/>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493246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E088A067-6A63-4B82-8777-5FD85FEAAC8E}"/>
              </a:ext>
            </a:extLst>
          </p:cNvPr>
          <p:cNvSpPr>
            <a:spLocks noGrp="1"/>
          </p:cNvSpPr>
          <p:nvPr>
            <p:ph sz="half" idx="1"/>
          </p:nvPr>
        </p:nvSpPr>
        <p:spPr>
          <a:xfrm>
            <a:off x="838200" y="1825625"/>
            <a:ext cx="7711440" cy="4351338"/>
          </a:xfrm>
        </p:spPr>
        <p:txBody>
          <a:bodyPr>
            <a:normAutofit fontScale="92500" lnSpcReduction="10000"/>
          </a:bodyPr>
          <a:lstStyle/>
          <a:p>
            <a:r>
              <a:rPr lang="en-US" dirty="0"/>
              <a:t>Heaters</a:t>
            </a:r>
          </a:p>
          <a:p>
            <a:pPr lvl="1"/>
            <a:r>
              <a:rPr lang="en-US" dirty="0"/>
              <a:t>Cox has designed four heater part numbers for the Flap/Slat actuators on the G150</a:t>
            </a:r>
          </a:p>
          <a:p>
            <a:pPr lvl="2"/>
            <a:r>
              <a:rPr lang="en-US" dirty="0"/>
              <a:t>All are of the wrap-around, cuff-style, design and are mounted on the exterior of the actuators</a:t>
            </a:r>
          </a:p>
          <a:p>
            <a:pPr lvl="2"/>
            <a:r>
              <a:rPr lang="en-US" dirty="0"/>
              <a:t>Secured with stainless-steel band clamp(s)</a:t>
            </a:r>
          </a:p>
          <a:p>
            <a:pPr lvl="2"/>
            <a:r>
              <a:rPr lang="en-US" dirty="0"/>
              <a:t>Thermistor installed on each heater</a:t>
            </a:r>
          </a:p>
          <a:p>
            <a:pPr lvl="1"/>
            <a:r>
              <a:rPr lang="en-US" dirty="0"/>
              <a:t>Provides temperature feedback data to the FSHCU allowing automatic cycling of actuator heaters and ensures the upper limit of 130° F is not reached</a:t>
            </a:r>
          </a:p>
          <a:p>
            <a:r>
              <a:rPr lang="en-US" dirty="0"/>
              <a:t>Heater Enable Switch/Annunciator</a:t>
            </a:r>
          </a:p>
          <a:p>
            <a:pPr lvl="1"/>
            <a:r>
              <a:rPr lang="en-US" dirty="0"/>
              <a:t>The system is enabled by an ON/OFF Switch installed on the aft end of the center pedestal of the flight deck, within the reach of either pilot</a:t>
            </a:r>
          </a:p>
        </p:txBody>
      </p:sp>
      <p:pic>
        <p:nvPicPr>
          <p:cNvPr id="6" name="Picture 5">
            <a:extLst>
              <a:ext uri="{FF2B5EF4-FFF2-40B4-BE49-F238E27FC236}">
                <a16:creationId xmlns:a16="http://schemas.microsoft.com/office/drawing/2014/main" id="{DB7975D8-A278-422E-B59A-B52D1C4F7235}"/>
              </a:ext>
            </a:extLst>
          </p:cNvPr>
          <p:cNvPicPr>
            <a:picLocks noChangeAspect="1"/>
          </p:cNvPicPr>
          <p:nvPr/>
        </p:nvPicPr>
        <p:blipFill>
          <a:blip r:embed="rId2"/>
          <a:stretch>
            <a:fillRect/>
          </a:stretch>
        </p:blipFill>
        <p:spPr>
          <a:xfrm>
            <a:off x="8766351" y="2023525"/>
            <a:ext cx="2361898" cy="1405475"/>
          </a:xfrm>
          <a:prstGeom prst="rect">
            <a:avLst/>
          </a:prstGeom>
        </p:spPr>
      </p:pic>
      <p:sp>
        <p:nvSpPr>
          <p:cNvPr id="7" name="TextBox 6">
            <a:extLst>
              <a:ext uri="{FF2B5EF4-FFF2-40B4-BE49-F238E27FC236}">
                <a16:creationId xmlns:a16="http://schemas.microsoft.com/office/drawing/2014/main" id="{8E87DFCE-6AFB-4DD4-A4C3-1F0809870E5C}"/>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2232757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810220F1-DD43-4245-B3E5-8FB1AE8F0E72}"/>
              </a:ext>
            </a:extLst>
          </p:cNvPr>
          <p:cNvSpPr>
            <a:spLocks noGrp="1"/>
          </p:cNvSpPr>
          <p:nvPr>
            <p:ph idx="1"/>
          </p:nvPr>
        </p:nvSpPr>
        <p:spPr>
          <a:xfrm>
            <a:off x="838200" y="1825625"/>
            <a:ext cx="6995160" cy="4351338"/>
          </a:xfrm>
        </p:spPr>
        <p:txBody>
          <a:bodyPr>
            <a:normAutofit fontScale="92500" lnSpcReduction="20000"/>
          </a:bodyPr>
          <a:lstStyle/>
          <a:p>
            <a:r>
              <a:rPr lang="en-US" dirty="0"/>
              <a:t>Controller</a:t>
            </a:r>
          </a:p>
          <a:p>
            <a:r>
              <a:rPr lang="en-US" dirty="0"/>
              <a:t>F/S heat controller is mounted on the right side of the lower fuselage under the belly fairing</a:t>
            </a:r>
          </a:p>
          <a:p>
            <a:pPr lvl="1"/>
            <a:r>
              <a:rPr lang="en-US" dirty="0"/>
              <a:t>Accessed by opening the emergency brake access panel (141AB)</a:t>
            </a:r>
          </a:p>
          <a:p>
            <a:r>
              <a:rPr lang="en-US" dirty="0"/>
              <a:t>Flap Actuator Heaters</a:t>
            </a:r>
          </a:p>
          <a:p>
            <a:pPr lvl="1"/>
            <a:r>
              <a:rPr lang="en-US" dirty="0"/>
              <a:t>Actuator #1 requires PA-200124-807 heater</a:t>
            </a:r>
          </a:p>
          <a:p>
            <a:pPr lvl="1"/>
            <a:r>
              <a:rPr lang="en-US" dirty="0"/>
              <a:t>Actuator #2 requires PA-200124-827 heater</a:t>
            </a:r>
          </a:p>
          <a:p>
            <a:pPr lvl="1"/>
            <a:r>
              <a:rPr lang="en-US" dirty="0"/>
              <a:t>Actuator #3 requires PA-200124-817 heater</a:t>
            </a:r>
          </a:p>
          <a:p>
            <a:r>
              <a:rPr lang="en-US" dirty="0"/>
              <a:t>Each heater consists of two heating elements and a thermistor</a:t>
            </a:r>
          </a:p>
          <a:p>
            <a:r>
              <a:rPr lang="en-US" dirty="0"/>
              <a:t>The heaters may be inspected with the flap extended</a:t>
            </a:r>
          </a:p>
          <a:p>
            <a:endParaRPr lang="en-US" dirty="0"/>
          </a:p>
        </p:txBody>
      </p:sp>
      <p:pic>
        <p:nvPicPr>
          <p:cNvPr id="5" name="Picture 4">
            <a:extLst>
              <a:ext uri="{FF2B5EF4-FFF2-40B4-BE49-F238E27FC236}">
                <a16:creationId xmlns:a16="http://schemas.microsoft.com/office/drawing/2014/main" id="{EB355D25-997F-471A-AD3C-509FD7CF5AC7}"/>
              </a:ext>
            </a:extLst>
          </p:cNvPr>
          <p:cNvPicPr>
            <a:picLocks noChangeAspect="1"/>
          </p:cNvPicPr>
          <p:nvPr/>
        </p:nvPicPr>
        <p:blipFill>
          <a:blip r:embed="rId2"/>
          <a:stretch>
            <a:fillRect/>
          </a:stretch>
        </p:blipFill>
        <p:spPr>
          <a:xfrm>
            <a:off x="7421880" y="2669456"/>
            <a:ext cx="3709167" cy="2360379"/>
          </a:xfrm>
          <a:prstGeom prst="rect">
            <a:avLst/>
          </a:prstGeom>
        </p:spPr>
      </p:pic>
      <p:sp>
        <p:nvSpPr>
          <p:cNvPr id="7" name="TextBox 6">
            <a:extLst>
              <a:ext uri="{FF2B5EF4-FFF2-40B4-BE49-F238E27FC236}">
                <a16:creationId xmlns:a16="http://schemas.microsoft.com/office/drawing/2014/main" id="{8E49E5FF-C0AC-4CE0-8C9E-1AE0027AFA4D}"/>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33524856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6C7BF2BE-8603-41E6-B290-8B0F540EF164}"/>
              </a:ext>
            </a:extLst>
          </p:cNvPr>
          <p:cNvSpPr>
            <a:spLocks noGrp="1"/>
          </p:cNvSpPr>
          <p:nvPr>
            <p:ph idx="1"/>
          </p:nvPr>
        </p:nvSpPr>
        <p:spPr>
          <a:xfrm>
            <a:off x="838200" y="1825625"/>
            <a:ext cx="5955792" cy="4351338"/>
          </a:xfrm>
        </p:spPr>
        <p:txBody>
          <a:bodyPr/>
          <a:lstStyle/>
          <a:p>
            <a:r>
              <a:rPr lang="en-US" dirty="0"/>
              <a:t>Slat Actuator Heaters</a:t>
            </a:r>
          </a:p>
          <a:p>
            <a:pPr lvl="1"/>
            <a:r>
              <a:rPr lang="en-US" dirty="0"/>
              <a:t>Two heating elements and a thermistor, or a single heating element and thermistor depending on specific slat on which to be installed </a:t>
            </a:r>
          </a:p>
          <a:p>
            <a:pPr lvl="1"/>
            <a:r>
              <a:rPr lang="en-US" dirty="0"/>
              <a:t>Secured to the square portion of the slat actuators as shown. </a:t>
            </a:r>
          </a:p>
          <a:p>
            <a:pPr lvl="1"/>
            <a:r>
              <a:rPr lang="en-US" dirty="0"/>
              <a:t>The other type heater is a circular design to fit securely around actuator 3</a:t>
            </a:r>
          </a:p>
        </p:txBody>
      </p:sp>
      <p:pic>
        <p:nvPicPr>
          <p:cNvPr id="5" name="Picture 4">
            <a:extLst>
              <a:ext uri="{FF2B5EF4-FFF2-40B4-BE49-F238E27FC236}">
                <a16:creationId xmlns:a16="http://schemas.microsoft.com/office/drawing/2014/main" id="{BBE6F55F-2583-4468-9E54-0A67336ADB04}"/>
              </a:ext>
            </a:extLst>
          </p:cNvPr>
          <p:cNvPicPr>
            <a:picLocks noChangeAspect="1"/>
          </p:cNvPicPr>
          <p:nvPr/>
        </p:nvPicPr>
        <p:blipFill>
          <a:blip r:embed="rId2"/>
          <a:stretch>
            <a:fillRect/>
          </a:stretch>
        </p:blipFill>
        <p:spPr>
          <a:xfrm>
            <a:off x="6793992" y="2332437"/>
            <a:ext cx="4484245" cy="2546078"/>
          </a:xfrm>
          <a:prstGeom prst="rect">
            <a:avLst/>
          </a:prstGeom>
        </p:spPr>
      </p:pic>
      <p:sp>
        <p:nvSpPr>
          <p:cNvPr id="7" name="TextBox 6">
            <a:extLst>
              <a:ext uri="{FF2B5EF4-FFF2-40B4-BE49-F238E27FC236}">
                <a16:creationId xmlns:a16="http://schemas.microsoft.com/office/drawing/2014/main" id="{591A23DA-3227-45AD-8765-170B1D7810FF}"/>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28295091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95DC04F1-1213-49A5-A857-28C4F09033EE}"/>
              </a:ext>
            </a:extLst>
          </p:cNvPr>
          <p:cNvSpPr>
            <a:spLocks noGrp="1"/>
          </p:cNvSpPr>
          <p:nvPr>
            <p:ph idx="1"/>
          </p:nvPr>
        </p:nvSpPr>
        <p:spPr/>
        <p:txBody>
          <a:bodyPr/>
          <a:lstStyle/>
          <a:p>
            <a:r>
              <a:rPr lang="en-US" dirty="0"/>
              <a:t>System Power Source</a:t>
            </a:r>
          </a:p>
          <a:p>
            <a:pPr lvl="1"/>
            <a:r>
              <a:rPr lang="en-US" dirty="0"/>
              <a:t>28 Volt direct current (Vdc) power is supplied to the controller via two 15 Ampere (A), Circuit Breakers (CBs) located on the cockpit overhead panel</a:t>
            </a:r>
          </a:p>
          <a:p>
            <a:pPr lvl="1"/>
            <a:r>
              <a:rPr lang="en-US" dirty="0"/>
              <a:t>One CB powers the flap heater channel and the other powers the slat heater channel</a:t>
            </a:r>
          </a:p>
        </p:txBody>
      </p:sp>
      <p:sp>
        <p:nvSpPr>
          <p:cNvPr id="5" name="TextBox 4">
            <a:extLst>
              <a:ext uri="{FF2B5EF4-FFF2-40B4-BE49-F238E27FC236}">
                <a16:creationId xmlns:a16="http://schemas.microsoft.com/office/drawing/2014/main" id="{2E3C84B7-43B0-4655-9C4F-3D392094ACF7}"/>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1988362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FD94AE6-50AB-4E3A-BE5D-73786AE527E7}"/>
              </a:ext>
            </a:extLst>
          </p:cNvPr>
          <p:cNvPicPr>
            <a:picLocks noChangeAspect="1"/>
          </p:cNvPicPr>
          <p:nvPr/>
        </p:nvPicPr>
        <p:blipFill>
          <a:blip r:embed="rId2"/>
          <a:stretch>
            <a:fillRect/>
          </a:stretch>
        </p:blipFill>
        <p:spPr>
          <a:xfrm>
            <a:off x="2604505" y="4307285"/>
            <a:ext cx="4253498" cy="2192225"/>
          </a:xfrm>
          <a:prstGeom prst="rect">
            <a:avLst/>
          </a:prstGeom>
        </p:spPr>
      </p:pic>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8DE83CA7-B0E6-46E1-B30E-432479037281}"/>
              </a:ext>
            </a:extLst>
          </p:cNvPr>
          <p:cNvSpPr>
            <a:spLocks noGrp="1"/>
          </p:cNvSpPr>
          <p:nvPr>
            <p:ph sz="half" idx="1"/>
          </p:nvPr>
        </p:nvSpPr>
        <p:spPr>
          <a:xfrm>
            <a:off x="838200" y="1825625"/>
            <a:ext cx="5181600" cy="2654935"/>
          </a:xfrm>
        </p:spPr>
        <p:txBody>
          <a:bodyPr>
            <a:normAutofit/>
          </a:bodyPr>
          <a:lstStyle/>
          <a:p>
            <a:r>
              <a:rPr lang="en-US" sz="2000" dirty="0"/>
              <a:t>Wire Routing</a:t>
            </a:r>
          </a:p>
          <a:p>
            <a:pPr lvl="1"/>
            <a:r>
              <a:rPr lang="en-US" sz="1800" dirty="0"/>
              <a:t>Figures depict routing of installed wires</a:t>
            </a:r>
          </a:p>
          <a:p>
            <a:pPr lvl="1"/>
            <a:r>
              <a:rPr lang="en-US" sz="1800" dirty="0"/>
              <a:t>Wires are routed adjacent to existing airplane wire bundles to the maximum extent possible.</a:t>
            </a:r>
          </a:p>
          <a:p>
            <a:pPr lvl="1"/>
            <a:r>
              <a:rPr lang="en-US" sz="1800" dirty="0"/>
              <a:t>Wiring in cabin is accessed by removing the sidewall, ceiling, or center pedestal access panels</a:t>
            </a:r>
          </a:p>
          <a:p>
            <a:pPr lvl="1"/>
            <a:r>
              <a:rPr lang="en-US" sz="1800" dirty="0"/>
              <a:t>Wiring external to the aircraft is accessed by removing the necessary access panels</a:t>
            </a:r>
          </a:p>
        </p:txBody>
      </p:sp>
      <p:sp>
        <p:nvSpPr>
          <p:cNvPr id="11" name="Content Placeholder 10">
            <a:extLst>
              <a:ext uri="{FF2B5EF4-FFF2-40B4-BE49-F238E27FC236}">
                <a16:creationId xmlns:a16="http://schemas.microsoft.com/office/drawing/2014/main" id="{F60ECD43-69A9-4080-AE34-70BA7BD56717}"/>
              </a:ext>
            </a:extLst>
          </p:cNvPr>
          <p:cNvSpPr>
            <a:spLocks noGrp="1"/>
          </p:cNvSpPr>
          <p:nvPr>
            <p:ph sz="half" idx="2"/>
          </p:nvPr>
        </p:nvSpPr>
        <p:spPr/>
        <p:txBody>
          <a:bodyPr>
            <a:normAutofit/>
          </a:bodyPr>
          <a:lstStyle/>
          <a:p>
            <a:endParaRPr lang="en-US"/>
          </a:p>
        </p:txBody>
      </p:sp>
      <p:pic>
        <p:nvPicPr>
          <p:cNvPr id="5" name="Picture 4">
            <a:extLst>
              <a:ext uri="{FF2B5EF4-FFF2-40B4-BE49-F238E27FC236}">
                <a16:creationId xmlns:a16="http://schemas.microsoft.com/office/drawing/2014/main" id="{D131E913-AA0E-440C-B793-E1C5A5324405}"/>
              </a:ext>
            </a:extLst>
          </p:cNvPr>
          <p:cNvPicPr>
            <a:picLocks noChangeAspect="1"/>
          </p:cNvPicPr>
          <p:nvPr/>
        </p:nvPicPr>
        <p:blipFill>
          <a:blip r:embed="rId3"/>
          <a:stretch>
            <a:fillRect/>
          </a:stretch>
        </p:blipFill>
        <p:spPr>
          <a:xfrm>
            <a:off x="6409944" y="1454602"/>
            <a:ext cx="4709160" cy="4632339"/>
          </a:xfrm>
          <a:prstGeom prst="rect">
            <a:avLst/>
          </a:prstGeom>
        </p:spPr>
      </p:pic>
      <p:sp>
        <p:nvSpPr>
          <p:cNvPr id="9" name="TextBox 8">
            <a:extLst>
              <a:ext uri="{FF2B5EF4-FFF2-40B4-BE49-F238E27FC236}">
                <a16:creationId xmlns:a16="http://schemas.microsoft.com/office/drawing/2014/main" id="{32588C2F-EF1A-4CBD-A952-E92922482A01}"/>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17605154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7C23DE1D-E05A-4EF5-9EB9-1D62CF764C9A}"/>
              </a:ext>
            </a:extLst>
          </p:cNvPr>
          <p:cNvSpPr>
            <a:spLocks noGrp="1"/>
          </p:cNvSpPr>
          <p:nvPr>
            <p:ph idx="1"/>
          </p:nvPr>
        </p:nvSpPr>
        <p:spPr/>
        <p:txBody>
          <a:bodyPr>
            <a:normAutofit fontScale="92500" lnSpcReduction="20000"/>
          </a:bodyPr>
          <a:lstStyle/>
          <a:p>
            <a:r>
              <a:rPr lang="en-US" dirty="0"/>
              <a:t>Control Logic</a:t>
            </a:r>
          </a:p>
          <a:p>
            <a:pPr lvl="1"/>
            <a:r>
              <a:rPr lang="en-US" dirty="0"/>
              <a:t>The FSHCU is comprised of two separate sections (channels)</a:t>
            </a:r>
          </a:p>
          <a:p>
            <a:pPr lvl="2"/>
            <a:r>
              <a:rPr lang="en-US" dirty="0"/>
              <a:t>One channel controls six flap actuator heaters</a:t>
            </a:r>
          </a:p>
          <a:p>
            <a:pPr lvl="2"/>
            <a:r>
              <a:rPr lang="en-US" dirty="0"/>
              <a:t>Other channel controls the six slat actuator heaters</a:t>
            </a:r>
          </a:p>
          <a:p>
            <a:pPr lvl="1"/>
            <a:r>
              <a:rPr lang="en-US" dirty="0"/>
              <a:t>Activates all heaters on a channel when any of the thermistors on that channel sense temperature below 40ºF</a:t>
            </a:r>
          </a:p>
          <a:p>
            <a:pPr lvl="1"/>
            <a:r>
              <a:rPr lang="en-US" dirty="0"/>
              <a:t>Deactivates all heaters when all sensors readings are above 60ºF to prevent a thermal overheat</a:t>
            </a:r>
          </a:p>
          <a:p>
            <a:pPr lvl="1"/>
            <a:r>
              <a:rPr lang="en-US" dirty="0"/>
              <a:t>Any sensor temperature exceeds 130º F, the system will de-power all heaters on that channel</a:t>
            </a:r>
          </a:p>
          <a:p>
            <a:pPr lvl="2"/>
            <a:r>
              <a:rPr lang="en-US" dirty="0"/>
              <a:t>System will reactivate once the actuator has cooled below 110º F.</a:t>
            </a:r>
          </a:p>
          <a:p>
            <a:r>
              <a:rPr lang="en-US" dirty="0"/>
              <a:t>Built in Test Function</a:t>
            </a:r>
          </a:p>
          <a:p>
            <a:pPr lvl="1"/>
            <a:r>
              <a:rPr lang="en-US" dirty="0"/>
              <a:t>The control unit contains Built-In-Test Equipment (BITE) that checks the system integrity</a:t>
            </a:r>
          </a:p>
          <a:p>
            <a:pPr lvl="2"/>
            <a:r>
              <a:rPr lang="en-US" dirty="0"/>
              <a:t>Test is performed at Power-on and periodically during normal operation</a:t>
            </a:r>
          </a:p>
        </p:txBody>
      </p:sp>
      <p:sp>
        <p:nvSpPr>
          <p:cNvPr id="5" name="TextBox 4">
            <a:extLst>
              <a:ext uri="{FF2B5EF4-FFF2-40B4-BE49-F238E27FC236}">
                <a16:creationId xmlns:a16="http://schemas.microsoft.com/office/drawing/2014/main" id="{20AA3F6D-BD69-4645-A6C0-61CD860482B0}"/>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14505784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527C83C5-9482-42AB-92BB-B36B736E71CF}"/>
              </a:ext>
            </a:extLst>
          </p:cNvPr>
          <p:cNvSpPr>
            <a:spLocks noGrp="1"/>
          </p:cNvSpPr>
          <p:nvPr>
            <p:ph idx="1"/>
          </p:nvPr>
        </p:nvSpPr>
        <p:spPr/>
        <p:txBody>
          <a:bodyPr>
            <a:normAutofit fontScale="55000" lnSpcReduction="20000"/>
          </a:bodyPr>
          <a:lstStyle/>
          <a:p>
            <a:r>
              <a:rPr lang="en-US" dirty="0"/>
              <a:t>MAINTENANCE CONSIDERATIONS</a:t>
            </a:r>
          </a:p>
          <a:p>
            <a:pPr lvl="1"/>
            <a:r>
              <a:rPr lang="en-US" dirty="0"/>
              <a:t>Particular attention should be given to clamping of wire harnesses in the wing leading and trailing edge areas</a:t>
            </a:r>
          </a:p>
          <a:p>
            <a:pPr lvl="1"/>
            <a:r>
              <a:rPr lang="en-US" dirty="0"/>
              <a:t>The system installation allows for the heater clamps to be secured to the actuator housing in a position that is clear of the moving actuator components</a:t>
            </a:r>
          </a:p>
          <a:p>
            <a:pPr lvl="1"/>
            <a:r>
              <a:rPr lang="en-US" dirty="0"/>
              <a:t>When servicing wiring to the heater clamps, ensure that the wiring is securely clamped, clear of moving parts prior to aircraft return to service</a:t>
            </a:r>
          </a:p>
          <a:p>
            <a:r>
              <a:rPr lang="en-US" dirty="0"/>
              <a:t>F/S Control Box</a:t>
            </a:r>
          </a:p>
          <a:p>
            <a:pPr lvl="1"/>
            <a:r>
              <a:rPr lang="en-US" dirty="0"/>
              <a:t>Contains no line serviceable components</a:t>
            </a:r>
          </a:p>
          <a:p>
            <a:pPr lvl="1"/>
            <a:r>
              <a:rPr lang="en-US" dirty="0"/>
              <a:t>Controller maintenance is “on condition”</a:t>
            </a:r>
          </a:p>
          <a:p>
            <a:pPr lvl="2"/>
            <a:r>
              <a:rPr lang="en-US" dirty="0"/>
              <a:t>Requires no periodic checks, tests, inspections</a:t>
            </a:r>
          </a:p>
          <a:p>
            <a:pPr lvl="2"/>
            <a:r>
              <a:rPr lang="en-US" dirty="0"/>
              <a:t>No mandatory replacement intervals</a:t>
            </a:r>
          </a:p>
          <a:p>
            <a:pPr lvl="2"/>
            <a:r>
              <a:rPr lang="en-US" dirty="0"/>
              <a:t>Recommended that approximately every six months, the system test is accomplished</a:t>
            </a:r>
          </a:p>
          <a:p>
            <a:r>
              <a:rPr lang="en-US" dirty="0"/>
              <a:t>Actuator Heaters</a:t>
            </a:r>
          </a:p>
          <a:p>
            <a:pPr lvl="1"/>
            <a:r>
              <a:rPr lang="en-US" dirty="0"/>
              <a:t>Contains no line serviceable components</a:t>
            </a:r>
          </a:p>
          <a:p>
            <a:pPr lvl="1"/>
            <a:r>
              <a:rPr lang="en-US" dirty="0"/>
              <a:t>Maintenance is “on condition”</a:t>
            </a:r>
          </a:p>
          <a:p>
            <a:pPr lvl="2"/>
            <a:r>
              <a:rPr lang="en-US" dirty="0"/>
              <a:t>Requires no periodic checks, tests, inspections</a:t>
            </a:r>
          </a:p>
          <a:p>
            <a:pPr lvl="2"/>
            <a:r>
              <a:rPr lang="en-US" dirty="0"/>
              <a:t>No mandatory replacement intervals</a:t>
            </a:r>
          </a:p>
          <a:p>
            <a:pPr lvl="2"/>
            <a:r>
              <a:rPr lang="en-US" dirty="0"/>
              <a:t>Recommended that approximately every six months the following maintenance actions should be performed to ensure the actuator Heater will function correctly</a:t>
            </a:r>
          </a:p>
          <a:p>
            <a:pPr lvl="3"/>
            <a:r>
              <a:rPr lang="en-US" dirty="0"/>
              <a:t>Visually inspect the heaters for any damage</a:t>
            </a:r>
          </a:p>
          <a:p>
            <a:pPr lvl="3"/>
            <a:r>
              <a:rPr lang="en-US" dirty="0"/>
              <a:t>Inspect the heater wires for signs of chaffing or environmental damage</a:t>
            </a:r>
          </a:p>
          <a:p>
            <a:pPr lvl="3"/>
            <a:r>
              <a:rPr lang="en-US" dirty="0"/>
              <a:t>Verify the heater is securely attached to the actuator</a:t>
            </a:r>
          </a:p>
        </p:txBody>
      </p:sp>
      <p:sp>
        <p:nvSpPr>
          <p:cNvPr id="5" name="TextBox 4">
            <a:extLst>
              <a:ext uri="{FF2B5EF4-FFF2-40B4-BE49-F238E27FC236}">
                <a16:creationId xmlns:a16="http://schemas.microsoft.com/office/drawing/2014/main" id="{6ACA1287-9119-4AD7-BE46-605263FEEBD6}"/>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40217842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788C5-2705-4E41-96BE-C03A626738C3}"/>
              </a:ext>
            </a:extLst>
          </p:cNvPr>
          <p:cNvSpPr>
            <a:spLocks noGrp="1"/>
          </p:cNvSpPr>
          <p:nvPr>
            <p:ph type="title"/>
          </p:nvPr>
        </p:nvSpPr>
        <p:spPr/>
        <p:txBody>
          <a:bodyPr/>
          <a:lstStyle/>
          <a:p>
            <a:r>
              <a:rPr lang="en-US" dirty="0">
                <a:solidFill>
                  <a:schemeClr val="tx1"/>
                </a:solidFill>
              </a:rPr>
              <a:t>STC High Level Strength/ Weakness</a:t>
            </a:r>
            <a:endParaRPr lang="en-US" dirty="0"/>
          </a:p>
        </p:txBody>
      </p:sp>
      <p:sp>
        <p:nvSpPr>
          <p:cNvPr id="4" name="Text Placeholder 3">
            <a:extLst>
              <a:ext uri="{FF2B5EF4-FFF2-40B4-BE49-F238E27FC236}">
                <a16:creationId xmlns:a16="http://schemas.microsoft.com/office/drawing/2014/main" id="{A22DC965-2DFD-4223-82DD-9185F409E32F}"/>
              </a:ext>
            </a:extLst>
          </p:cNvPr>
          <p:cNvSpPr>
            <a:spLocks noGrp="1"/>
          </p:cNvSpPr>
          <p:nvPr>
            <p:ph type="body" idx="1"/>
          </p:nvPr>
        </p:nvSpPr>
        <p:spPr/>
        <p:txBody>
          <a:bodyPr/>
          <a:lstStyle/>
          <a:p>
            <a:r>
              <a:rPr lang="en-US" dirty="0">
                <a:solidFill>
                  <a:srgbClr val="00B050"/>
                </a:solidFill>
              </a:rPr>
              <a:t>Strengths</a:t>
            </a:r>
          </a:p>
        </p:txBody>
      </p:sp>
      <p:sp>
        <p:nvSpPr>
          <p:cNvPr id="5" name="Content Placeholder 4">
            <a:extLst>
              <a:ext uri="{FF2B5EF4-FFF2-40B4-BE49-F238E27FC236}">
                <a16:creationId xmlns:a16="http://schemas.microsoft.com/office/drawing/2014/main" id="{D8026F22-9874-4C1A-B338-F5C7142D765D}"/>
              </a:ext>
            </a:extLst>
          </p:cNvPr>
          <p:cNvSpPr>
            <a:spLocks noGrp="1"/>
          </p:cNvSpPr>
          <p:nvPr>
            <p:ph sz="half" idx="2"/>
          </p:nvPr>
        </p:nvSpPr>
        <p:spPr/>
        <p:txBody>
          <a:bodyPr>
            <a:normAutofit fontScale="40000" lnSpcReduction="20000"/>
          </a:bodyPr>
          <a:lstStyle/>
          <a:p>
            <a:pPr>
              <a:spcAft>
                <a:spcPts val="600"/>
              </a:spcAft>
            </a:pPr>
            <a:r>
              <a:rPr lang="en-US" b="1" dirty="0">
                <a:solidFill>
                  <a:srgbClr val="00B050"/>
                </a:solidFill>
              </a:rPr>
              <a:t>Comprehensive G150 contract info</a:t>
            </a:r>
          </a:p>
          <a:p>
            <a:pPr lvl="1">
              <a:spcAft>
                <a:spcPts val="600"/>
              </a:spcAft>
            </a:pPr>
            <a:r>
              <a:rPr lang="en-US" b="1" dirty="0">
                <a:solidFill>
                  <a:srgbClr val="00B050"/>
                </a:solidFill>
              </a:rPr>
              <a:t>G150 data from JetNet</a:t>
            </a:r>
          </a:p>
          <a:p>
            <a:pPr>
              <a:spcAft>
                <a:spcPts val="600"/>
              </a:spcAft>
            </a:pPr>
            <a:r>
              <a:rPr lang="en-US" b="1" dirty="0">
                <a:solidFill>
                  <a:srgbClr val="00B050"/>
                </a:solidFill>
              </a:rPr>
              <a:t>Flight Safety training advised client of STC (N15PV)</a:t>
            </a:r>
          </a:p>
          <a:p>
            <a:pPr>
              <a:spcAft>
                <a:spcPts val="600"/>
              </a:spcAft>
            </a:pPr>
            <a:r>
              <a:rPr lang="en-US" b="1" dirty="0">
                <a:solidFill>
                  <a:srgbClr val="00B050"/>
                </a:solidFill>
              </a:rPr>
              <a:t>Fixes operational issue for added value</a:t>
            </a:r>
          </a:p>
          <a:p>
            <a:pPr lvl="1">
              <a:spcAft>
                <a:spcPts val="600"/>
              </a:spcAft>
            </a:pPr>
            <a:r>
              <a:rPr lang="en-US" b="1" dirty="0">
                <a:solidFill>
                  <a:srgbClr val="00B050"/>
                </a:solidFill>
              </a:rPr>
              <a:t>Payback visibility – how many diversions?</a:t>
            </a:r>
          </a:p>
          <a:p>
            <a:pPr>
              <a:spcAft>
                <a:spcPts val="600"/>
              </a:spcAft>
            </a:pPr>
            <a:r>
              <a:rPr lang="en-US" b="1" dirty="0">
                <a:solidFill>
                  <a:srgbClr val="00B050"/>
                </a:solidFill>
              </a:rPr>
              <a:t>Reasonably inexpensive fix (~$165K turn key or $45K STC)</a:t>
            </a:r>
          </a:p>
          <a:p>
            <a:pPr>
              <a:spcAft>
                <a:spcPts val="600"/>
              </a:spcAft>
              <a:buFont typeface="Wingdings" panose="05000000000000000000" pitchFamily="2" charset="2"/>
              <a:buChar char="ü"/>
            </a:pPr>
            <a:r>
              <a:rPr lang="en-US" b="1" dirty="0">
                <a:solidFill>
                  <a:srgbClr val="00B050"/>
                </a:solidFill>
              </a:rPr>
              <a:t>GAC G150 FAST fleet retrofit completed</a:t>
            </a:r>
          </a:p>
          <a:p>
            <a:pPr lvl="1">
              <a:spcAft>
                <a:spcPts val="600"/>
              </a:spcAft>
            </a:pPr>
            <a:r>
              <a:rPr lang="en-US" b="1" dirty="0">
                <a:solidFill>
                  <a:srgbClr val="00B050"/>
                </a:solidFill>
              </a:rPr>
              <a:t>SV/ Straight Flight – ARA</a:t>
            </a:r>
          </a:p>
          <a:p>
            <a:pPr lvl="1">
              <a:spcAft>
                <a:spcPts val="600"/>
              </a:spcAft>
              <a:buFont typeface="Wingdings" panose="05000000000000000000" pitchFamily="2" charset="2"/>
              <a:buChar char="ü"/>
            </a:pPr>
            <a:r>
              <a:rPr lang="en-US" b="1" dirty="0">
                <a:solidFill>
                  <a:srgbClr val="00B050"/>
                </a:solidFill>
              </a:rPr>
              <a:t>Learning curve complete (i.e. S/ F calibration issue)</a:t>
            </a:r>
          </a:p>
          <a:p>
            <a:pPr>
              <a:spcAft>
                <a:spcPts val="600"/>
              </a:spcAft>
            </a:pPr>
            <a:r>
              <a:rPr lang="en-US" b="1" dirty="0">
                <a:solidFill>
                  <a:srgbClr val="00B050"/>
                </a:solidFill>
              </a:rPr>
              <a:t>GAC FAST Team Chief Pilot Possible Reference (WIP Wes)</a:t>
            </a:r>
          </a:p>
          <a:p>
            <a:pPr lvl="1">
              <a:spcAft>
                <a:spcPts val="600"/>
              </a:spcAft>
            </a:pPr>
            <a:r>
              <a:rPr lang="en-US" b="1" dirty="0">
                <a:solidFill>
                  <a:srgbClr val="00B050"/>
                </a:solidFill>
              </a:rPr>
              <a:t>Tips &amp; insights possible via GAC FAST effort</a:t>
            </a:r>
          </a:p>
          <a:p>
            <a:pPr>
              <a:spcAft>
                <a:spcPts val="600"/>
              </a:spcAft>
            </a:pPr>
            <a:r>
              <a:rPr lang="en-US" b="1" dirty="0">
                <a:solidFill>
                  <a:srgbClr val="00B050"/>
                </a:solidFill>
              </a:rPr>
              <a:t>SV/ Straight Flight MRO (If operator already using)</a:t>
            </a:r>
          </a:p>
          <a:p>
            <a:pPr>
              <a:spcAft>
                <a:spcPts val="600"/>
              </a:spcAft>
            </a:pPr>
            <a:endParaRPr lang="en-US" dirty="0">
              <a:solidFill>
                <a:srgbClr val="00B050"/>
              </a:solidFill>
            </a:endParaRPr>
          </a:p>
        </p:txBody>
      </p:sp>
      <p:sp>
        <p:nvSpPr>
          <p:cNvPr id="6" name="Text Placeholder 5">
            <a:extLst>
              <a:ext uri="{FF2B5EF4-FFF2-40B4-BE49-F238E27FC236}">
                <a16:creationId xmlns:a16="http://schemas.microsoft.com/office/drawing/2014/main" id="{B71D8A1D-4974-49A4-9DAE-45E00D5CC796}"/>
              </a:ext>
            </a:extLst>
          </p:cNvPr>
          <p:cNvSpPr>
            <a:spLocks noGrp="1"/>
          </p:cNvSpPr>
          <p:nvPr>
            <p:ph type="body" sz="quarter" idx="3"/>
          </p:nvPr>
        </p:nvSpPr>
        <p:spPr/>
        <p:txBody>
          <a:bodyPr/>
          <a:lstStyle/>
          <a:p>
            <a:r>
              <a:rPr lang="en-US" dirty="0">
                <a:solidFill>
                  <a:srgbClr val="C00000"/>
                </a:solidFill>
              </a:rPr>
              <a:t>Weaknesses</a:t>
            </a:r>
          </a:p>
        </p:txBody>
      </p:sp>
      <p:sp>
        <p:nvSpPr>
          <p:cNvPr id="7" name="Content Placeholder 6">
            <a:extLst>
              <a:ext uri="{FF2B5EF4-FFF2-40B4-BE49-F238E27FC236}">
                <a16:creationId xmlns:a16="http://schemas.microsoft.com/office/drawing/2014/main" id="{0406E194-748B-48AD-8F77-C1BAB784BF8E}"/>
              </a:ext>
            </a:extLst>
          </p:cNvPr>
          <p:cNvSpPr>
            <a:spLocks noGrp="1"/>
          </p:cNvSpPr>
          <p:nvPr>
            <p:ph sz="quarter" idx="4"/>
          </p:nvPr>
        </p:nvSpPr>
        <p:spPr/>
        <p:txBody>
          <a:bodyPr>
            <a:normAutofit fontScale="40000" lnSpcReduction="20000"/>
          </a:bodyPr>
          <a:lstStyle/>
          <a:p>
            <a:pPr>
              <a:spcAft>
                <a:spcPts val="600"/>
              </a:spcAft>
            </a:pPr>
            <a:r>
              <a:rPr lang="en-US" b="1" dirty="0">
                <a:solidFill>
                  <a:srgbClr val="C00000"/>
                </a:solidFill>
              </a:rPr>
              <a:t>Reaching the decision makers/ influencers </a:t>
            </a:r>
          </a:p>
          <a:p>
            <a:pPr lvl="1">
              <a:spcAft>
                <a:spcPts val="600"/>
              </a:spcAft>
            </a:pPr>
            <a:r>
              <a:rPr lang="en-US" b="1" dirty="0">
                <a:solidFill>
                  <a:srgbClr val="C00000"/>
                </a:solidFill>
              </a:rPr>
              <a:t>Investment &amp; payback need clarification</a:t>
            </a:r>
          </a:p>
          <a:p>
            <a:pPr>
              <a:spcAft>
                <a:spcPts val="600"/>
              </a:spcAft>
            </a:pPr>
            <a:r>
              <a:rPr lang="en-US" b="1" dirty="0">
                <a:solidFill>
                  <a:srgbClr val="C00000"/>
                </a:solidFill>
              </a:rPr>
              <a:t>“Real” op issue? = education/ What problem?</a:t>
            </a:r>
          </a:p>
          <a:p>
            <a:pPr lvl="1">
              <a:spcAft>
                <a:spcPts val="600"/>
              </a:spcAft>
            </a:pPr>
            <a:r>
              <a:rPr lang="en-US" b="1" dirty="0">
                <a:solidFill>
                  <a:srgbClr val="C00000"/>
                </a:solidFill>
              </a:rPr>
              <a:t>No industry “alerts” on ops issue</a:t>
            </a:r>
          </a:p>
          <a:p>
            <a:pPr lvl="1">
              <a:spcAft>
                <a:spcPts val="600"/>
              </a:spcAft>
            </a:pPr>
            <a:r>
              <a:rPr lang="en-US" b="1" dirty="0">
                <a:solidFill>
                  <a:srgbClr val="C00000"/>
                </a:solidFill>
              </a:rPr>
              <a:t>Need FAST </a:t>
            </a:r>
            <a:r>
              <a:rPr lang="en-US" b="1" dirty="0" err="1">
                <a:solidFill>
                  <a:srgbClr val="C00000"/>
                </a:solidFill>
              </a:rPr>
              <a:t>xface</a:t>
            </a:r>
            <a:r>
              <a:rPr lang="en-US" b="1" dirty="0">
                <a:solidFill>
                  <a:srgbClr val="C00000"/>
                </a:solidFill>
              </a:rPr>
              <a:t> discussion</a:t>
            </a:r>
          </a:p>
          <a:p>
            <a:pPr lvl="1">
              <a:spcAft>
                <a:spcPts val="600"/>
              </a:spcAft>
            </a:pPr>
            <a:r>
              <a:rPr lang="en-US" b="1" dirty="0">
                <a:solidFill>
                  <a:srgbClr val="C00000"/>
                </a:solidFill>
              </a:rPr>
              <a:t>Ops issues from actual operator</a:t>
            </a:r>
          </a:p>
          <a:p>
            <a:pPr lvl="1">
              <a:spcAft>
                <a:spcPts val="600"/>
              </a:spcAft>
            </a:pPr>
            <a:r>
              <a:rPr lang="en-US" b="1" dirty="0">
                <a:solidFill>
                  <a:srgbClr val="C00000"/>
                </a:solidFill>
              </a:rPr>
              <a:t>Real value-added – why did DAC do this?</a:t>
            </a:r>
          </a:p>
          <a:p>
            <a:pPr>
              <a:spcAft>
                <a:spcPts val="600"/>
              </a:spcAft>
            </a:pPr>
            <a:r>
              <a:rPr lang="en-US" b="1" dirty="0">
                <a:solidFill>
                  <a:srgbClr val="C00000"/>
                </a:solidFill>
              </a:rPr>
              <a:t>No GAC formal support (i.e. SB)</a:t>
            </a:r>
          </a:p>
          <a:p>
            <a:pPr>
              <a:spcAft>
                <a:spcPts val="600"/>
              </a:spcAft>
            </a:pPr>
            <a:r>
              <a:rPr lang="en-US" b="1" dirty="0">
                <a:solidFill>
                  <a:srgbClr val="C00000"/>
                </a:solidFill>
              </a:rPr>
              <a:t>No GAC formal endorsement</a:t>
            </a:r>
          </a:p>
          <a:p>
            <a:pPr>
              <a:spcAft>
                <a:spcPts val="600"/>
              </a:spcAft>
            </a:pPr>
            <a:r>
              <a:rPr lang="en-US" b="1" dirty="0">
                <a:solidFill>
                  <a:srgbClr val="C00000"/>
                </a:solidFill>
              </a:rPr>
              <a:t>Long lead time for parts (COX)</a:t>
            </a:r>
          </a:p>
          <a:p>
            <a:pPr>
              <a:spcAft>
                <a:spcPts val="600"/>
              </a:spcAft>
            </a:pPr>
            <a:r>
              <a:rPr lang="en-US" b="1" dirty="0">
                <a:solidFill>
                  <a:srgbClr val="C00000"/>
                </a:solidFill>
              </a:rPr>
              <a:t>Only MRO is Straight Flight ARA</a:t>
            </a:r>
          </a:p>
          <a:p>
            <a:pPr lvl="1">
              <a:spcAft>
                <a:spcPts val="600"/>
              </a:spcAft>
            </a:pPr>
            <a:r>
              <a:rPr lang="en-US" b="1" dirty="0">
                <a:solidFill>
                  <a:srgbClr val="C00000"/>
                </a:solidFill>
              </a:rPr>
              <a:t>Location adds costs, i.e. ferry flights</a:t>
            </a:r>
          </a:p>
          <a:p>
            <a:pPr lvl="1">
              <a:spcAft>
                <a:spcPts val="600"/>
              </a:spcAft>
            </a:pPr>
            <a:r>
              <a:rPr lang="en-US" b="1" dirty="0">
                <a:solidFill>
                  <a:srgbClr val="C00000"/>
                </a:solidFill>
              </a:rPr>
              <a:t>If not operators preferred MRO</a:t>
            </a:r>
          </a:p>
          <a:p>
            <a:pPr>
              <a:spcAft>
                <a:spcPts val="600"/>
              </a:spcAft>
            </a:pPr>
            <a:endParaRPr lang="en-US" dirty="0">
              <a:solidFill>
                <a:srgbClr val="C00000"/>
              </a:solidFill>
            </a:endParaRPr>
          </a:p>
          <a:p>
            <a:pPr>
              <a:spcAft>
                <a:spcPts val="600"/>
              </a:spcAft>
            </a:pPr>
            <a:endParaRPr lang="en-US" dirty="0">
              <a:solidFill>
                <a:srgbClr val="C00000"/>
              </a:solidFill>
            </a:endParaRPr>
          </a:p>
        </p:txBody>
      </p:sp>
      <p:sp>
        <p:nvSpPr>
          <p:cNvPr id="9" name="TextBox 8">
            <a:extLst>
              <a:ext uri="{FF2B5EF4-FFF2-40B4-BE49-F238E27FC236}">
                <a16:creationId xmlns:a16="http://schemas.microsoft.com/office/drawing/2014/main" id="{3D95E562-1DB9-4B44-8943-1EE86157C152}"/>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1129759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7C1AC-A37F-4A8B-BF7E-29A8B35D04F0}"/>
              </a:ext>
            </a:extLst>
          </p:cNvPr>
          <p:cNvSpPr>
            <a:spLocks noGrp="1"/>
          </p:cNvSpPr>
          <p:nvPr>
            <p:ph type="title"/>
          </p:nvPr>
        </p:nvSpPr>
        <p:spPr/>
        <p:txBody>
          <a:bodyPr/>
          <a:lstStyle/>
          <a:p>
            <a:r>
              <a:rPr lang="en-US" dirty="0"/>
              <a:t>G150 Heater STC C&amp;C </a:t>
            </a:r>
            <a:r>
              <a:rPr lang="en-US" i="1" dirty="0"/>
              <a:t>Reminder</a:t>
            </a:r>
          </a:p>
        </p:txBody>
      </p:sp>
      <p:sp>
        <p:nvSpPr>
          <p:cNvPr id="3" name="Content Placeholder 2">
            <a:extLst>
              <a:ext uri="{FF2B5EF4-FFF2-40B4-BE49-F238E27FC236}">
                <a16:creationId xmlns:a16="http://schemas.microsoft.com/office/drawing/2014/main" id="{DFD2D9F9-13A2-4109-86EF-2031FEAD59C9}"/>
              </a:ext>
            </a:extLst>
          </p:cNvPr>
          <p:cNvSpPr>
            <a:spLocks noGrp="1"/>
          </p:cNvSpPr>
          <p:nvPr>
            <p:ph idx="1"/>
          </p:nvPr>
        </p:nvSpPr>
        <p:spPr/>
        <p:txBody>
          <a:bodyPr>
            <a:normAutofit/>
          </a:bodyPr>
          <a:lstStyle/>
          <a:p>
            <a:r>
              <a:rPr lang="en-US" dirty="0"/>
              <a:t>NO Gulfstream Service Bulletin/ Info Letter(?)</a:t>
            </a:r>
          </a:p>
          <a:p>
            <a:pPr lvl="1"/>
            <a:r>
              <a:rPr lang="en-US" dirty="0"/>
              <a:t>Seems a very low, no consideration at GS</a:t>
            </a:r>
          </a:p>
          <a:p>
            <a:r>
              <a:rPr lang="en-US" dirty="0"/>
              <a:t>Low or no operator awareness</a:t>
            </a:r>
          </a:p>
          <a:p>
            <a:r>
              <a:rPr lang="en-US" dirty="0"/>
              <a:t>Competition is “DO NOTHING”</a:t>
            </a:r>
          </a:p>
          <a:p>
            <a:r>
              <a:rPr lang="en-US" dirty="0"/>
              <a:t>Challenges of finding the actual operator and decision maker</a:t>
            </a:r>
          </a:p>
          <a:p>
            <a:pPr lvl="1"/>
            <a:r>
              <a:rPr lang="en-US" dirty="0"/>
              <a:t>Identify people who are buying influences</a:t>
            </a:r>
          </a:p>
          <a:p>
            <a:pPr lvl="2"/>
            <a:r>
              <a:rPr lang="en-US" b="1" i="1" dirty="0">
                <a:solidFill>
                  <a:srgbClr val="00B050"/>
                </a:solidFill>
              </a:rPr>
              <a:t>Economic Buyer = yes/no/veto</a:t>
            </a:r>
          </a:p>
          <a:p>
            <a:pPr lvl="2"/>
            <a:r>
              <a:rPr lang="en-US" dirty="0"/>
              <a:t>User</a:t>
            </a:r>
          </a:p>
          <a:p>
            <a:pPr lvl="2"/>
            <a:r>
              <a:rPr lang="en-US" dirty="0"/>
              <a:t>Technical</a:t>
            </a:r>
          </a:p>
          <a:p>
            <a:r>
              <a:rPr lang="en-US" dirty="0"/>
              <a:t>See </a:t>
            </a:r>
            <a:r>
              <a:rPr lang="en-US" b="1" i="1" dirty="0">
                <a:solidFill>
                  <a:srgbClr val="00B050"/>
                </a:solidFill>
              </a:rPr>
              <a:t>Strengths</a:t>
            </a:r>
            <a:r>
              <a:rPr lang="en-US" dirty="0"/>
              <a:t> &amp; </a:t>
            </a:r>
            <a:r>
              <a:rPr lang="en-US" b="1" i="1" dirty="0">
                <a:solidFill>
                  <a:srgbClr val="FF0000"/>
                </a:solidFill>
              </a:rPr>
              <a:t>Weaknesses</a:t>
            </a:r>
            <a:r>
              <a:rPr lang="en-US" dirty="0"/>
              <a:t> Chart, to follow</a:t>
            </a:r>
          </a:p>
          <a:p>
            <a:endParaRPr lang="en-US" dirty="0"/>
          </a:p>
        </p:txBody>
      </p:sp>
      <p:sp>
        <p:nvSpPr>
          <p:cNvPr id="5" name="TextBox 4">
            <a:extLst>
              <a:ext uri="{FF2B5EF4-FFF2-40B4-BE49-F238E27FC236}">
                <a16:creationId xmlns:a16="http://schemas.microsoft.com/office/drawing/2014/main" id="{69E9D78F-F97F-4FB8-843F-751266542FEC}"/>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5409997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9666A-F186-4D2D-B79A-F07DBDC805BE}"/>
              </a:ext>
            </a:extLst>
          </p:cNvPr>
          <p:cNvSpPr>
            <a:spLocks noGrp="1"/>
          </p:cNvSpPr>
          <p:nvPr>
            <p:ph type="title"/>
          </p:nvPr>
        </p:nvSpPr>
        <p:spPr/>
        <p:txBody>
          <a:bodyPr/>
          <a:lstStyle/>
          <a:p>
            <a:r>
              <a:rPr lang="en-US" dirty="0"/>
              <a:t>G150 “Heaters” C&amp;C Actions</a:t>
            </a:r>
          </a:p>
        </p:txBody>
      </p:sp>
      <p:sp>
        <p:nvSpPr>
          <p:cNvPr id="9" name="Content Placeholder 8">
            <a:extLst>
              <a:ext uri="{FF2B5EF4-FFF2-40B4-BE49-F238E27FC236}">
                <a16:creationId xmlns:a16="http://schemas.microsoft.com/office/drawing/2014/main" id="{9602BA04-77E2-41D0-9545-B96A42FD05F4}"/>
              </a:ext>
            </a:extLst>
          </p:cNvPr>
          <p:cNvSpPr>
            <a:spLocks noGrp="1"/>
          </p:cNvSpPr>
          <p:nvPr>
            <p:ph idx="1"/>
          </p:nvPr>
        </p:nvSpPr>
        <p:spPr/>
        <p:txBody>
          <a:bodyPr>
            <a:normAutofit lnSpcReduction="10000"/>
          </a:bodyPr>
          <a:lstStyle/>
          <a:p>
            <a:r>
              <a:rPr lang="en-US" sz="2400" dirty="0">
                <a:solidFill>
                  <a:srgbClr val="FF0000"/>
                </a:solidFill>
              </a:rPr>
              <a:t>Finish “Discovery” phase re STC basics – HA WIP</a:t>
            </a:r>
          </a:p>
          <a:p>
            <a:pPr lvl="1"/>
            <a:r>
              <a:rPr lang="en-US" sz="2000" dirty="0">
                <a:solidFill>
                  <a:srgbClr val="FF0000"/>
                </a:solidFill>
              </a:rPr>
              <a:t>GAC FAST feedback, info </a:t>
            </a:r>
            <a:r>
              <a:rPr lang="en-US" sz="2000" dirty="0" err="1">
                <a:solidFill>
                  <a:srgbClr val="FF0000"/>
                </a:solidFill>
              </a:rPr>
              <a:t>xface</a:t>
            </a:r>
            <a:r>
              <a:rPr lang="en-US" sz="2000" dirty="0">
                <a:solidFill>
                  <a:srgbClr val="FF0000"/>
                </a:solidFill>
              </a:rPr>
              <a:t> discussion – WL/ HA WIP</a:t>
            </a:r>
          </a:p>
          <a:p>
            <a:r>
              <a:rPr lang="en-US" sz="2400" dirty="0">
                <a:solidFill>
                  <a:srgbClr val="FF0000"/>
                </a:solidFill>
              </a:rPr>
              <a:t>GAC FAST referral – WL WIP</a:t>
            </a:r>
          </a:p>
          <a:p>
            <a:r>
              <a:rPr lang="en-US" sz="2400" dirty="0">
                <a:solidFill>
                  <a:srgbClr val="FF0000"/>
                </a:solidFill>
              </a:rPr>
              <a:t>Explore Flight Safety referral process &amp; duplicate – HA Coord/ WL</a:t>
            </a:r>
          </a:p>
          <a:p>
            <a:r>
              <a:rPr lang="en-US" sz="2400" dirty="0">
                <a:solidFill>
                  <a:srgbClr val="FF0000"/>
                </a:solidFill>
              </a:rPr>
              <a:t>Contact Duncan re interest in teaming – HA Coord</a:t>
            </a:r>
          </a:p>
          <a:p>
            <a:r>
              <a:rPr lang="en-US" sz="2400" dirty="0">
                <a:solidFill>
                  <a:srgbClr val="FF0000"/>
                </a:solidFill>
              </a:rPr>
              <a:t>Determine other MROs interest/ positioning re interest in teaming – HA Coord</a:t>
            </a:r>
          </a:p>
          <a:p>
            <a:r>
              <a:rPr lang="en-US" sz="2400" dirty="0">
                <a:solidFill>
                  <a:srgbClr val="FF0000"/>
                </a:solidFill>
              </a:rPr>
              <a:t>Vet G150 JetNet data to establish priorities – LC, HA WIP</a:t>
            </a:r>
          </a:p>
          <a:p>
            <a:pPr lvl="1"/>
            <a:r>
              <a:rPr lang="en-US" sz="2000" dirty="0">
                <a:solidFill>
                  <a:srgbClr val="FF0000"/>
                </a:solidFill>
              </a:rPr>
              <a:t>Direct &amp; indirect contact action plan</a:t>
            </a:r>
          </a:p>
          <a:p>
            <a:r>
              <a:rPr lang="en-US" sz="2400" dirty="0">
                <a:solidFill>
                  <a:srgbClr val="FF0000"/>
                </a:solidFill>
              </a:rPr>
              <a:t>Discover G150 hourly TOC (IOC + DOC) re value-added &amp; payback calc – LC/ HA WIP</a:t>
            </a:r>
          </a:p>
          <a:p>
            <a:r>
              <a:rPr lang="en-US" sz="2400" dirty="0">
                <a:solidFill>
                  <a:srgbClr val="FF0000"/>
                </a:solidFill>
              </a:rPr>
              <a:t>Others?</a:t>
            </a:r>
          </a:p>
          <a:p>
            <a:endParaRPr lang="en-US" sz="2400" dirty="0"/>
          </a:p>
          <a:p>
            <a:endParaRPr lang="en-US" sz="2400" dirty="0"/>
          </a:p>
        </p:txBody>
      </p:sp>
      <p:sp>
        <p:nvSpPr>
          <p:cNvPr id="8" name="TextBox 7">
            <a:extLst>
              <a:ext uri="{FF2B5EF4-FFF2-40B4-BE49-F238E27FC236}">
                <a16:creationId xmlns:a16="http://schemas.microsoft.com/office/drawing/2014/main" id="{4E70551D-9167-4F0F-B536-1B8724628438}"/>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1866056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A6482B9-0A6F-4D73-9FFE-9FF8571CC287}"/>
              </a:ext>
            </a:extLst>
          </p:cNvPr>
          <p:cNvSpPr>
            <a:spLocks noGrp="1"/>
          </p:cNvSpPr>
          <p:nvPr>
            <p:ph type="title"/>
          </p:nvPr>
        </p:nvSpPr>
        <p:spPr>
          <a:xfrm>
            <a:off x="831850" y="1216152"/>
            <a:ext cx="10515600" cy="2962656"/>
          </a:xfrm>
        </p:spPr>
        <p:txBody>
          <a:bodyPr>
            <a:normAutofit/>
          </a:bodyPr>
          <a:lstStyle/>
          <a:p>
            <a:pPr algn="ctr"/>
            <a:r>
              <a:rPr lang="en-US" dirty="0"/>
              <a:t>G150 Heater STC Campaign</a:t>
            </a:r>
            <a:br>
              <a:rPr lang="en-US" dirty="0"/>
            </a:br>
            <a:r>
              <a:rPr lang="en-US" dirty="0"/>
              <a:t>Market Research Updates</a:t>
            </a:r>
            <a:br>
              <a:rPr lang="en-US" dirty="0"/>
            </a:br>
            <a:r>
              <a:rPr lang="en-US" sz="3600" dirty="0">
                <a:solidFill>
                  <a:srgbClr val="FF0000"/>
                </a:solidFill>
              </a:rPr>
              <a:t>v05 23 Feb 2022</a:t>
            </a:r>
            <a:endParaRPr lang="en-US" dirty="0">
              <a:solidFill>
                <a:srgbClr val="FF0000"/>
              </a:solidFill>
            </a:endParaRPr>
          </a:p>
        </p:txBody>
      </p:sp>
      <p:sp>
        <p:nvSpPr>
          <p:cNvPr id="4" name="TextBox 3">
            <a:extLst>
              <a:ext uri="{FF2B5EF4-FFF2-40B4-BE49-F238E27FC236}">
                <a16:creationId xmlns:a16="http://schemas.microsoft.com/office/drawing/2014/main" id="{D4DCE620-C5EA-44E1-B348-AF540D36FB4C}"/>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
        <p:nvSpPr>
          <p:cNvPr id="2" name="TextBox 1">
            <a:extLst>
              <a:ext uri="{FF2B5EF4-FFF2-40B4-BE49-F238E27FC236}">
                <a16:creationId xmlns:a16="http://schemas.microsoft.com/office/drawing/2014/main" id="{10E631B0-3100-458D-8FE2-EEA1C9F745AB}"/>
              </a:ext>
            </a:extLst>
          </p:cNvPr>
          <p:cNvSpPr txBox="1"/>
          <p:nvPr/>
        </p:nvSpPr>
        <p:spPr>
          <a:xfrm>
            <a:off x="2849115" y="4874752"/>
            <a:ext cx="6481070" cy="369332"/>
          </a:xfrm>
          <a:prstGeom prst="rect">
            <a:avLst/>
          </a:prstGeom>
          <a:solidFill>
            <a:srgbClr val="FFFF00"/>
          </a:solidFill>
        </p:spPr>
        <p:txBody>
          <a:bodyPr wrap="none" rtlCol="0">
            <a:spAutoFit/>
          </a:bodyPr>
          <a:lstStyle/>
          <a:p>
            <a:r>
              <a:rPr lang="en-US" dirty="0"/>
              <a:t>Lee – need updated charts, if and as needed for this version. Thx. H.</a:t>
            </a:r>
          </a:p>
        </p:txBody>
      </p:sp>
    </p:spTree>
    <p:extLst>
      <p:ext uri="{BB962C8B-B14F-4D97-AF65-F5344CB8AC3E}">
        <p14:creationId xmlns:p14="http://schemas.microsoft.com/office/powerpoint/2010/main" val="16464194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71B97-241D-428C-B82D-69E67B94D672}"/>
              </a:ext>
            </a:extLst>
          </p:cNvPr>
          <p:cNvSpPr>
            <a:spLocks noGrp="1"/>
          </p:cNvSpPr>
          <p:nvPr>
            <p:ph type="title"/>
          </p:nvPr>
        </p:nvSpPr>
        <p:spPr/>
        <p:txBody>
          <a:bodyPr/>
          <a:lstStyle/>
          <a:p>
            <a:r>
              <a:rPr lang="en-US" dirty="0"/>
              <a:t>G150 Heater STC C&amp;C Update</a:t>
            </a:r>
          </a:p>
        </p:txBody>
      </p:sp>
      <p:sp>
        <p:nvSpPr>
          <p:cNvPr id="3" name="Content Placeholder 2">
            <a:extLst>
              <a:ext uri="{FF2B5EF4-FFF2-40B4-BE49-F238E27FC236}">
                <a16:creationId xmlns:a16="http://schemas.microsoft.com/office/drawing/2014/main" id="{BE3E8CCF-D268-4F60-8B4F-DD6EBCFB9846}"/>
              </a:ext>
            </a:extLst>
          </p:cNvPr>
          <p:cNvSpPr>
            <a:spLocks noGrp="1"/>
          </p:cNvSpPr>
          <p:nvPr>
            <p:ph idx="1"/>
          </p:nvPr>
        </p:nvSpPr>
        <p:spPr/>
        <p:txBody>
          <a:bodyPr/>
          <a:lstStyle/>
          <a:p>
            <a:r>
              <a:rPr lang="en-US" dirty="0"/>
              <a:t>Primary market research data</a:t>
            </a:r>
          </a:p>
          <a:p>
            <a:pPr lvl="1"/>
            <a:r>
              <a:rPr lang="en-US" dirty="0"/>
              <a:t>Owner, operator data</a:t>
            </a:r>
          </a:p>
          <a:p>
            <a:pPr lvl="2"/>
            <a:r>
              <a:rPr lang="en-US" dirty="0"/>
              <a:t>Received dataset from JetNet</a:t>
            </a:r>
          </a:p>
          <a:p>
            <a:pPr lvl="3"/>
            <a:r>
              <a:rPr lang="en-US" dirty="0"/>
              <a:t>AviaGlobalGroup\AGG Client Info\Peregrine\G150 STC </a:t>
            </a:r>
            <a:r>
              <a:rPr lang="en-US" dirty="0" err="1"/>
              <a:t>CnC</a:t>
            </a:r>
            <a:r>
              <a:rPr lang="en-US" dirty="0"/>
              <a:t>\220211 - Contact Summary Data.xlsx</a:t>
            </a:r>
          </a:p>
          <a:p>
            <a:pPr lvl="2"/>
            <a:r>
              <a:rPr lang="en-US" dirty="0"/>
              <a:t>Statistics:</a:t>
            </a:r>
          </a:p>
          <a:p>
            <a:pPr lvl="3"/>
            <a:r>
              <a:rPr lang="en-US" dirty="0"/>
              <a:t>118 with phone numbers, 6 without</a:t>
            </a:r>
          </a:p>
          <a:p>
            <a:pPr lvl="3"/>
            <a:r>
              <a:rPr lang="en-US" dirty="0"/>
              <a:t>91 with email addresses, 30 without</a:t>
            </a:r>
          </a:p>
          <a:p>
            <a:pPr lvl="4"/>
            <a:r>
              <a:rPr lang="en-US" dirty="0"/>
              <a:t>7 invalid email addresses per zero bounce</a:t>
            </a:r>
          </a:p>
          <a:p>
            <a:pPr lvl="3"/>
            <a:r>
              <a:rPr lang="en-US" dirty="0"/>
              <a:t>2 aircraft with zero contact information</a:t>
            </a:r>
          </a:p>
          <a:p>
            <a:pPr lvl="2"/>
            <a:r>
              <a:rPr lang="en-US" dirty="0"/>
              <a:t>2 aircraft missing (s/n 241-written off 251)</a:t>
            </a:r>
          </a:p>
          <a:p>
            <a:pPr lvl="1"/>
            <a:r>
              <a:rPr lang="en-US" dirty="0"/>
              <a:t>Key to direct C&amp;C activity</a:t>
            </a:r>
          </a:p>
          <a:p>
            <a:endParaRPr lang="en-US" dirty="0"/>
          </a:p>
        </p:txBody>
      </p:sp>
      <p:sp>
        <p:nvSpPr>
          <p:cNvPr id="6" name="TextBox 5">
            <a:extLst>
              <a:ext uri="{FF2B5EF4-FFF2-40B4-BE49-F238E27FC236}">
                <a16:creationId xmlns:a16="http://schemas.microsoft.com/office/drawing/2014/main" id="{D9F5697D-EEEB-4687-8D0A-A9489BEBACAC}"/>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9630434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A11AC-29D2-4737-9B93-710C1DA277E3}"/>
              </a:ext>
            </a:extLst>
          </p:cNvPr>
          <p:cNvSpPr>
            <a:spLocks noGrp="1"/>
          </p:cNvSpPr>
          <p:nvPr>
            <p:ph type="title"/>
          </p:nvPr>
        </p:nvSpPr>
        <p:spPr/>
        <p:txBody>
          <a:bodyPr/>
          <a:lstStyle/>
          <a:p>
            <a:r>
              <a:rPr lang="en-US" dirty="0"/>
              <a:t>Missing Aircraft</a:t>
            </a:r>
          </a:p>
        </p:txBody>
      </p:sp>
      <p:sp>
        <p:nvSpPr>
          <p:cNvPr id="3" name="Content Placeholder 2">
            <a:extLst>
              <a:ext uri="{FF2B5EF4-FFF2-40B4-BE49-F238E27FC236}">
                <a16:creationId xmlns:a16="http://schemas.microsoft.com/office/drawing/2014/main" id="{0ABA1291-8D6F-4333-8B66-D7AEBB5F1926}"/>
              </a:ext>
            </a:extLst>
          </p:cNvPr>
          <p:cNvSpPr>
            <a:spLocks noGrp="1"/>
          </p:cNvSpPr>
          <p:nvPr>
            <p:ph idx="1"/>
          </p:nvPr>
        </p:nvSpPr>
        <p:spPr>
          <a:xfrm>
            <a:off x="838200" y="1825625"/>
            <a:ext cx="10515600" cy="3395599"/>
          </a:xfrm>
        </p:spPr>
        <p:txBody>
          <a:bodyPr/>
          <a:lstStyle/>
          <a:p>
            <a:r>
              <a:rPr lang="en-US" dirty="0"/>
              <a:t>s/n 241 – Written off</a:t>
            </a:r>
          </a:p>
          <a:p>
            <a:pPr lvl="1"/>
            <a:r>
              <a:rPr lang="en-US" dirty="0">
                <a:hlinkClick r:id="rId2"/>
              </a:rPr>
              <a:t>https://www.flyingmag.com/news-no-injuries-hendrick-gulfstream-crash/</a:t>
            </a:r>
            <a:endParaRPr lang="en-US" dirty="0"/>
          </a:p>
          <a:p>
            <a:r>
              <a:rPr lang="en-US" dirty="0"/>
              <a:t>s/n 251 – Status unknown</a:t>
            </a:r>
          </a:p>
          <a:p>
            <a:pPr lvl="1"/>
            <a:r>
              <a:rPr lang="en-US" dirty="0">
                <a:hlinkClick r:id="rId3"/>
              </a:rPr>
              <a:t>https://www.wsav.com/news/local-news/jet-lands-in-swampy-area-at-ridgeland-airport/</a:t>
            </a:r>
            <a:endParaRPr lang="en-US" dirty="0"/>
          </a:p>
          <a:p>
            <a:pPr lvl="1"/>
            <a:r>
              <a:rPr lang="en-US" dirty="0">
                <a:hlinkClick r:id="rId4"/>
              </a:rPr>
              <a:t>https://aviation-safety.net/database/record.php?id=20210505-0</a:t>
            </a:r>
            <a:endParaRPr lang="en-US" dirty="0"/>
          </a:p>
          <a:p>
            <a:pPr marL="457200" lvl="1" indent="0">
              <a:buNone/>
            </a:pPr>
            <a:endParaRPr lang="en-US" dirty="0"/>
          </a:p>
        </p:txBody>
      </p:sp>
      <p:sp>
        <p:nvSpPr>
          <p:cNvPr id="6" name="TextBox 5">
            <a:extLst>
              <a:ext uri="{FF2B5EF4-FFF2-40B4-BE49-F238E27FC236}">
                <a16:creationId xmlns:a16="http://schemas.microsoft.com/office/drawing/2014/main" id="{B0FC4668-1C9A-4D2A-A525-FCC8C0E40672}"/>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26471915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390D6-343F-4080-9F97-6163EBF0CB1F}"/>
              </a:ext>
            </a:extLst>
          </p:cNvPr>
          <p:cNvSpPr>
            <a:spLocks noGrp="1"/>
          </p:cNvSpPr>
          <p:nvPr>
            <p:ph type="title"/>
          </p:nvPr>
        </p:nvSpPr>
        <p:spPr/>
        <p:txBody>
          <a:bodyPr/>
          <a:lstStyle/>
          <a:p>
            <a:r>
              <a:rPr lang="en-US" dirty="0"/>
              <a:t>“Systems Related” Service Bulletins from GS</a:t>
            </a:r>
          </a:p>
        </p:txBody>
      </p:sp>
      <p:sp>
        <p:nvSpPr>
          <p:cNvPr id="3" name="Content Placeholder 2">
            <a:extLst>
              <a:ext uri="{FF2B5EF4-FFF2-40B4-BE49-F238E27FC236}">
                <a16:creationId xmlns:a16="http://schemas.microsoft.com/office/drawing/2014/main" id="{BBB05518-700D-40E4-A8EB-32D1C6F468F2}"/>
              </a:ext>
            </a:extLst>
          </p:cNvPr>
          <p:cNvSpPr>
            <a:spLocks noGrp="1"/>
          </p:cNvSpPr>
          <p:nvPr>
            <p:ph idx="1"/>
          </p:nvPr>
        </p:nvSpPr>
        <p:spPr>
          <a:xfrm>
            <a:off x="838200" y="1825625"/>
            <a:ext cx="10515600" cy="4081399"/>
          </a:xfrm>
        </p:spPr>
        <p:txBody>
          <a:bodyPr>
            <a:normAutofit fontScale="55000" lnSpcReduction="20000"/>
          </a:bodyPr>
          <a:lstStyle/>
          <a:p>
            <a:pPr marL="0" indent="0">
              <a:buNone/>
            </a:pPr>
            <a:r>
              <a:rPr lang="en-US" b="1" dirty="0"/>
              <a:t>Gulfstream Releases Three Service Bulletins for the G150</a:t>
            </a:r>
          </a:p>
          <a:p>
            <a:pPr marL="0" indent="0">
              <a:buNone/>
            </a:pPr>
            <a:r>
              <a:rPr lang="en-US" b="1" dirty="0">
                <a:hlinkClick r:id="rId2"/>
              </a:rPr>
              <a:t>September 2015</a:t>
            </a:r>
          </a:p>
          <a:p>
            <a:pPr marL="0" indent="0">
              <a:buNone/>
            </a:pPr>
            <a:r>
              <a:rPr lang="en-US" dirty="0"/>
              <a:t>Gulfstream has released three Service Bulletins (SB) for the G150 aircraft, and the company recommends that all three be taken care of at the same time.</a:t>
            </a:r>
          </a:p>
          <a:p>
            <a:pPr>
              <a:buFont typeface="Arial" panose="020B0604020202020204" pitchFamily="34" charset="0"/>
              <a:buChar char="•"/>
            </a:pPr>
            <a:r>
              <a:rPr lang="en-US" dirty="0"/>
              <a:t>SB 150-27-169 is to replace the flap and slat power drive units (PDUs) and </a:t>
            </a:r>
            <a:r>
              <a:rPr lang="en-US" dirty="0" err="1"/>
              <a:t>ballscrew</a:t>
            </a:r>
            <a:r>
              <a:rPr lang="en-US" dirty="0"/>
              <a:t> actuators. This SB affects serial numbers 201 through 313 and was issued because the current configuration has not demonstrated the expected reliability. The recommended compliance period is within 24 months of the release date of the SB (August 28, 2015).</a:t>
            </a:r>
          </a:p>
          <a:p>
            <a:pPr>
              <a:buFont typeface="Arial" panose="020B0604020202020204" pitchFamily="34" charset="0"/>
              <a:buChar char="•"/>
            </a:pPr>
            <a:r>
              <a:rPr lang="en-US" dirty="0"/>
              <a:t>Service Bulletin 150-27-181 is to replace the flap/slat electronic control unit (FSECU). This SB affects serial numbers 201 through 315 and was issued because operators say in certain actuator positions, the FSECU flap system protection circuit didn't work. Continuing to apply power in this situation could degrade or damage the flap PDU motor drive components. The recommended compliance period is within 24 months of the release date of the SB (August 28, 2015).</a:t>
            </a:r>
          </a:p>
          <a:p>
            <a:pPr>
              <a:buFont typeface="Arial" panose="020B0604020202020204" pitchFamily="34" charset="0"/>
              <a:buChar char="•"/>
            </a:pPr>
            <a:r>
              <a:rPr lang="en-US" dirty="0"/>
              <a:t>Service Bulletin 150-27-180 is to upgrade the Flap/Slat flexible shaft. This SB affects serial numbers 201 through 317 and was issued because a new configuration for the flap and slat flexible shaft assembly is available. The new configuration uses Aeroshell 33 grease, incorporating MIL-PRF-23827, Type I (Lithium based), and it replaces MIL-PRF-23827, Type II (clay based).</a:t>
            </a:r>
          </a:p>
          <a:p>
            <a:pPr marL="0" indent="0">
              <a:buNone/>
            </a:pPr>
            <a:r>
              <a:rPr lang="en-US" dirty="0"/>
              <a:t>All three Service Bulletins are part of a Managed Program thru Gulfstream. Operators will need to contact Gulfstream to have the parts allocated and ordered for their aircraft. Please refer to the Service Bulletins for compliance times and warranty provisions.</a:t>
            </a:r>
          </a:p>
          <a:p>
            <a:pPr marL="0" indent="0">
              <a:buNone/>
            </a:pPr>
            <a:r>
              <a:rPr lang="en-US" dirty="0"/>
              <a:t>Because Duncan Aviation is a Gulfstream Authorized Warranty Facility, all three of our main sites (Lincoln, Nebraska; Battle Creek, Michigan and Provo, Utah) are approved to perform the Service Bulletins under Gulfstream warranty as listed.</a:t>
            </a:r>
          </a:p>
          <a:p>
            <a:endParaRPr lang="en-US" dirty="0"/>
          </a:p>
        </p:txBody>
      </p:sp>
      <p:sp>
        <p:nvSpPr>
          <p:cNvPr id="6" name="TextBox 5">
            <a:extLst>
              <a:ext uri="{FF2B5EF4-FFF2-40B4-BE49-F238E27FC236}">
                <a16:creationId xmlns:a16="http://schemas.microsoft.com/office/drawing/2014/main" id="{DBC5EA25-A643-4F07-9512-81E19492C9E3}"/>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40026216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2E376-15E9-4A46-8AAC-704ABABBA70C}"/>
              </a:ext>
            </a:extLst>
          </p:cNvPr>
          <p:cNvSpPr>
            <a:spLocks noGrp="1"/>
          </p:cNvSpPr>
          <p:nvPr>
            <p:ph type="title"/>
          </p:nvPr>
        </p:nvSpPr>
        <p:spPr/>
        <p:txBody>
          <a:bodyPr/>
          <a:lstStyle/>
          <a:p>
            <a:r>
              <a:rPr lang="en-US" dirty="0"/>
              <a:t>Indirect Marketing</a:t>
            </a:r>
          </a:p>
        </p:txBody>
      </p:sp>
      <p:sp>
        <p:nvSpPr>
          <p:cNvPr id="3" name="Content Placeholder 2">
            <a:extLst>
              <a:ext uri="{FF2B5EF4-FFF2-40B4-BE49-F238E27FC236}">
                <a16:creationId xmlns:a16="http://schemas.microsoft.com/office/drawing/2014/main" id="{6F97EB29-A547-4A62-BA32-01F4D292913D}"/>
              </a:ext>
            </a:extLst>
          </p:cNvPr>
          <p:cNvSpPr>
            <a:spLocks noGrp="1"/>
          </p:cNvSpPr>
          <p:nvPr>
            <p:ph idx="1"/>
          </p:nvPr>
        </p:nvSpPr>
        <p:spPr/>
        <p:txBody>
          <a:bodyPr>
            <a:normAutofit fontScale="92500" lnSpcReduction="20000"/>
          </a:bodyPr>
          <a:lstStyle/>
          <a:p>
            <a:pPr>
              <a:buFont typeface="Wingdings" panose="05000000000000000000" pitchFamily="2" charset="2"/>
              <a:buChar char="ü"/>
            </a:pPr>
            <a:r>
              <a:rPr lang="en-US" dirty="0"/>
              <a:t>Gather contact data for direct contact</a:t>
            </a:r>
          </a:p>
          <a:p>
            <a:r>
              <a:rPr lang="en-US" dirty="0"/>
              <a:t>Create Collateral</a:t>
            </a:r>
          </a:p>
          <a:p>
            <a:pPr lvl="1"/>
            <a:r>
              <a:rPr lang="en-US" dirty="0"/>
              <a:t>Press Release – Strawman written (WIP)</a:t>
            </a:r>
          </a:p>
          <a:p>
            <a:pPr lvl="1"/>
            <a:r>
              <a:rPr lang="en-US" dirty="0"/>
              <a:t>Mailchimp</a:t>
            </a:r>
          </a:p>
          <a:p>
            <a:pPr lvl="2"/>
            <a:r>
              <a:rPr lang="en-US" dirty="0"/>
              <a:t>Multiple - Send press release to press types</a:t>
            </a:r>
          </a:p>
          <a:p>
            <a:pPr lvl="2"/>
            <a:r>
              <a:rPr lang="en-US" dirty="0"/>
              <a:t>Multiple - Send details to identified contacts with emails</a:t>
            </a:r>
          </a:p>
          <a:p>
            <a:pPr lvl="1"/>
            <a:r>
              <a:rPr lang="en-US" dirty="0"/>
              <a:t>Brochure – Preliminary thinking</a:t>
            </a:r>
          </a:p>
          <a:p>
            <a:pPr lvl="2"/>
            <a:r>
              <a:rPr lang="en-US" dirty="0"/>
              <a:t>Gathering, organizing additional background data (WIP)</a:t>
            </a:r>
          </a:p>
          <a:p>
            <a:pPr lvl="1"/>
            <a:r>
              <a:rPr lang="en-US" dirty="0"/>
              <a:t>Trade show planning &amp; scheduling (WIP)</a:t>
            </a:r>
          </a:p>
          <a:p>
            <a:pPr lvl="2"/>
            <a:r>
              <a:rPr lang="en-US" dirty="0"/>
              <a:t>Repeatable process for trade show participation (booth or roaming)</a:t>
            </a:r>
          </a:p>
          <a:p>
            <a:pPr lvl="2"/>
            <a:r>
              <a:rPr lang="en-US" dirty="0"/>
              <a:t>AEA (prototype process)</a:t>
            </a:r>
          </a:p>
          <a:p>
            <a:pPr lvl="3"/>
            <a:r>
              <a:rPr lang="en-US" dirty="0"/>
              <a:t>Materials &amp; contact plan for G150 MRO Peregrine booth visit invites &amp; follow-through </a:t>
            </a:r>
          </a:p>
          <a:p>
            <a:pPr lvl="3"/>
            <a:r>
              <a:rPr lang="en-US" dirty="0"/>
              <a:t>Booth material</a:t>
            </a:r>
          </a:p>
          <a:p>
            <a:pPr lvl="3"/>
            <a:r>
              <a:rPr lang="en-US" dirty="0"/>
              <a:t>Targeted web page</a:t>
            </a:r>
          </a:p>
          <a:p>
            <a:pPr lvl="3"/>
            <a:r>
              <a:rPr lang="en-US" dirty="0"/>
              <a:t>Coordinate creation of giveaways with Peregrine</a:t>
            </a:r>
          </a:p>
        </p:txBody>
      </p:sp>
      <p:sp>
        <p:nvSpPr>
          <p:cNvPr id="6" name="TextBox 5">
            <a:extLst>
              <a:ext uri="{FF2B5EF4-FFF2-40B4-BE49-F238E27FC236}">
                <a16:creationId xmlns:a16="http://schemas.microsoft.com/office/drawing/2014/main" id="{49109003-65F9-4ADD-9131-FB0C6AF00FF1}"/>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765136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A6482B9-0A6F-4D73-9FFE-9FF8571CC287}"/>
              </a:ext>
            </a:extLst>
          </p:cNvPr>
          <p:cNvSpPr>
            <a:spLocks noGrp="1"/>
          </p:cNvSpPr>
          <p:nvPr>
            <p:ph type="title"/>
          </p:nvPr>
        </p:nvSpPr>
        <p:spPr/>
        <p:txBody>
          <a:bodyPr/>
          <a:lstStyle/>
          <a:p>
            <a:r>
              <a:rPr lang="en-US" dirty="0"/>
              <a:t>Initial G150 Heater STC Activity</a:t>
            </a:r>
          </a:p>
        </p:txBody>
      </p:sp>
      <p:sp>
        <p:nvSpPr>
          <p:cNvPr id="6" name="Content Placeholder 5">
            <a:extLst>
              <a:ext uri="{FF2B5EF4-FFF2-40B4-BE49-F238E27FC236}">
                <a16:creationId xmlns:a16="http://schemas.microsoft.com/office/drawing/2014/main" id="{9451BABB-4CB9-40C2-B294-72CF7F6A1E27}"/>
              </a:ext>
            </a:extLst>
          </p:cNvPr>
          <p:cNvSpPr>
            <a:spLocks noGrp="1"/>
          </p:cNvSpPr>
          <p:nvPr>
            <p:ph idx="1"/>
          </p:nvPr>
        </p:nvSpPr>
        <p:spPr>
          <a:xfrm>
            <a:off x="838200" y="1825625"/>
            <a:ext cx="8566058" cy="4351338"/>
          </a:xfrm>
        </p:spPr>
        <p:txBody>
          <a:bodyPr>
            <a:normAutofit fontScale="85000" lnSpcReduction="20000"/>
          </a:bodyPr>
          <a:lstStyle/>
          <a:p>
            <a:r>
              <a:rPr lang="en-US" dirty="0"/>
              <a:t>Discovery Understanding – Peregrine Collaboration: </a:t>
            </a:r>
            <a:r>
              <a:rPr lang="en-US" sz="2200" dirty="0"/>
              <a:t>(HA WIP)</a:t>
            </a:r>
          </a:p>
          <a:p>
            <a:pPr lvl="1"/>
            <a:r>
              <a:rPr lang="en-US" dirty="0"/>
              <a:t>Pricing and structure of the STC</a:t>
            </a:r>
          </a:p>
          <a:p>
            <a:pPr lvl="1"/>
            <a:r>
              <a:rPr lang="en-US" dirty="0"/>
              <a:t>Details of the heater STC and high level pro/ con expectations</a:t>
            </a:r>
          </a:p>
          <a:p>
            <a:pPr lvl="1"/>
            <a:r>
              <a:rPr lang="en-US" dirty="0"/>
              <a:t>Create “Strawman” offer structure</a:t>
            </a:r>
          </a:p>
          <a:p>
            <a:r>
              <a:rPr lang="en-US" dirty="0"/>
              <a:t>Discovery Research (LC – WIP)</a:t>
            </a:r>
          </a:p>
          <a:p>
            <a:pPr lvl="1">
              <a:buFont typeface="Wingdings" panose="05000000000000000000" pitchFamily="2" charset="2"/>
              <a:buChar char="ü"/>
            </a:pPr>
            <a:r>
              <a:rPr lang="en-US" dirty="0"/>
              <a:t>Correlated serial numbers with registration data</a:t>
            </a:r>
          </a:p>
          <a:p>
            <a:pPr lvl="1">
              <a:buFont typeface="Wingdings" panose="05000000000000000000" pitchFamily="2" charset="2"/>
              <a:buChar char="ü"/>
            </a:pPr>
            <a:r>
              <a:rPr lang="en-US" dirty="0"/>
              <a:t>Data mining operators WIP – Almost Complete</a:t>
            </a:r>
          </a:p>
          <a:p>
            <a:pPr lvl="1">
              <a:buFont typeface="Wingdings" panose="05000000000000000000" pitchFamily="2" charset="2"/>
              <a:buChar char="ü"/>
            </a:pPr>
            <a:r>
              <a:rPr lang="en-US" dirty="0"/>
              <a:t>JetNet data received, processed</a:t>
            </a:r>
          </a:p>
          <a:p>
            <a:pPr lvl="1"/>
            <a:r>
              <a:rPr lang="en-US" dirty="0"/>
              <a:t>G150 qualified shops – FAA Part 145 ticket information (WIP)</a:t>
            </a:r>
          </a:p>
          <a:p>
            <a:pPr lvl="1"/>
            <a:r>
              <a:rPr lang="en-US" dirty="0"/>
              <a:t>G150 Gulfstream Service Center census w/ contact info</a:t>
            </a:r>
          </a:p>
          <a:p>
            <a:r>
              <a:rPr lang="en-US" dirty="0"/>
              <a:t>Reviewing, refining target list and contact info</a:t>
            </a:r>
          </a:p>
          <a:p>
            <a:pPr lvl="1"/>
            <a:r>
              <a:rPr lang="en-US" dirty="0"/>
              <a:t>Existing, new data gathering , etc., as needed.</a:t>
            </a:r>
          </a:p>
          <a:p>
            <a:pPr lvl="1"/>
            <a:r>
              <a:rPr lang="en-US" dirty="0"/>
              <a:t>PRIMARY G150 targets </a:t>
            </a:r>
            <a:r>
              <a:rPr lang="en-US" dirty="0">
                <a:solidFill>
                  <a:srgbClr val="FF0000"/>
                </a:solidFill>
              </a:rPr>
              <a:t>(Confirmed)</a:t>
            </a:r>
          </a:p>
          <a:p>
            <a:pPr lvl="2"/>
            <a:r>
              <a:rPr lang="en-US" dirty="0"/>
              <a:t>US and Canada first (100 airframes … see following)</a:t>
            </a:r>
          </a:p>
        </p:txBody>
      </p:sp>
      <p:pic>
        <p:nvPicPr>
          <p:cNvPr id="3" name="Picture 2">
            <a:extLst>
              <a:ext uri="{FF2B5EF4-FFF2-40B4-BE49-F238E27FC236}">
                <a16:creationId xmlns:a16="http://schemas.microsoft.com/office/drawing/2014/main" id="{30DC93D7-ACBC-4848-9E9F-AF95A09532B8}"/>
              </a:ext>
            </a:extLst>
          </p:cNvPr>
          <p:cNvPicPr>
            <a:picLocks noChangeAspect="1"/>
          </p:cNvPicPr>
          <p:nvPr/>
        </p:nvPicPr>
        <p:blipFill>
          <a:blip r:embed="rId2"/>
          <a:stretch>
            <a:fillRect/>
          </a:stretch>
        </p:blipFill>
        <p:spPr>
          <a:xfrm>
            <a:off x="8118662" y="2745873"/>
            <a:ext cx="1825092" cy="2563014"/>
          </a:xfrm>
          <a:prstGeom prst="rect">
            <a:avLst/>
          </a:prstGeom>
        </p:spPr>
      </p:pic>
      <p:pic>
        <p:nvPicPr>
          <p:cNvPr id="7" name="Picture 6">
            <a:extLst>
              <a:ext uri="{FF2B5EF4-FFF2-40B4-BE49-F238E27FC236}">
                <a16:creationId xmlns:a16="http://schemas.microsoft.com/office/drawing/2014/main" id="{124CEC19-B29D-4435-AB11-E654683297BA}"/>
              </a:ext>
            </a:extLst>
          </p:cNvPr>
          <p:cNvPicPr>
            <a:picLocks noChangeAspect="1"/>
          </p:cNvPicPr>
          <p:nvPr/>
        </p:nvPicPr>
        <p:blipFill>
          <a:blip r:embed="rId3"/>
          <a:stretch>
            <a:fillRect/>
          </a:stretch>
        </p:blipFill>
        <p:spPr>
          <a:xfrm>
            <a:off x="9774589" y="1027906"/>
            <a:ext cx="1974066" cy="2757710"/>
          </a:xfrm>
          <a:prstGeom prst="rect">
            <a:avLst/>
          </a:prstGeom>
        </p:spPr>
      </p:pic>
      <p:sp>
        <p:nvSpPr>
          <p:cNvPr id="8" name="TextBox 7">
            <a:extLst>
              <a:ext uri="{FF2B5EF4-FFF2-40B4-BE49-F238E27FC236}">
                <a16:creationId xmlns:a16="http://schemas.microsoft.com/office/drawing/2014/main" id="{73CB6067-9AAA-4CFE-B949-36646B7F7C12}"/>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4033395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A44B8-1F37-4F32-B2F7-28DEDA03EDCE}"/>
              </a:ext>
            </a:extLst>
          </p:cNvPr>
          <p:cNvSpPr>
            <a:spLocks noGrp="1"/>
          </p:cNvSpPr>
          <p:nvPr>
            <p:ph type="title"/>
          </p:nvPr>
        </p:nvSpPr>
        <p:spPr/>
        <p:txBody>
          <a:bodyPr/>
          <a:lstStyle/>
          <a:p>
            <a:r>
              <a:rPr lang="en-US" i="1" dirty="0"/>
              <a:t>Initial</a:t>
            </a:r>
            <a:r>
              <a:rPr lang="en-US" dirty="0"/>
              <a:t> G150 Heater STC Action Planning</a:t>
            </a:r>
          </a:p>
        </p:txBody>
      </p:sp>
      <p:graphicFrame>
        <p:nvGraphicFramePr>
          <p:cNvPr id="4" name="Content Placeholder 3">
            <a:extLst>
              <a:ext uri="{FF2B5EF4-FFF2-40B4-BE49-F238E27FC236}">
                <a16:creationId xmlns:a16="http://schemas.microsoft.com/office/drawing/2014/main" id="{73F5FEA2-7833-4D33-8ED7-0694DD65A81A}"/>
              </a:ext>
            </a:extLst>
          </p:cNvPr>
          <p:cNvGraphicFramePr>
            <a:graphicFrameLocks noGrp="1"/>
          </p:cNvGraphicFramePr>
          <p:nvPr>
            <p:ph idx="1"/>
            <p:extLst>
              <p:ext uri="{D42A27DB-BD31-4B8C-83A1-F6EECF244321}">
                <p14:modId xmlns:p14="http://schemas.microsoft.com/office/powerpoint/2010/main" val="690739384"/>
              </p:ext>
            </p:extLst>
          </p:nvPr>
        </p:nvGraphicFramePr>
        <p:xfrm>
          <a:off x="1856232" y="2218214"/>
          <a:ext cx="2783776" cy="4114800"/>
        </p:xfrm>
        <a:graphic>
          <a:graphicData uri="http://schemas.openxmlformats.org/drawingml/2006/table">
            <a:tbl>
              <a:tblPr/>
              <a:tblGrid>
                <a:gridCol w="1995374">
                  <a:extLst>
                    <a:ext uri="{9D8B030D-6E8A-4147-A177-3AD203B41FA5}">
                      <a16:colId xmlns:a16="http://schemas.microsoft.com/office/drawing/2014/main" val="1277491990"/>
                    </a:ext>
                  </a:extLst>
                </a:gridCol>
                <a:gridCol w="788402">
                  <a:extLst>
                    <a:ext uri="{9D8B030D-6E8A-4147-A177-3AD203B41FA5}">
                      <a16:colId xmlns:a16="http://schemas.microsoft.com/office/drawing/2014/main" val="2906173902"/>
                    </a:ext>
                  </a:extLst>
                </a:gridCol>
              </a:tblGrid>
              <a:tr h="190500">
                <a:tc>
                  <a:txBody>
                    <a:bodyPr/>
                    <a:lstStyle/>
                    <a:p>
                      <a:r>
                        <a:rPr lang="en-US" dirty="0">
                          <a:solidFill>
                            <a:srgbClr val="00B050"/>
                          </a:solidFill>
                          <a:effectLst/>
                        </a:rPr>
                        <a:t>USA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00B050"/>
                          </a:solidFill>
                          <a:effectLst/>
                        </a:rPr>
                        <a:t>90</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1111475374"/>
                  </a:ext>
                </a:extLst>
              </a:tr>
              <a:tr h="190500">
                <a:tc>
                  <a:txBody>
                    <a:bodyPr/>
                    <a:lstStyle/>
                    <a:p>
                      <a:r>
                        <a:rPr lang="en-US" dirty="0">
                          <a:solidFill>
                            <a:srgbClr val="00B050"/>
                          </a:solidFill>
                          <a:effectLst/>
                        </a:rPr>
                        <a:t>Canada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00B050"/>
                          </a:solidFill>
                        </a:rPr>
                        <a:t>10</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522065306"/>
                  </a:ext>
                </a:extLst>
              </a:tr>
              <a:tr h="190500">
                <a:tc>
                  <a:txBody>
                    <a:bodyPr/>
                    <a:lstStyle/>
                    <a:p>
                      <a:r>
                        <a:rPr lang="en-US" dirty="0">
                          <a:solidFill>
                            <a:srgbClr val="FFFF00"/>
                          </a:solidFill>
                          <a:effectLst/>
                        </a:rPr>
                        <a:t>Mexico</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FFFF00"/>
                          </a:solidFill>
                        </a:rPr>
                        <a:t>5</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1192326105"/>
                  </a:ext>
                </a:extLst>
              </a:tr>
              <a:tr h="190500">
                <a:tc>
                  <a:txBody>
                    <a:bodyPr/>
                    <a:lstStyle/>
                    <a:p>
                      <a:r>
                        <a:rPr lang="en-US" dirty="0">
                          <a:solidFill>
                            <a:srgbClr val="FFFF00"/>
                          </a:solidFill>
                          <a:effectLst/>
                        </a:rPr>
                        <a:t>Australia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FFFF00"/>
                          </a:solidFill>
                        </a:rPr>
                        <a:t>3</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1700559367"/>
                  </a:ext>
                </a:extLst>
              </a:tr>
              <a:tr h="190500">
                <a:tc>
                  <a:txBody>
                    <a:bodyPr/>
                    <a:lstStyle/>
                    <a:p>
                      <a:r>
                        <a:rPr lang="en-US" dirty="0">
                          <a:solidFill>
                            <a:srgbClr val="FFFF00"/>
                          </a:solidFill>
                          <a:effectLst/>
                        </a:rPr>
                        <a:t>Brazil</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FFFF00"/>
                          </a:solidFill>
                        </a:rPr>
                        <a:t>3</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473592702"/>
                  </a:ext>
                </a:extLst>
              </a:tr>
              <a:tr h="190500">
                <a:tc>
                  <a:txBody>
                    <a:bodyPr/>
                    <a:lstStyle/>
                    <a:p>
                      <a:r>
                        <a:rPr lang="en-US" dirty="0">
                          <a:solidFill>
                            <a:schemeClr val="accent6">
                              <a:lumMod val="75000"/>
                            </a:schemeClr>
                          </a:solidFill>
                          <a:effectLst/>
                        </a:rPr>
                        <a:t>Chile</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2</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4173816737"/>
                  </a:ext>
                </a:extLst>
              </a:tr>
              <a:tr h="190500">
                <a:tc>
                  <a:txBody>
                    <a:bodyPr/>
                    <a:lstStyle/>
                    <a:p>
                      <a:r>
                        <a:rPr lang="en-US" dirty="0">
                          <a:solidFill>
                            <a:schemeClr val="accent6">
                              <a:lumMod val="75000"/>
                            </a:schemeClr>
                          </a:solidFill>
                          <a:effectLst/>
                        </a:rPr>
                        <a:t>Philippines</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2</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4149313321"/>
                  </a:ext>
                </a:extLst>
              </a:tr>
              <a:tr h="190500">
                <a:tc>
                  <a:txBody>
                    <a:bodyPr/>
                    <a:lstStyle/>
                    <a:p>
                      <a:r>
                        <a:rPr lang="en-US" dirty="0">
                          <a:solidFill>
                            <a:schemeClr val="accent6">
                              <a:lumMod val="75000"/>
                            </a:schemeClr>
                          </a:solidFill>
                          <a:effectLst/>
                        </a:rPr>
                        <a:t>Austria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3067724785"/>
                  </a:ext>
                </a:extLst>
              </a:tr>
              <a:tr h="190500">
                <a:tc>
                  <a:txBody>
                    <a:bodyPr/>
                    <a:lstStyle/>
                    <a:p>
                      <a:r>
                        <a:rPr lang="en-US" dirty="0">
                          <a:solidFill>
                            <a:schemeClr val="accent6">
                              <a:lumMod val="75000"/>
                            </a:schemeClr>
                          </a:solidFill>
                          <a:effectLst/>
                        </a:rPr>
                        <a:t>Cayman Islands</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282858425"/>
                  </a:ext>
                </a:extLst>
              </a:tr>
              <a:tr h="190500">
                <a:tc>
                  <a:txBody>
                    <a:bodyPr/>
                    <a:lstStyle/>
                    <a:p>
                      <a:r>
                        <a:rPr lang="en-US" dirty="0">
                          <a:solidFill>
                            <a:schemeClr val="accent6">
                              <a:lumMod val="75000"/>
                            </a:schemeClr>
                          </a:solidFill>
                          <a:effectLst/>
                        </a:rPr>
                        <a:t>India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1954741159"/>
                  </a:ext>
                </a:extLst>
              </a:tr>
              <a:tr h="190500">
                <a:tc>
                  <a:txBody>
                    <a:bodyPr/>
                    <a:lstStyle/>
                    <a:p>
                      <a:r>
                        <a:rPr lang="en-US" dirty="0">
                          <a:solidFill>
                            <a:schemeClr val="accent6">
                              <a:lumMod val="75000"/>
                            </a:schemeClr>
                          </a:solidFill>
                          <a:effectLst/>
                        </a:rPr>
                        <a:t>Isle of Man</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284735772"/>
                  </a:ext>
                </a:extLst>
              </a:tr>
              <a:tr h="190500">
                <a:tc>
                  <a:txBody>
                    <a:bodyPr/>
                    <a:lstStyle/>
                    <a:p>
                      <a:r>
                        <a:rPr lang="en-US" dirty="0">
                          <a:solidFill>
                            <a:schemeClr val="accent6">
                              <a:lumMod val="75000"/>
                            </a:schemeClr>
                          </a:solidFill>
                          <a:effectLst/>
                        </a:rPr>
                        <a:t>Malta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338480871"/>
                  </a:ext>
                </a:extLst>
              </a:tr>
              <a:tr h="190500">
                <a:tc>
                  <a:txBody>
                    <a:bodyPr/>
                    <a:lstStyle/>
                    <a:p>
                      <a:r>
                        <a:rPr lang="en-US" dirty="0">
                          <a:solidFill>
                            <a:schemeClr val="accent6">
                              <a:lumMod val="75000"/>
                            </a:schemeClr>
                          </a:solidFill>
                          <a:effectLst/>
                        </a:rPr>
                        <a:t>Poland</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448316524"/>
                  </a:ext>
                </a:extLst>
              </a:tr>
              <a:tr h="190500">
                <a:tc>
                  <a:txBody>
                    <a:bodyPr/>
                    <a:lstStyle/>
                    <a:p>
                      <a:r>
                        <a:rPr lang="en-US" dirty="0">
                          <a:solidFill>
                            <a:schemeClr val="accent6">
                              <a:lumMod val="75000"/>
                            </a:schemeClr>
                          </a:solidFill>
                          <a:effectLst/>
                        </a:rPr>
                        <a:t>Turkey</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0760627"/>
                  </a:ext>
                </a:extLst>
              </a:tr>
              <a:tr h="190500">
                <a:tc>
                  <a:txBody>
                    <a:bodyPr/>
                    <a:lstStyle/>
                    <a:p>
                      <a:r>
                        <a:rPr lang="en-US" dirty="0">
                          <a:solidFill>
                            <a:schemeClr val="accent6">
                              <a:lumMod val="75000"/>
                            </a:schemeClr>
                          </a:solidFill>
                          <a:effectLst/>
                        </a:rPr>
                        <a:t>Venezuela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4053944200"/>
                  </a:ext>
                </a:extLst>
              </a:tr>
            </a:tbl>
          </a:graphicData>
        </a:graphic>
      </p:graphicFrame>
      <p:sp>
        <p:nvSpPr>
          <p:cNvPr id="5" name="TextBox 4">
            <a:extLst>
              <a:ext uri="{FF2B5EF4-FFF2-40B4-BE49-F238E27FC236}">
                <a16:creationId xmlns:a16="http://schemas.microsoft.com/office/drawing/2014/main" id="{352A0CCC-5CC2-4743-87AC-F449B1DF9445}"/>
              </a:ext>
            </a:extLst>
          </p:cNvPr>
          <p:cNvSpPr txBox="1"/>
          <p:nvPr/>
        </p:nvSpPr>
        <p:spPr>
          <a:xfrm>
            <a:off x="1371600" y="1845104"/>
            <a:ext cx="4032504" cy="369332"/>
          </a:xfrm>
          <a:prstGeom prst="rect">
            <a:avLst/>
          </a:prstGeom>
          <a:solidFill>
            <a:schemeClr val="tx2">
              <a:lumMod val="20000"/>
              <a:lumOff val="80000"/>
            </a:schemeClr>
          </a:solidFill>
        </p:spPr>
        <p:txBody>
          <a:bodyPr wrap="square" rtlCol="0">
            <a:spAutoFit/>
          </a:bodyPr>
          <a:lstStyle/>
          <a:p>
            <a:r>
              <a:rPr lang="en-US" u="sng" dirty="0"/>
              <a:t>G150 Countries of Registration/ Quantity</a:t>
            </a:r>
          </a:p>
        </p:txBody>
      </p:sp>
      <p:sp>
        <p:nvSpPr>
          <p:cNvPr id="6" name="TextBox 5">
            <a:extLst>
              <a:ext uri="{FF2B5EF4-FFF2-40B4-BE49-F238E27FC236}">
                <a16:creationId xmlns:a16="http://schemas.microsoft.com/office/drawing/2014/main" id="{D389E80B-EB5A-444E-A9D3-4C81277070DD}"/>
              </a:ext>
            </a:extLst>
          </p:cNvPr>
          <p:cNvSpPr txBox="1"/>
          <p:nvPr/>
        </p:nvSpPr>
        <p:spPr>
          <a:xfrm>
            <a:off x="6096000" y="2606040"/>
            <a:ext cx="2965704" cy="1200329"/>
          </a:xfrm>
          <a:prstGeom prst="rect">
            <a:avLst/>
          </a:prstGeom>
          <a:solidFill>
            <a:schemeClr val="bg1">
              <a:lumMod val="85000"/>
            </a:schemeClr>
          </a:solidFill>
        </p:spPr>
        <p:txBody>
          <a:bodyPr wrap="square" rtlCol="0">
            <a:spAutoFit/>
          </a:bodyPr>
          <a:lstStyle/>
          <a:p>
            <a:pPr algn="ctr"/>
            <a:r>
              <a:rPr lang="en-US" i="1" u="sng" dirty="0"/>
              <a:t>Initial</a:t>
            </a:r>
            <a:r>
              <a:rPr lang="en-US" u="sng" dirty="0"/>
              <a:t> Opportunities Priority</a:t>
            </a:r>
          </a:p>
          <a:p>
            <a:pPr lvl="1"/>
            <a:r>
              <a:rPr lang="en-US" dirty="0">
                <a:solidFill>
                  <a:srgbClr val="00B050"/>
                </a:solidFill>
              </a:rPr>
              <a:t>Primary USA, Canada</a:t>
            </a:r>
          </a:p>
          <a:p>
            <a:pPr lvl="1"/>
            <a:r>
              <a:rPr lang="en-US" dirty="0">
                <a:solidFill>
                  <a:srgbClr val="FFFF00"/>
                </a:solidFill>
              </a:rPr>
              <a:t>Secondary</a:t>
            </a:r>
          </a:p>
          <a:p>
            <a:pPr lvl="1"/>
            <a:r>
              <a:rPr lang="en-US" dirty="0">
                <a:solidFill>
                  <a:schemeClr val="accent6">
                    <a:lumMod val="75000"/>
                  </a:schemeClr>
                </a:solidFill>
              </a:rPr>
              <a:t>Tertiary/ Unlikely</a:t>
            </a:r>
          </a:p>
        </p:txBody>
      </p:sp>
      <p:sp>
        <p:nvSpPr>
          <p:cNvPr id="7" name="TextBox 6">
            <a:extLst>
              <a:ext uri="{FF2B5EF4-FFF2-40B4-BE49-F238E27FC236}">
                <a16:creationId xmlns:a16="http://schemas.microsoft.com/office/drawing/2014/main" id="{79C3A84C-592B-4837-9B88-A123243FE669}"/>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2683781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5311C-CCB2-402F-99BB-751FB239F722}"/>
              </a:ext>
            </a:extLst>
          </p:cNvPr>
          <p:cNvSpPr>
            <a:spLocks noGrp="1"/>
          </p:cNvSpPr>
          <p:nvPr>
            <p:ph type="title"/>
          </p:nvPr>
        </p:nvSpPr>
        <p:spPr/>
        <p:txBody>
          <a:bodyPr/>
          <a:lstStyle/>
          <a:p>
            <a:r>
              <a:rPr lang="en-US" i="1" dirty="0"/>
              <a:t>Initial</a:t>
            </a:r>
            <a:r>
              <a:rPr lang="en-US" dirty="0"/>
              <a:t> G150 Heater STC Action Plan</a:t>
            </a:r>
          </a:p>
        </p:txBody>
      </p:sp>
      <p:sp>
        <p:nvSpPr>
          <p:cNvPr id="3" name="Content Placeholder 2">
            <a:extLst>
              <a:ext uri="{FF2B5EF4-FFF2-40B4-BE49-F238E27FC236}">
                <a16:creationId xmlns:a16="http://schemas.microsoft.com/office/drawing/2014/main" id="{CAE6F295-AFF1-49E4-92BE-E59D08FD45BD}"/>
              </a:ext>
            </a:extLst>
          </p:cNvPr>
          <p:cNvSpPr>
            <a:spLocks noGrp="1"/>
          </p:cNvSpPr>
          <p:nvPr>
            <p:ph idx="1"/>
          </p:nvPr>
        </p:nvSpPr>
        <p:spPr/>
        <p:txBody>
          <a:bodyPr>
            <a:normAutofit fontScale="85000" lnSpcReduction="20000"/>
          </a:bodyPr>
          <a:lstStyle/>
          <a:p>
            <a:r>
              <a:rPr lang="en-US" dirty="0"/>
              <a:t>Initial Execute Plan/ Plan (Chase &amp; Capture)</a:t>
            </a:r>
          </a:p>
          <a:p>
            <a:pPr lvl="1"/>
            <a:r>
              <a:rPr lang="en-US" b="1" i="1" dirty="0"/>
              <a:t>Primary </a:t>
            </a:r>
            <a:r>
              <a:rPr lang="en-US" dirty="0"/>
              <a:t>= Engage direct PERSON&lt;&gt;PERSON influencers</a:t>
            </a:r>
          </a:p>
          <a:p>
            <a:pPr lvl="2"/>
            <a:r>
              <a:rPr lang="en-US" dirty="0"/>
              <a:t>Follow up with calls based on Mailchimp responses</a:t>
            </a:r>
          </a:p>
          <a:p>
            <a:pPr lvl="2"/>
            <a:r>
              <a:rPr lang="en-US" dirty="0"/>
              <a:t>Continuous process until all opportunities processed</a:t>
            </a:r>
          </a:p>
          <a:p>
            <a:pPr lvl="1"/>
            <a:r>
              <a:rPr lang="en-US" dirty="0"/>
              <a:t>Secondary = Indirect contacts via targeted email, trade shows (AEA)</a:t>
            </a:r>
          </a:p>
          <a:p>
            <a:pPr lvl="2"/>
            <a:r>
              <a:rPr lang="en-US" dirty="0"/>
              <a:t>Mailchimp – to operators, owners, shops that work on g-150s</a:t>
            </a:r>
          </a:p>
          <a:p>
            <a:pPr lvl="2"/>
            <a:r>
              <a:rPr lang="en-US" dirty="0"/>
              <a:t>Indirect contact - web site, snail mail, trade shows (Peregrine AEA booth handouts, media blasts/ press release)</a:t>
            </a:r>
          </a:p>
          <a:p>
            <a:pPr lvl="2"/>
            <a:r>
              <a:rPr lang="en-US" dirty="0"/>
              <a:t>Snail mail follow up to operators, owners, shops that work on G150s</a:t>
            </a:r>
          </a:p>
          <a:p>
            <a:pPr lvl="2"/>
            <a:r>
              <a:rPr lang="en-US" dirty="0"/>
              <a:t>Develop collateral marketing items to support AEA (others), direct mail</a:t>
            </a:r>
          </a:p>
          <a:p>
            <a:pPr lvl="2"/>
            <a:r>
              <a:rPr lang="en-US" dirty="0"/>
              <a:t>Media advertising opportunities?? NBAA, Gulfstream owners orgs (none found in web search)</a:t>
            </a:r>
          </a:p>
          <a:p>
            <a:pPr lvl="1"/>
            <a:r>
              <a:rPr lang="en-US" dirty="0"/>
              <a:t>Simultaneous primary &amp; secondary actions … continuous refinement process</a:t>
            </a:r>
          </a:p>
          <a:p>
            <a:r>
              <a:rPr lang="en-US" dirty="0"/>
              <a:t>Communication process - who is Peregrine POC for processing STC RFQ and purchases? </a:t>
            </a:r>
            <a:r>
              <a:rPr lang="en-US" dirty="0">
                <a:solidFill>
                  <a:srgbClr val="FF0000"/>
                </a:solidFill>
              </a:rPr>
              <a:t>(David Sam – dsam@peregrine.aero)</a:t>
            </a:r>
          </a:p>
          <a:p>
            <a:r>
              <a:rPr lang="en-US" dirty="0"/>
              <a:t>Other actions ... WIP/ TBD</a:t>
            </a:r>
          </a:p>
          <a:p>
            <a:endParaRPr lang="en-US" dirty="0"/>
          </a:p>
        </p:txBody>
      </p:sp>
      <p:sp>
        <p:nvSpPr>
          <p:cNvPr id="6" name="TextBox 5">
            <a:extLst>
              <a:ext uri="{FF2B5EF4-FFF2-40B4-BE49-F238E27FC236}">
                <a16:creationId xmlns:a16="http://schemas.microsoft.com/office/drawing/2014/main" id="{C3159389-9945-4121-8B68-6FCA9629A652}"/>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1233595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2A869-D7BA-4340-B44C-7F861771CFBE}"/>
              </a:ext>
            </a:extLst>
          </p:cNvPr>
          <p:cNvSpPr>
            <a:spLocks noGrp="1"/>
          </p:cNvSpPr>
          <p:nvPr>
            <p:ph type="title"/>
          </p:nvPr>
        </p:nvSpPr>
        <p:spPr>
          <a:xfrm>
            <a:off x="838200" y="1426274"/>
            <a:ext cx="10515600" cy="2002726"/>
          </a:xfrm>
        </p:spPr>
        <p:txBody>
          <a:bodyPr/>
          <a:lstStyle/>
          <a:p>
            <a:pPr algn="ctr"/>
            <a:r>
              <a:rPr lang="en-US" dirty="0"/>
              <a:t>G150 “Heater” STC</a:t>
            </a:r>
            <a:br>
              <a:rPr lang="en-US" dirty="0"/>
            </a:br>
            <a:r>
              <a:rPr lang="en-US" dirty="0"/>
              <a:t>Discovery &amp; Understanding WIP</a:t>
            </a:r>
          </a:p>
        </p:txBody>
      </p:sp>
      <p:sp>
        <p:nvSpPr>
          <p:cNvPr id="3" name="Text Placeholder 2">
            <a:extLst>
              <a:ext uri="{FF2B5EF4-FFF2-40B4-BE49-F238E27FC236}">
                <a16:creationId xmlns:a16="http://schemas.microsoft.com/office/drawing/2014/main" id="{281B620F-DEBA-4E4E-885D-B1C7CF6B615D}"/>
              </a:ext>
            </a:extLst>
          </p:cNvPr>
          <p:cNvSpPr>
            <a:spLocks noGrp="1"/>
          </p:cNvSpPr>
          <p:nvPr>
            <p:ph type="body" idx="1"/>
          </p:nvPr>
        </p:nvSpPr>
        <p:spPr>
          <a:xfrm>
            <a:off x="838200" y="3995103"/>
            <a:ext cx="10515600" cy="1500187"/>
          </a:xfrm>
        </p:spPr>
        <p:txBody>
          <a:bodyPr/>
          <a:lstStyle/>
          <a:p>
            <a:pPr lvl="1" algn="ctr"/>
            <a:r>
              <a:rPr lang="en-US" dirty="0">
                <a:solidFill>
                  <a:schemeClr val="tx1"/>
                </a:solidFill>
              </a:rPr>
              <a:t>Pricing And Structure</a:t>
            </a:r>
          </a:p>
          <a:p>
            <a:pPr lvl="1" algn="ctr"/>
            <a:r>
              <a:rPr lang="en-US" dirty="0">
                <a:solidFill>
                  <a:schemeClr val="tx1"/>
                </a:solidFill>
              </a:rPr>
              <a:t>STC Details</a:t>
            </a:r>
          </a:p>
          <a:p>
            <a:pPr lvl="1" algn="ctr"/>
            <a:r>
              <a:rPr lang="en-US" dirty="0">
                <a:solidFill>
                  <a:schemeClr val="tx1"/>
                </a:solidFill>
              </a:rPr>
              <a:t>High Level Pro/ Con Expectations</a:t>
            </a:r>
          </a:p>
          <a:p>
            <a:pPr lvl="1" algn="ctr"/>
            <a:r>
              <a:rPr lang="en-US" dirty="0">
                <a:solidFill>
                  <a:schemeClr val="tx1"/>
                </a:solidFill>
              </a:rPr>
              <a:t>Create “Strawman” Offer Structure</a:t>
            </a:r>
          </a:p>
          <a:p>
            <a:endParaRPr lang="en-US" dirty="0">
              <a:solidFill>
                <a:schemeClr val="tx1"/>
              </a:solidFill>
            </a:endParaRPr>
          </a:p>
        </p:txBody>
      </p:sp>
      <p:sp>
        <p:nvSpPr>
          <p:cNvPr id="5" name="TextBox 4">
            <a:extLst>
              <a:ext uri="{FF2B5EF4-FFF2-40B4-BE49-F238E27FC236}">
                <a16:creationId xmlns:a16="http://schemas.microsoft.com/office/drawing/2014/main" id="{662A06B2-BED1-44CA-ACB6-5D9216EF768F}"/>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3848696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EF8C-71F6-41ED-B5FD-344829212CE9}"/>
              </a:ext>
            </a:extLst>
          </p:cNvPr>
          <p:cNvSpPr>
            <a:spLocks noGrp="1"/>
          </p:cNvSpPr>
          <p:nvPr>
            <p:ph type="title"/>
          </p:nvPr>
        </p:nvSpPr>
        <p:spPr/>
        <p:txBody>
          <a:bodyPr/>
          <a:lstStyle/>
          <a:p>
            <a:r>
              <a:rPr lang="en-US" dirty="0"/>
              <a:t>STC Pricing &amp; Structure </a:t>
            </a:r>
            <a:r>
              <a:rPr lang="en-US" i="1" dirty="0"/>
              <a:t>Understanding</a:t>
            </a:r>
          </a:p>
        </p:txBody>
      </p:sp>
      <p:sp>
        <p:nvSpPr>
          <p:cNvPr id="3" name="Content Placeholder 2">
            <a:extLst>
              <a:ext uri="{FF2B5EF4-FFF2-40B4-BE49-F238E27FC236}">
                <a16:creationId xmlns:a16="http://schemas.microsoft.com/office/drawing/2014/main" id="{A2BA1FC1-BB60-4397-9243-344EF652EA51}"/>
              </a:ext>
            </a:extLst>
          </p:cNvPr>
          <p:cNvSpPr>
            <a:spLocks noGrp="1"/>
          </p:cNvSpPr>
          <p:nvPr>
            <p:ph idx="1"/>
          </p:nvPr>
        </p:nvSpPr>
        <p:spPr/>
        <p:txBody>
          <a:bodyPr>
            <a:normAutofit fontScale="92500" lnSpcReduction="10000"/>
          </a:bodyPr>
          <a:lstStyle/>
          <a:p>
            <a:r>
              <a:rPr lang="en-US" dirty="0"/>
              <a:t>Standalone STC package Considerations</a:t>
            </a:r>
          </a:p>
          <a:p>
            <a:pPr lvl="1"/>
            <a:r>
              <a:rPr lang="en-US" dirty="0"/>
              <a:t>Pricing = $45K (</a:t>
            </a:r>
            <a:r>
              <a:rPr lang="en-US" dirty="0">
                <a:solidFill>
                  <a:srgbClr val="FF0000"/>
                </a:solidFill>
              </a:rPr>
              <a:t>Confirmed</a:t>
            </a:r>
            <a:r>
              <a:rPr lang="en-US" dirty="0"/>
              <a:t>)</a:t>
            </a:r>
          </a:p>
          <a:p>
            <a:pPr lvl="2"/>
            <a:r>
              <a:rPr lang="en-US" dirty="0"/>
              <a:t>Parts kit included, parts list (</a:t>
            </a:r>
            <a:r>
              <a:rPr lang="en-US" dirty="0">
                <a:solidFill>
                  <a:srgbClr val="FF0000"/>
                </a:solidFill>
              </a:rPr>
              <a:t>Confirmed</a:t>
            </a:r>
            <a:r>
              <a:rPr lang="en-US" dirty="0"/>
              <a:t>)</a:t>
            </a:r>
          </a:p>
          <a:p>
            <a:pPr lvl="1"/>
            <a:r>
              <a:rPr lang="en-US" dirty="0"/>
              <a:t>Lead time (</a:t>
            </a:r>
            <a:r>
              <a:rPr lang="en-US" dirty="0">
                <a:solidFill>
                  <a:srgbClr val="FF0000"/>
                </a:solidFill>
              </a:rPr>
              <a:t>Confirmed</a:t>
            </a:r>
            <a:r>
              <a:rPr lang="en-US" dirty="0"/>
              <a:t>)</a:t>
            </a:r>
          </a:p>
          <a:p>
            <a:pPr lvl="2"/>
            <a:r>
              <a:rPr lang="en-US" dirty="0"/>
              <a:t>License &amp; paperwork </a:t>
            </a:r>
          </a:p>
          <a:p>
            <a:pPr lvl="2"/>
            <a:r>
              <a:rPr lang="en-US" dirty="0"/>
              <a:t>Parts, included (6 months lead time for Cox heaters)</a:t>
            </a:r>
          </a:p>
          <a:p>
            <a:pPr lvl="1"/>
            <a:r>
              <a:rPr lang="en-US" dirty="0"/>
              <a:t>Secure GS referral POC (</a:t>
            </a:r>
            <a:r>
              <a:rPr lang="en-US" dirty="0">
                <a:solidFill>
                  <a:srgbClr val="FF0000"/>
                </a:solidFill>
              </a:rPr>
              <a:t>TBD, WIP – Wes</a:t>
            </a:r>
            <a:r>
              <a:rPr lang="en-US" dirty="0"/>
              <a:t>)</a:t>
            </a:r>
          </a:p>
          <a:p>
            <a:pPr lvl="2"/>
            <a:r>
              <a:rPr lang="en-US" dirty="0">
                <a:solidFill>
                  <a:srgbClr val="FF0000"/>
                </a:solidFill>
              </a:rPr>
              <a:t>Need discussion with GAC FAST contact to get better feel for ops issues</a:t>
            </a:r>
          </a:p>
          <a:p>
            <a:pPr lvl="2"/>
            <a:r>
              <a:rPr lang="en-US" dirty="0">
                <a:solidFill>
                  <a:srgbClr val="FF0000"/>
                </a:solidFill>
              </a:rPr>
              <a:t>Secure referral process at Flight Safety (re N15PV experience)</a:t>
            </a:r>
          </a:p>
          <a:p>
            <a:r>
              <a:rPr lang="en-US" dirty="0"/>
              <a:t>G150 Operator-Preferred MRO - Peregrine Info Assist (</a:t>
            </a:r>
            <a:r>
              <a:rPr lang="en-US" dirty="0">
                <a:solidFill>
                  <a:srgbClr val="FF0000"/>
                </a:solidFill>
              </a:rPr>
              <a:t>Confirmed</a:t>
            </a:r>
            <a:r>
              <a:rPr lang="en-US" dirty="0"/>
              <a:t>)</a:t>
            </a:r>
          </a:p>
          <a:p>
            <a:pPr lvl="1"/>
            <a:r>
              <a:rPr lang="en-US" dirty="0"/>
              <a:t>Peregrine additional documentation; install “guidance” (Q&amp;A?)</a:t>
            </a:r>
          </a:p>
          <a:p>
            <a:pPr lvl="1"/>
            <a:r>
              <a:rPr lang="en-US" dirty="0"/>
              <a:t>Non-binding, disclaimer, info for consideration ONLY doc</a:t>
            </a:r>
          </a:p>
          <a:p>
            <a:pPr lvl="1"/>
            <a:r>
              <a:rPr lang="en-US" dirty="0">
                <a:solidFill>
                  <a:srgbClr val="FF0000"/>
                </a:solidFill>
              </a:rPr>
              <a:t>Need to help installer “get it right”</a:t>
            </a:r>
          </a:p>
        </p:txBody>
      </p:sp>
      <p:sp>
        <p:nvSpPr>
          <p:cNvPr id="5" name="TextBox 4">
            <a:extLst>
              <a:ext uri="{FF2B5EF4-FFF2-40B4-BE49-F238E27FC236}">
                <a16:creationId xmlns:a16="http://schemas.microsoft.com/office/drawing/2014/main" id="{AA43EFCD-9DAD-4267-87A6-555220D554F5}"/>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219701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EF8C-71F6-41ED-B5FD-344829212CE9}"/>
              </a:ext>
            </a:extLst>
          </p:cNvPr>
          <p:cNvSpPr>
            <a:spLocks noGrp="1"/>
          </p:cNvSpPr>
          <p:nvPr>
            <p:ph type="title"/>
          </p:nvPr>
        </p:nvSpPr>
        <p:spPr/>
        <p:txBody>
          <a:bodyPr/>
          <a:lstStyle/>
          <a:p>
            <a:r>
              <a:rPr lang="en-US" dirty="0"/>
              <a:t>STC Pricing &amp; Structure Understanding</a:t>
            </a:r>
          </a:p>
        </p:txBody>
      </p:sp>
      <p:sp>
        <p:nvSpPr>
          <p:cNvPr id="3" name="Content Placeholder 2">
            <a:extLst>
              <a:ext uri="{FF2B5EF4-FFF2-40B4-BE49-F238E27FC236}">
                <a16:creationId xmlns:a16="http://schemas.microsoft.com/office/drawing/2014/main" id="{A2BA1FC1-BB60-4397-9243-344EF652EA51}"/>
              </a:ext>
            </a:extLst>
          </p:cNvPr>
          <p:cNvSpPr>
            <a:spLocks noGrp="1"/>
          </p:cNvSpPr>
          <p:nvPr>
            <p:ph idx="1"/>
          </p:nvPr>
        </p:nvSpPr>
        <p:spPr/>
        <p:txBody>
          <a:bodyPr>
            <a:normAutofit fontScale="47500" lnSpcReduction="20000"/>
          </a:bodyPr>
          <a:lstStyle/>
          <a:p>
            <a:pPr lvl="2"/>
            <a:endParaRPr lang="en-US" dirty="0"/>
          </a:p>
          <a:p>
            <a:r>
              <a:rPr lang="en-US" dirty="0"/>
              <a:t>Preferred turnkey installation = Peregrine/ Straight Flight (</a:t>
            </a:r>
            <a:r>
              <a:rPr lang="en-US" dirty="0">
                <a:solidFill>
                  <a:srgbClr val="FF0000"/>
                </a:solidFill>
              </a:rPr>
              <a:t>Confirmed</a:t>
            </a:r>
            <a:r>
              <a:rPr lang="en-US" dirty="0"/>
              <a:t>)</a:t>
            </a:r>
          </a:p>
          <a:p>
            <a:pPr lvl="1"/>
            <a:r>
              <a:rPr lang="en-US" dirty="0"/>
              <a:t>Straight Flight, Inc and/or Straight Flight Conversions, Inc.</a:t>
            </a:r>
          </a:p>
          <a:p>
            <a:pPr lvl="2"/>
            <a:r>
              <a:rPr lang="en-US" dirty="0"/>
              <a:t>Sierra Nevada’s FAA/EASA Part 145 Certified Repair Station</a:t>
            </a:r>
          </a:p>
          <a:p>
            <a:pPr lvl="1"/>
            <a:r>
              <a:rPr lang="en-US" dirty="0"/>
              <a:t>Price X-Peregrine = $164.5K (N15PV quote basis) (</a:t>
            </a:r>
            <a:r>
              <a:rPr lang="en-US" dirty="0">
                <a:solidFill>
                  <a:srgbClr val="FF0000"/>
                </a:solidFill>
              </a:rPr>
              <a:t>Confirmed</a:t>
            </a:r>
            <a:r>
              <a:rPr lang="en-US" dirty="0"/>
              <a:t>)</a:t>
            </a:r>
          </a:p>
          <a:p>
            <a:pPr lvl="2"/>
            <a:r>
              <a:rPr lang="en-US" dirty="0"/>
              <a:t>Install parts via Peregrine </a:t>
            </a:r>
            <a:r>
              <a:rPr lang="en-US" strike="sngStrike" dirty="0"/>
              <a:t>or Straight Flight</a:t>
            </a:r>
          </a:p>
          <a:p>
            <a:pPr lvl="2"/>
            <a:r>
              <a:rPr lang="en-US" dirty="0"/>
              <a:t>Straight Flight = Subcontract</a:t>
            </a:r>
          </a:p>
          <a:p>
            <a:pPr lvl="2"/>
            <a:r>
              <a:rPr lang="en-US" dirty="0"/>
              <a:t>Assumes Peregrine overall program management</a:t>
            </a:r>
          </a:p>
          <a:p>
            <a:pPr lvl="1"/>
            <a:r>
              <a:rPr lang="en-US" dirty="0"/>
              <a:t>Lead time; Peregrine &amp; Straight Flight?</a:t>
            </a:r>
          </a:p>
          <a:p>
            <a:pPr lvl="2"/>
            <a:r>
              <a:rPr lang="en-US" dirty="0"/>
              <a:t>About </a:t>
            </a:r>
            <a:r>
              <a:rPr lang="en-US" b="1" i="1" dirty="0"/>
              <a:t>6 months </a:t>
            </a:r>
            <a:r>
              <a:rPr lang="en-US" dirty="0"/>
              <a:t>parts lead time due to Cox heater availability</a:t>
            </a:r>
          </a:p>
          <a:p>
            <a:pPr lvl="1"/>
            <a:r>
              <a:rPr lang="en-US" dirty="0"/>
              <a:t>Downtime about 3 weeks installation time</a:t>
            </a:r>
          </a:p>
          <a:p>
            <a:pPr lvl="2"/>
            <a:r>
              <a:rPr lang="en-US" dirty="0"/>
              <a:t>Slats/ Flaps removal and reinstall required (calibration considerations – slats)</a:t>
            </a:r>
          </a:p>
          <a:p>
            <a:r>
              <a:rPr lang="en-US" dirty="0"/>
              <a:t>IFF G150 operator preferred MRO/ Non-Straight Flight (</a:t>
            </a:r>
            <a:r>
              <a:rPr lang="en-US" dirty="0">
                <a:solidFill>
                  <a:srgbClr val="FF0000"/>
                </a:solidFill>
              </a:rPr>
              <a:t>Confirmed</a:t>
            </a:r>
            <a:r>
              <a:rPr lang="en-US" dirty="0"/>
              <a:t>)</a:t>
            </a:r>
          </a:p>
          <a:p>
            <a:pPr lvl="1"/>
            <a:r>
              <a:rPr lang="en-US" dirty="0">
                <a:solidFill>
                  <a:srgbClr val="FF0000"/>
                </a:solidFill>
              </a:rPr>
              <a:t>STC package only = $45K</a:t>
            </a:r>
          </a:p>
          <a:p>
            <a:pPr lvl="1"/>
            <a:r>
              <a:rPr lang="en-US" dirty="0"/>
              <a:t>Peregrine info assist, </a:t>
            </a:r>
            <a:r>
              <a:rPr lang="en-US" dirty="0">
                <a:solidFill>
                  <a:srgbClr val="FF0000"/>
                </a:solidFill>
              </a:rPr>
              <a:t>on info basis</a:t>
            </a:r>
          </a:p>
          <a:p>
            <a:pPr lvl="2"/>
            <a:r>
              <a:rPr lang="en-US" dirty="0"/>
              <a:t>Peregrine additional documentation; install “guidance” (Q&amp;A?)</a:t>
            </a:r>
          </a:p>
          <a:p>
            <a:pPr lvl="2"/>
            <a:r>
              <a:rPr lang="en-US" dirty="0"/>
              <a:t>Non-binding, disclaimer, info for consideration ONLY doc</a:t>
            </a:r>
          </a:p>
          <a:p>
            <a:pPr lvl="1"/>
            <a:r>
              <a:rPr lang="en-US" dirty="0">
                <a:solidFill>
                  <a:srgbClr val="FF0000"/>
                </a:solidFill>
              </a:rPr>
              <a:t>Approach select entities re interest in working with Peregrine STC (</a:t>
            </a:r>
            <a:r>
              <a:rPr lang="en-US" b="1" i="1" dirty="0">
                <a:solidFill>
                  <a:srgbClr val="FF0000"/>
                </a:solidFill>
              </a:rPr>
              <a:t>WIP AGG</a:t>
            </a:r>
            <a:r>
              <a:rPr lang="en-US" dirty="0">
                <a:solidFill>
                  <a:srgbClr val="FF0000"/>
                </a:solidFill>
              </a:rPr>
              <a:t>)</a:t>
            </a:r>
          </a:p>
          <a:p>
            <a:pPr lvl="2"/>
            <a:r>
              <a:rPr lang="en-US" dirty="0">
                <a:solidFill>
                  <a:srgbClr val="FF0000"/>
                </a:solidFill>
              </a:rPr>
              <a:t>Need action plan</a:t>
            </a:r>
          </a:p>
          <a:p>
            <a:pPr lvl="2"/>
            <a:r>
              <a:rPr lang="en-US" dirty="0">
                <a:solidFill>
                  <a:srgbClr val="FF0000"/>
                </a:solidFill>
              </a:rPr>
              <a:t>Duncan is primary (contact at Duncan?)</a:t>
            </a:r>
          </a:p>
          <a:p>
            <a:pPr lvl="2"/>
            <a:r>
              <a:rPr lang="en-US" dirty="0">
                <a:solidFill>
                  <a:srgbClr val="FF0000"/>
                </a:solidFill>
              </a:rPr>
              <a:t>G150 authorized MROs (WIP – Lee)</a:t>
            </a:r>
          </a:p>
          <a:p>
            <a:pPr lvl="2"/>
            <a:r>
              <a:rPr lang="en-US" dirty="0">
                <a:solidFill>
                  <a:srgbClr val="FF0000"/>
                </a:solidFill>
              </a:rPr>
              <a:t>Others?</a:t>
            </a:r>
          </a:p>
        </p:txBody>
      </p:sp>
      <p:sp>
        <p:nvSpPr>
          <p:cNvPr id="5" name="TextBox 4">
            <a:extLst>
              <a:ext uri="{FF2B5EF4-FFF2-40B4-BE49-F238E27FC236}">
                <a16:creationId xmlns:a16="http://schemas.microsoft.com/office/drawing/2014/main" id="{E6379FAC-FB66-4E24-B19A-7C396771ED7B}"/>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1484788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91F3C00-0771-4ED9-BED4-F7FBC655E93B}"/>
              </a:ext>
            </a:extLst>
          </p:cNvPr>
          <p:cNvPicPr>
            <a:picLocks noChangeAspect="1"/>
          </p:cNvPicPr>
          <p:nvPr/>
        </p:nvPicPr>
        <p:blipFill>
          <a:blip r:embed="rId2"/>
          <a:stretch>
            <a:fillRect/>
          </a:stretch>
        </p:blipFill>
        <p:spPr>
          <a:xfrm>
            <a:off x="6033517" y="1381206"/>
            <a:ext cx="5320283" cy="1953625"/>
          </a:xfrm>
          <a:prstGeom prst="rect">
            <a:avLst/>
          </a:prstGeom>
        </p:spPr>
      </p:pic>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588BB98B-547D-4355-AAF5-D6921861D6BE}"/>
              </a:ext>
            </a:extLst>
          </p:cNvPr>
          <p:cNvSpPr>
            <a:spLocks noGrp="1"/>
          </p:cNvSpPr>
          <p:nvPr>
            <p:ph idx="1"/>
          </p:nvPr>
        </p:nvSpPr>
        <p:spPr/>
        <p:txBody>
          <a:bodyPr>
            <a:normAutofit/>
          </a:bodyPr>
          <a:lstStyle/>
          <a:p>
            <a:r>
              <a:rPr lang="en-US" dirty="0"/>
              <a:t>Existing G150 Flap/Slat System</a:t>
            </a:r>
          </a:p>
          <a:p>
            <a:pPr lvl="1"/>
            <a:r>
              <a:rPr lang="en-US" dirty="0"/>
              <a:t>G150 Flap/Slat drive system</a:t>
            </a:r>
          </a:p>
          <a:p>
            <a:pPr lvl="2"/>
            <a:r>
              <a:rPr lang="en-US" dirty="0"/>
              <a:t>Power Drive Unit (PDU)</a:t>
            </a:r>
          </a:p>
          <a:p>
            <a:pPr lvl="2"/>
            <a:r>
              <a:rPr lang="en-US" dirty="0"/>
              <a:t>Flexible drive shafts </a:t>
            </a:r>
          </a:p>
          <a:p>
            <a:pPr lvl="2"/>
            <a:r>
              <a:rPr lang="en-US" dirty="0"/>
              <a:t>Twelve linear ball screw actuators (3 per wing, 2 systems)</a:t>
            </a:r>
          </a:p>
          <a:p>
            <a:pPr lvl="1"/>
            <a:r>
              <a:rPr lang="en-US" dirty="0"/>
              <a:t>Relative location of the actuators for each wing shown in drawing</a:t>
            </a:r>
          </a:p>
          <a:p>
            <a:pPr lvl="1"/>
            <a:r>
              <a:rPr lang="en-US" dirty="0"/>
              <a:t>STC does not modify the G150 Flap/Slat drive system including controls, indications, safety mechanisms or recommended lubrication maintenance procedures</a:t>
            </a:r>
          </a:p>
          <a:p>
            <a:pPr lvl="1"/>
            <a:r>
              <a:rPr lang="en-US" dirty="0"/>
              <a:t>Existing flap/slat actuators are modified by the installation of external supplemental heaters only.</a:t>
            </a:r>
          </a:p>
        </p:txBody>
      </p:sp>
      <p:sp>
        <p:nvSpPr>
          <p:cNvPr id="7" name="TextBox 6">
            <a:extLst>
              <a:ext uri="{FF2B5EF4-FFF2-40B4-BE49-F238E27FC236}">
                <a16:creationId xmlns:a16="http://schemas.microsoft.com/office/drawing/2014/main" id="{BA2C087D-E8ED-4120-9EB6-454ACB773FB0}"/>
              </a:ext>
            </a:extLst>
          </p:cNvPr>
          <p:cNvSpPr txBox="1"/>
          <p:nvPr/>
        </p:nvSpPr>
        <p:spPr>
          <a:xfrm>
            <a:off x="9486330" y="6309360"/>
            <a:ext cx="1640321" cy="276999"/>
          </a:xfrm>
          <a:prstGeom prst="rect">
            <a:avLst/>
          </a:prstGeom>
          <a:noFill/>
        </p:spPr>
        <p:txBody>
          <a:bodyPr wrap="none" rtlCol="0">
            <a:spAutoFit/>
          </a:bodyPr>
          <a:lstStyle/>
          <a:p>
            <a:r>
              <a:rPr lang="en-US" sz="1200" dirty="0"/>
              <a:t>Update v05 23FEB2022</a:t>
            </a:r>
          </a:p>
        </p:txBody>
      </p:sp>
    </p:spTree>
    <p:extLst>
      <p:ext uri="{BB962C8B-B14F-4D97-AF65-F5344CB8AC3E}">
        <p14:creationId xmlns:p14="http://schemas.microsoft.com/office/powerpoint/2010/main" val="1055423190"/>
      </p:ext>
    </p:extLst>
  </p:cSld>
  <p:clrMapOvr>
    <a:masterClrMapping/>
  </p:clrMapOvr>
</p:sld>
</file>

<file path=ppt/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B6C7C1F-B7A2-4A95-8C9E-5ED43326C0AC}" vid="{3AFB4AB6-136B-43C8-B000-218A4595760E}"/>
    </a:ext>
  </a:extLst>
</a:theme>
</file>

<file path=docProps/app.xml><?xml version="1.0" encoding="utf-8"?>
<Properties xmlns="http://schemas.openxmlformats.org/officeDocument/2006/extended-properties" xmlns:vt="http://schemas.openxmlformats.org/officeDocument/2006/docPropsVTypes">
  <Template/>
  <TotalTime>2257</TotalTime>
  <Words>2629</Words>
  <Application>Microsoft Office PowerPoint</Application>
  <PresentationFormat>Widescreen</PresentationFormat>
  <Paragraphs>318</Paragraphs>
  <Slides>25</Slides>
  <Notes>0</Notes>
  <HiddenSlides>4</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Arial-BoldMT</vt:lpstr>
      <vt:lpstr>ArialMT</vt:lpstr>
      <vt:lpstr>Calibri</vt:lpstr>
      <vt:lpstr>Wingdings</vt:lpstr>
      <vt:lpstr>Office Theme</vt:lpstr>
      <vt:lpstr>Update - G150 Heater STC Chase &amp; Capture</vt:lpstr>
      <vt:lpstr>G150 Heater STC C&amp;C Reminder</vt:lpstr>
      <vt:lpstr>Initial G150 Heater STC Activity</vt:lpstr>
      <vt:lpstr>Initial G150 Heater STC Action Planning</vt:lpstr>
      <vt:lpstr>Initial G150 Heater STC Action Plan</vt:lpstr>
      <vt:lpstr>G150 “Heater” STC Discovery &amp; Understanding WIP</vt:lpstr>
      <vt:lpstr>STC Pricing &amp; Structure Understanding</vt:lpstr>
      <vt:lpstr>STC Pricing &amp; Structure Understanding</vt:lpstr>
      <vt:lpstr>STC Detail Considerations</vt:lpstr>
      <vt:lpstr>STC Detail Considerations</vt:lpstr>
      <vt:lpstr>STC Detail Considerations</vt:lpstr>
      <vt:lpstr>STC Detail Considerations</vt:lpstr>
      <vt:lpstr>STC Detail Considerations</vt:lpstr>
      <vt:lpstr>STC Detail Considerations</vt:lpstr>
      <vt:lpstr>STC Detail Considerations</vt:lpstr>
      <vt:lpstr>STC Detail Considerations</vt:lpstr>
      <vt:lpstr>STC Detail Considerations</vt:lpstr>
      <vt:lpstr>STC Detail Considerations</vt:lpstr>
      <vt:lpstr>STC High Level Strength/ Weakness</vt:lpstr>
      <vt:lpstr>G150 “Heaters” C&amp;C Actions</vt:lpstr>
      <vt:lpstr>G150 Heater STC Campaign Market Research Updates v05 23 Feb 2022</vt:lpstr>
      <vt:lpstr>G150 Heater STC C&amp;C Update</vt:lpstr>
      <vt:lpstr>Missing Aircraft</vt:lpstr>
      <vt:lpstr>“Systems Related” Service Bulletins from GS</vt:lpstr>
      <vt:lpstr>Indirect Marketing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Initial G150 Heater STC Action Planning</dc:title>
  <dc:creator>Hal Adams</dc:creator>
  <cp:lastModifiedBy>Hal Adams</cp:lastModifiedBy>
  <cp:revision>67</cp:revision>
  <cp:lastPrinted>2022-02-21T20:43:43Z</cp:lastPrinted>
  <dcterms:created xsi:type="dcterms:W3CDTF">2022-02-03T19:00:30Z</dcterms:created>
  <dcterms:modified xsi:type="dcterms:W3CDTF">2022-02-23T18:55:50Z</dcterms:modified>
</cp:coreProperties>
</file>