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9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6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CEACD-7D6B-4E03-B8B4-030C19F9B1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2BE02A-78D3-4F2F-AA71-3301974B9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E8AB6E-8AC6-4981-BFD7-04E0B920C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23DE-1F6A-4758-9753-BE17CD3E10A0}" type="datetimeFigureOut">
              <a:rPr lang="en-US" smtClean="0"/>
              <a:t>16-Feb-22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E05D83-A1A4-48B6-9541-10E11C00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EB1438-9E72-40F2-8247-133D07C37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A3ABB-534F-408E-BDBD-561EFFF1B8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869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4A570-706F-4AA4-9CB9-E034119C5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01BDDE-DF59-43D4-8BFF-3ACBDE2AEF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BA0375-7F3B-4B89-8ABC-B0A95922B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23DE-1F6A-4758-9753-BE17CD3E10A0}" type="datetimeFigureOut">
              <a:rPr lang="en-US" smtClean="0"/>
              <a:t>16-Feb-22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F0C57-4D2F-40F2-8837-B5026B11F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676E5-0D39-4825-800F-98D200AA8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A3ABB-534F-408E-BDBD-561EFFF1B8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799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B82879-7A24-4804-9B3F-829B851E87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0A8D4A-38A4-4076-BF6B-C2908FD3F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BE9481-CF8D-4AB0-906B-B3AD93283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23DE-1F6A-4758-9753-BE17CD3E10A0}" type="datetimeFigureOut">
              <a:rPr lang="en-US" smtClean="0"/>
              <a:t>16-Feb-22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C5A8A-2D9B-4257-AAE7-41A9FABB6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15E7A-4677-4A08-8291-C8E7987C7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A3ABB-534F-408E-BDBD-561EFFF1B8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414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A754D-D2BF-4421-B91C-C46309F00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E49A2-8312-45EC-BC83-5D8CFA652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AD53E-7744-4EF4-8414-A0FF8F311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23DE-1F6A-4758-9753-BE17CD3E10A0}" type="datetimeFigureOut">
              <a:rPr lang="en-US" smtClean="0"/>
              <a:t>16-Feb-22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734172-C5AA-4FCA-A9BD-13ADF6F5B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C922F6-A2C3-4C84-A72C-8EA53863D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A3ABB-534F-408E-BDBD-561EFFF1B8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126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F2310-8507-48B9-827F-4C916EA52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D238C6-1F0A-4699-8FEA-513A84D9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E3E8-6F80-41C5-A2CB-4AEBC5CED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23DE-1F6A-4758-9753-BE17CD3E10A0}" type="datetimeFigureOut">
              <a:rPr lang="en-US" smtClean="0"/>
              <a:t>16-Feb-22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3C2F7-4EF0-4E9D-A659-1C9380480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FE6A51-C3DD-435E-A7DE-DFCFF934F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A3ABB-534F-408E-BDBD-561EFFF1B8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449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6F051-0D1C-4CC6-8BB1-361720CDB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78346-E942-451C-AF8B-0774B6086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2F105-7AFA-490A-9BFB-C4DA99D4F8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D2DF15-2463-4CE0-942F-130ECB62A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23DE-1F6A-4758-9753-BE17CD3E10A0}" type="datetimeFigureOut">
              <a:rPr lang="en-US" smtClean="0"/>
              <a:t>16-Feb-22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4DC337-7B86-4FE4-9F84-5CD914DB9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E033B1-803D-4D48-92D6-8C9F53617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A3ABB-534F-408E-BDBD-561EFFF1B8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562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DCE84-2038-42C9-A0BC-5F572F2FC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EB2B4E-06F7-487C-A8D6-0831AC184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5481F4-BF12-41FA-AAAB-59283D62F0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1A3784-015E-4FCD-A438-19E7202E6F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DDC0E3-B0C8-4E88-8DA7-D6BD9489D2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000252-919F-42D5-9E52-467C332C4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23DE-1F6A-4758-9753-BE17CD3E10A0}" type="datetimeFigureOut">
              <a:rPr lang="en-US" smtClean="0"/>
              <a:t>16-Feb-22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D246E0-202E-442A-BF0E-96070A345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241D01-FD17-4470-94CC-CABFE1CFA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A3ABB-534F-408E-BDBD-561EFFF1B8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188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15315-CF83-4A2D-B4FD-7A7A1A75F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930C1E-C616-42FF-B46F-1DEBF2E00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23DE-1F6A-4758-9753-BE17CD3E10A0}" type="datetimeFigureOut">
              <a:rPr lang="en-US" smtClean="0"/>
              <a:t>16-Feb-22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1C5FA7-B7DF-40A0-B91E-9E0CB873F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A9EE9B-665C-4864-B7D9-8F6323E0E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A3ABB-534F-408E-BDBD-561EFFF1B8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6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7C1551-E187-481B-BA0C-70CD19F0F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23DE-1F6A-4758-9753-BE17CD3E10A0}" type="datetimeFigureOut">
              <a:rPr lang="en-US" smtClean="0"/>
              <a:t>16-Feb-22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34C4E7-D987-463D-8B1E-A577EEE75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DF4516-9973-42A5-A99B-9950D7D5F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A3ABB-534F-408E-BDBD-561EFFF1B8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239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FB29A-1FEF-4DB5-B728-535366186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926DE-D67D-4D6C-907A-608C726F18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7AC926-DC22-4599-B81E-F666732B2A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591614-337B-4B81-B459-83F1DAA3C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23DE-1F6A-4758-9753-BE17CD3E10A0}" type="datetimeFigureOut">
              <a:rPr lang="en-US" smtClean="0"/>
              <a:t>16-Feb-22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C5F1D7-DC60-42CE-81E7-C92848BA2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804070-58F7-46F0-81F3-00A6A5A9C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A3ABB-534F-408E-BDBD-561EFFF1B8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28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8F0DF-5782-482F-B20F-5E4749BDC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7B9F9B-E8C2-4A5F-9DF9-29FB608D61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5995AE-4FB6-48CC-96A5-79FADE64C6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21AA38-C544-4E46-99FD-D77A197A2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23DE-1F6A-4758-9753-BE17CD3E10A0}" type="datetimeFigureOut">
              <a:rPr lang="en-US" smtClean="0"/>
              <a:t>16-Feb-22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FB400A-3801-4247-A5FA-8DC006C73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794C7B-FA97-4E54-A3C2-F8F82D3E7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A3ABB-534F-408E-BDBD-561EFFF1B8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851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A54B00-CAAF-4923-8B6A-6F393DC8D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F4E955-235E-4E3E-8A02-874BC3E5DF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A085EA-F3A8-412D-B630-D6E2CE2A9C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623DE-1F6A-4758-9753-BE17CD3E10A0}" type="datetimeFigureOut">
              <a:rPr lang="en-US" smtClean="0"/>
              <a:t>16-Feb-22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016F29-EB4D-478A-96BF-55DAADCF3D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Company Private Data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091272-4039-4296-BCE2-AD93FBBE52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Client BP Guide v01 </a:t>
            </a:r>
            <a:fld id="{54FA3ABB-534F-408E-BDBD-561EFFF1B84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E941B9A-68AC-40CB-A713-8FE87D8400EB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2935" y="24715"/>
            <a:ext cx="2081349" cy="77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260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7B2D3-8639-4E48-BC8D-2D267D9B21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 dirty="0"/>
              <a:t>Initial</a:t>
            </a:r>
            <a:r>
              <a:rPr lang="en-US" dirty="0"/>
              <a:t> G150 Heater STC Chase &amp; Capture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3908B2-8170-4423-BD26-166FFDD627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Challenges</a:t>
            </a:r>
          </a:p>
          <a:p>
            <a:r>
              <a:rPr lang="en-US" dirty="0"/>
              <a:t>Discovery</a:t>
            </a:r>
          </a:p>
          <a:p>
            <a:r>
              <a:rPr lang="en-US" dirty="0"/>
              <a:t>Execution Plan/ Plan</a:t>
            </a:r>
          </a:p>
        </p:txBody>
      </p:sp>
    </p:spTree>
    <p:extLst>
      <p:ext uri="{BB962C8B-B14F-4D97-AF65-F5344CB8AC3E}">
        <p14:creationId xmlns:p14="http://schemas.microsoft.com/office/powerpoint/2010/main" val="2276859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7C1AC-A37F-4A8B-BF7E-29A8B35D0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G150 Heater STC </a:t>
            </a:r>
            <a:r>
              <a:rPr lang="en-US" i="1" dirty="0"/>
              <a:t>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D2D9F9-13A2-4109-86EF-2031FEAD59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Challenges of finding the actual operator and decision maker</a:t>
            </a:r>
          </a:p>
          <a:p>
            <a:pPr lvl="1"/>
            <a:r>
              <a:rPr lang="en-US" dirty="0"/>
              <a:t>Identify people who are buying influences</a:t>
            </a:r>
          </a:p>
          <a:p>
            <a:pPr lvl="2"/>
            <a:r>
              <a:rPr lang="en-US" b="1" i="1" dirty="0">
                <a:solidFill>
                  <a:srgbClr val="00B050"/>
                </a:solidFill>
              </a:rPr>
              <a:t>Economic Buyer = yes/no/veto</a:t>
            </a:r>
          </a:p>
          <a:p>
            <a:pPr lvl="2"/>
            <a:r>
              <a:rPr lang="en-US" dirty="0"/>
              <a:t>User</a:t>
            </a:r>
          </a:p>
          <a:p>
            <a:pPr lvl="2"/>
            <a:r>
              <a:rPr lang="en-US" dirty="0"/>
              <a:t>Technical</a:t>
            </a:r>
          </a:p>
          <a:p>
            <a:r>
              <a:rPr lang="en-US" dirty="0"/>
              <a:t>Competition is “DO NOTHING”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999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A6482B9-0A6F-4D73-9FFE-9FF8571CC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G150 Heater STC Action Planning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51BABB-4CB9-40C2-B294-72CF7F6A1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566058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Discovery Understanding – Peregrine Collaboration: (HA WIP)</a:t>
            </a:r>
          </a:p>
          <a:p>
            <a:pPr lvl="1"/>
            <a:r>
              <a:rPr lang="en-US" dirty="0"/>
              <a:t>Secure details &amp; share in AGG</a:t>
            </a:r>
          </a:p>
          <a:p>
            <a:pPr lvl="2"/>
            <a:r>
              <a:rPr lang="en-US" dirty="0"/>
              <a:t>Pricing and structure of the STC</a:t>
            </a:r>
          </a:p>
          <a:p>
            <a:pPr lvl="2"/>
            <a:r>
              <a:rPr lang="en-US" dirty="0"/>
              <a:t>Details of the heater STC and high level pro/ con expectations</a:t>
            </a:r>
          </a:p>
          <a:p>
            <a:pPr lvl="1"/>
            <a:r>
              <a:rPr lang="en-US" dirty="0"/>
              <a:t>G1/200/2(5)80 with same issues? No STC even if problem? Opportunity? Gulfstream?</a:t>
            </a:r>
          </a:p>
          <a:p>
            <a:pPr lvl="2"/>
            <a:r>
              <a:rPr lang="en-US" dirty="0"/>
              <a:t>S.S. White Flexible Rotary Shafts Drive Flap And Slat Actuation</a:t>
            </a:r>
            <a:br>
              <a:rPr lang="en-US" dirty="0"/>
            </a:br>
            <a:r>
              <a:rPr lang="en-US" dirty="0"/>
              <a:t>Systems On The Gulfstream G150 and G200 Business Jets</a:t>
            </a:r>
          </a:p>
          <a:p>
            <a:r>
              <a:rPr lang="en-US" dirty="0"/>
              <a:t>Discovery Research (LC – WIP)</a:t>
            </a:r>
          </a:p>
          <a:p>
            <a:pPr lvl="1"/>
            <a:r>
              <a:rPr lang="en-US" dirty="0"/>
              <a:t>Compiled list of G-150 serial number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/>
              <a:t>Correlated serial numbers with registration data</a:t>
            </a:r>
          </a:p>
          <a:p>
            <a:pPr lvl="2"/>
            <a:r>
              <a:rPr lang="en-US" dirty="0"/>
              <a:t>Data mining operators WIP (~10% done)</a:t>
            </a:r>
          </a:p>
          <a:p>
            <a:pPr lvl="1"/>
            <a:r>
              <a:rPr lang="en-US" dirty="0"/>
              <a:t>Reviewing, refining target list and contact info</a:t>
            </a:r>
          </a:p>
          <a:p>
            <a:pPr lvl="2"/>
            <a:r>
              <a:rPr lang="en-US" dirty="0"/>
              <a:t>Existing, new data gathering , etc., as needed.</a:t>
            </a:r>
          </a:p>
          <a:p>
            <a:pPr lvl="2"/>
            <a:r>
              <a:rPr lang="en-US" dirty="0"/>
              <a:t>Target aircraft in US and Canada first (100 airframes)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0DC93D7-ACBC-4848-9E9F-AF95A09532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349" y="3582992"/>
            <a:ext cx="2072093" cy="290988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24CEC19-B29D-4435-AB11-E65468329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32858" y="1360573"/>
            <a:ext cx="2172046" cy="303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395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A44B8-1F37-4F32-B2F7-28DEDA03E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Initial</a:t>
            </a:r>
            <a:r>
              <a:rPr lang="en-US" dirty="0"/>
              <a:t> G150 Heater STC Action Planning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3F5FEA2-7833-4D33-8ED7-0694DD65A8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0739384"/>
              </p:ext>
            </p:extLst>
          </p:nvPr>
        </p:nvGraphicFramePr>
        <p:xfrm>
          <a:off x="1856232" y="2218214"/>
          <a:ext cx="2783776" cy="4114800"/>
        </p:xfrm>
        <a:graphic>
          <a:graphicData uri="http://schemas.openxmlformats.org/drawingml/2006/table">
            <a:tbl>
              <a:tblPr/>
              <a:tblGrid>
                <a:gridCol w="1995374">
                  <a:extLst>
                    <a:ext uri="{9D8B030D-6E8A-4147-A177-3AD203B41FA5}">
                      <a16:colId xmlns:a16="http://schemas.microsoft.com/office/drawing/2014/main" val="1277491990"/>
                    </a:ext>
                  </a:extLst>
                </a:gridCol>
                <a:gridCol w="788402">
                  <a:extLst>
                    <a:ext uri="{9D8B030D-6E8A-4147-A177-3AD203B41FA5}">
                      <a16:colId xmlns:a16="http://schemas.microsoft.com/office/drawing/2014/main" val="290617390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B050"/>
                          </a:solidFill>
                          <a:effectLst/>
                        </a:rPr>
                        <a:t>USA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rgbClr val="00B050"/>
                          </a:solidFill>
                          <a:effectLst/>
                        </a:rPr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14753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B050"/>
                          </a:solidFill>
                          <a:effectLst/>
                        </a:rPr>
                        <a:t>Canada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rgbClr val="00B050"/>
                          </a:solidFill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20653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FF00"/>
                          </a:solidFill>
                          <a:effectLst/>
                        </a:rPr>
                        <a:t>Mexico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rgbClr val="FFFF00"/>
                          </a:solidFill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23261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FF00"/>
                          </a:solidFill>
                          <a:effectLst/>
                        </a:rPr>
                        <a:t>Australia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rgbClr val="FFFF00"/>
                          </a:solidFill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05593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FF00"/>
                          </a:solidFill>
                          <a:effectLst/>
                        </a:rPr>
                        <a:t>Brazil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rgbClr val="FFFF00"/>
                          </a:solidFill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5927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Chile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381673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Philippines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3133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Austria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72478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Cayman Islands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28584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India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474115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Isle of Man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47357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Malta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4808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Poland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83165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Turkey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606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Venezuela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394420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52A0CCC-5CC2-4743-87AC-F449B1DF9445}"/>
              </a:ext>
            </a:extLst>
          </p:cNvPr>
          <p:cNvSpPr txBox="1"/>
          <p:nvPr/>
        </p:nvSpPr>
        <p:spPr>
          <a:xfrm>
            <a:off x="1371600" y="1845104"/>
            <a:ext cx="4032504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u="sng" dirty="0"/>
              <a:t>G150 Countries of Registration/ Quantity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89E80B-EB5A-444E-A9D3-4C81277070DD}"/>
              </a:ext>
            </a:extLst>
          </p:cNvPr>
          <p:cNvSpPr txBox="1"/>
          <p:nvPr/>
        </p:nvSpPr>
        <p:spPr>
          <a:xfrm>
            <a:off x="6096000" y="2606040"/>
            <a:ext cx="2965704" cy="12003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i="1" u="sng" dirty="0"/>
              <a:t>Initial</a:t>
            </a:r>
            <a:r>
              <a:rPr lang="en-US" u="sng" dirty="0"/>
              <a:t> Opportunities Priority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Primary USA, Canada</a:t>
            </a:r>
          </a:p>
          <a:p>
            <a:pPr lvl="1"/>
            <a:r>
              <a:rPr lang="en-US" dirty="0">
                <a:solidFill>
                  <a:srgbClr val="FFFF00"/>
                </a:solidFill>
              </a:rPr>
              <a:t>Secondary (?)</a:t>
            </a:r>
          </a:p>
          <a:p>
            <a:pPr lvl="1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Tertiary/ Unlikely</a:t>
            </a:r>
          </a:p>
        </p:txBody>
      </p:sp>
    </p:spTree>
    <p:extLst>
      <p:ext uri="{BB962C8B-B14F-4D97-AF65-F5344CB8AC3E}">
        <p14:creationId xmlns:p14="http://schemas.microsoft.com/office/powerpoint/2010/main" val="2683781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5311C-CCB2-402F-99BB-751FB239F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Initial</a:t>
            </a:r>
            <a:r>
              <a:rPr lang="en-US" dirty="0"/>
              <a:t> G150 Heater STC Action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6F295-AFF1-49E4-92BE-E59D08FD4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Initial Execute Plan/ Plan (Chase &amp; Capture)</a:t>
            </a:r>
          </a:p>
          <a:p>
            <a:pPr lvl="1"/>
            <a:r>
              <a:rPr lang="en-US" b="1" i="1" dirty="0"/>
              <a:t>Primary </a:t>
            </a:r>
            <a:r>
              <a:rPr lang="en-US" dirty="0"/>
              <a:t>= Engage direct PERSON&lt;&gt;PERSON influencers</a:t>
            </a:r>
          </a:p>
          <a:p>
            <a:pPr lvl="2"/>
            <a:r>
              <a:rPr lang="en-US" dirty="0"/>
              <a:t>Follow up with calls based on Mailchimp responses</a:t>
            </a:r>
          </a:p>
          <a:p>
            <a:pPr lvl="2"/>
            <a:r>
              <a:rPr lang="en-US" dirty="0"/>
              <a:t>Continuous process until all opportunities processed</a:t>
            </a:r>
          </a:p>
          <a:p>
            <a:pPr lvl="1"/>
            <a:r>
              <a:rPr lang="en-US" dirty="0"/>
              <a:t>Secondary = Indirect contacts via targeted email, trade shows (AEA)</a:t>
            </a:r>
          </a:p>
          <a:p>
            <a:pPr lvl="2"/>
            <a:r>
              <a:rPr lang="en-US" dirty="0"/>
              <a:t>Mailchimp – to operators, owners, shops that work on G150s</a:t>
            </a:r>
          </a:p>
          <a:p>
            <a:pPr lvl="2"/>
            <a:r>
              <a:rPr lang="en-US" dirty="0"/>
              <a:t>Indirect contact - web site, snail mail, trade shows (Peregrine AEA booth handouts, media blasts/ press release)</a:t>
            </a:r>
          </a:p>
          <a:p>
            <a:pPr lvl="2"/>
            <a:r>
              <a:rPr lang="en-US" dirty="0"/>
              <a:t>Snail mail follow up to operators, owners, shops that work on G150s</a:t>
            </a:r>
          </a:p>
          <a:p>
            <a:pPr lvl="2"/>
            <a:r>
              <a:rPr lang="en-US" dirty="0"/>
              <a:t>Develop collateral marketing items to support AEA (others), direct mail</a:t>
            </a:r>
          </a:p>
          <a:p>
            <a:pPr lvl="2"/>
            <a:r>
              <a:rPr lang="en-US" dirty="0"/>
              <a:t>Media advertising opportunities?? NBAA, Gulfstream owners orgs (none found in web search)</a:t>
            </a:r>
          </a:p>
          <a:p>
            <a:pPr lvl="1"/>
            <a:r>
              <a:rPr lang="en-US" dirty="0"/>
              <a:t>Simultaneous primary &amp; secondary actions … continuous refinement process</a:t>
            </a:r>
          </a:p>
          <a:p>
            <a:r>
              <a:rPr lang="en-US" dirty="0"/>
              <a:t>Communication process - who is Peregrine POC for processing STC RFQ and purchases</a:t>
            </a:r>
          </a:p>
          <a:p>
            <a:r>
              <a:rPr lang="en-US" dirty="0"/>
              <a:t>Other actions ... WIP/ TBD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Timing of status reports? Weekly until determined otherwise?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Feedback re G1/200 series comprehensive heater STC?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595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5B6C7C1F-B7A2-4A95-8C9E-5ED43326C0AC}" vid="{3AFB4AB6-136B-43C8-B000-218A459576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AGG PPT Master BLUE v01</Template>
  <TotalTime>134</TotalTime>
  <Words>415</Words>
  <Application>Microsoft Office PowerPoint</Application>
  <PresentationFormat>Widescreen</PresentationFormat>
  <Paragraphs>77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Office Theme</vt:lpstr>
      <vt:lpstr>Initial G150 Heater STC Chase &amp; Capture</vt:lpstr>
      <vt:lpstr>G150 Heater STC Challenges</vt:lpstr>
      <vt:lpstr>Initial G150 Heater STC Action Planning</vt:lpstr>
      <vt:lpstr>Initial G150 Heater STC Action Planning</vt:lpstr>
      <vt:lpstr>Initial G150 Heater STC Action 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Initial G150 Heater STC Action Planning</dc:title>
  <dc:creator>Hal Adams</dc:creator>
  <cp:lastModifiedBy>Hal Adams</cp:lastModifiedBy>
  <cp:revision>13</cp:revision>
  <dcterms:created xsi:type="dcterms:W3CDTF">2022-02-03T19:00:30Z</dcterms:created>
  <dcterms:modified xsi:type="dcterms:W3CDTF">2022-02-16T22:32:51Z</dcterms:modified>
</cp:coreProperties>
</file>