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6AE-1012-4E30-9746-A5A109D6C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A6EE9-45A8-424F-AC89-161B504D0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F94CA8-3425-4ED0-B788-81A6FD5FC605}"/>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440DD56C-5DBE-4005-9981-228597EC2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8194F-E21C-4351-AF02-EC8ED95399D5}"/>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420849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3232-E34F-4B42-86D3-5D38AC50D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F27FE-1809-4EA2-A0E8-B33FD2B17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423ED-4905-4626-A43C-1BB6D081B55E}"/>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F1481135-309F-42CE-B692-B512AAB09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FD563-41EF-4011-995B-8C6B8543D961}"/>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34764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142C4-B6B6-472A-822B-E0A3C8265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9DEF4-BAEF-4AD7-A67D-6982BE16C8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2CE91-74B4-4780-A7D8-89AA4A4DC4BC}"/>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B86E6191-E023-4AB6-950D-DCB3BEBF6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6B8F7-572F-42E6-8055-508B76618FE3}"/>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244481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405-7B6B-4EB3-ADF2-FD8C32023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E000A-EFB2-4DF5-82BD-FD53528A9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60129-7DCA-498E-8ED5-626B004F10EC}"/>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1DDC4E1F-6526-4D0E-93F5-6F60CB88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92636-3C4A-4F3B-8A03-1B4BFF6DD633}"/>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388171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3E93-C4A2-454F-9BEE-85028870D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A29155-250B-4C46-A92D-E89F3674B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E402F-9D2A-4A2A-999A-224019B016AC}"/>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D6E4CA8A-3C26-4AF7-9B98-4BBFE26CE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90D9D-7859-4DE7-9C3B-EB0C42DAB2B1}"/>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48925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D8A8-FB1B-49C5-8A96-614A9EDA2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B75BC-579F-42B9-907A-A9F82788DE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0CB4E-DE5C-4409-9607-4BAE05463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75F77-F464-4B1C-8D8A-97412EB92737}"/>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6" name="Footer Placeholder 5">
            <a:extLst>
              <a:ext uri="{FF2B5EF4-FFF2-40B4-BE49-F238E27FC236}">
                <a16:creationId xmlns:a16="http://schemas.microsoft.com/office/drawing/2014/main" id="{4A224E4B-78CE-425A-ABAB-B05DE5EC4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57191-594E-4D28-A31D-1FCE9C903D2C}"/>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428314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EECF-3CB7-4F28-A3C3-0B20283B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2B982-E28D-455A-B8C6-9183C92E2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947E6-D89A-4B5E-8BE0-27C95C743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21E28B-0329-462D-8D96-E1595566E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82B47A-EB36-45D3-BD53-1C08F442E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6109B-FF64-45C6-A108-55E1CD8C19F8}"/>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8" name="Footer Placeholder 7">
            <a:extLst>
              <a:ext uri="{FF2B5EF4-FFF2-40B4-BE49-F238E27FC236}">
                <a16:creationId xmlns:a16="http://schemas.microsoft.com/office/drawing/2014/main" id="{819B4CF7-4695-4273-B9D6-CD4CCD0635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ED773-0BCA-4538-B034-749AC3AFD81C}"/>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285653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A77F-F212-49A7-9047-60EA33CE05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FE8B8-7198-42CB-A704-637E796C2A3F}"/>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4" name="Footer Placeholder 3">
            <a:extLst>
              <a:ext uri="{FF2B5EF4-FFF2-40B4-BE49-F238E27FC236}">
                <a16:creationId xmlns:a16="http://schemas.microsoft.com/office/drawing/2014/main" id="{614AF081-3999-44E1-A9E5-438FE8B00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8AB74-91AA-425D-9F2D-9908CA7F0FE1}"/>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99235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EA969-A2F5-4832-83BC-F1BED6C149C0}"/>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3" name="Footer Placeholder 2">
            <a:extLst>
              <a:ext uri="{FF2B5EF4-FFF2-40B4-BE49-F238E27FC236}">
                <a16:creationId xmlns:a16="http://schemas.microsoft.com/office/drawing/2014/main" id="{A2D37B5F-17A8-4F68-90CE-C26B265CE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27F10-06AD-46D7-974E-A9BB68FDC6DE}"/>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106461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4F4B-D378-4A3E-A978-5145DD3CF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03B0E-FD99-49EA-8F4C-FE4D1B90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6473E-8DEB-429E-85EC-2E981E59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0F5CC-2F1A-4774-80A4-01C01B58C412}"/>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6" name="Footer Placeholder 5">
            <a:extLst>
              <a:ext uri="{FF2B5EF4-FFF2-40B4-BE49-F238E27FC236}">
                <a16:creationId xmlns:a16="http://schemas.microsoft.com/office/drawing/2014/main" id="{2C92BD36-EECC-4976-BADF-0C8FCC352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590A8-FECA-4AA8-9888-55BABA645999}"/>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408189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50DB-68D0-4538-9ACE-4690C3789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05BD8-063F-436E-9F97-77FF5A4C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D3173F-764B-4A58-9D0E-08FCBA0F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F0AF1-A6AA-4150-A0F4-37607E4FA7DC}"/>
              </a:ext>
            </a:extLst>
          </p:cNvPr>
          <p:cNvSpPr>
            <a:spLocks noGrp="1"/>
          </p:cNvSpPr>
          <p:nvPr>
            <p:ph type="dt" sz="half" idx="10"/>
          </p:nvPr>
        </p:nvSpPr>
        <p:spPr/>
        <p:txBody>
          <a:bodyPr/>
          <a:lstStyle/>
          <a:p>
            <a:fld id="{18D6442D-B884-4105-A139-FF0A23EF1BFC}" type="datetimeFigureOut">
              <a:rPr lang="en-US" smtClean="0"/>
              <a:t>2/17/2022</a:t>
            </a:fld>
            <a:endParaRPr lang="en-US"/>
          </a:p>
        </p:txBody>
      </p:sp>
      <p:sp>
        <p:nvSpPr>
          <p:cNvPr id="6" name="Footer Placeholder 5">
            <a:extLst>
              <a:ext uri="{FF2B5EF4-FFF2-40B4-BE49-F238E27FC236}">
                <a16:creationId xmlns:a16="http://schemas.microsoft.com/office/drawing/2014/main" id="{BC296831-30D8-4424-AE2A-6F83C0DAB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9CF7-1AE6-4294-B240-1703953396AF}"/>
              </a:ext>
            </a:extLst>
          </p:cNvPr>
          <p:cNvSpPr>
            <a:spLocks noGrp="1"/>
          </p:cNvSpPr>
          <p:nvPr>
            <p:ph type="sldNum" sz="quarter" idx="12"/>
          </p:nvPr>
        </p:nvSpPr>
        <p:spPr/>
        <p:txBody>
          <a:bodyPr/>
          <a:lstStyle/>
          <a:p>
            <a:fld id="{D5152129-7E2B-4AEC-8AEC-E8D997A715BC}" type="slidenum">
              <a:rPr lang="en-US" smtClean="0"/>
              <a:t>‹#›</a:t>
            </a:fld>
            <a:endParaRPr lang="en-US"/>
          </a:p>
        </p:txBody>
      </p:sp>
    </p:spTree>
    <p:extLst>
      <p:ext uri="{BB962C8B-B14F-4D97-AF65-F5344CB8AC3E}">
        <p14:creationId xmlns:p14="http://schemas.microsoft.com/office/powerpoint/2010/main" val="316996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0D34A-027E-40C9-94A9-23447CF94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89CC5D-7613-4B13-BD58-9A9729D5C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D7A71-9311-4C18-A519-436C80E40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442D-B884-4105-A139-FF0A23EF1BFC}" type="datetimeFigureOut">
              <a:rPr lang="en-US" smtClean="0"/>
              <a:t>2/17/2022</a:t>
            </a:fld>
            <a:endParaRPr lang="en-US"/>
          </a:p>
        </p:txBody>
      </p:sp>
      <p:sp>
        <p:nvSpPr>
          <p:cNvPr id="5" name="Footer Placeholder 4">
            <a:extLst>
              <a:ext uri="{FF2B5EF4-FFF2-40B4-BE49-F238E27FC236}">
                <a16:creationId xmlns:a16="http://schemas.microsoft.com/office/drawing/2014/main" id="{BBEC18C8-75B2-4240-BDC2-27450FB63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9D49A9-84A3-427D-B07F-0C4C3B26C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52129-7E2B-4AEC-8AEC-E8D997A715BC}" type="slidenum">
              <a:rPr lang="en-US" smtClean="0"/>
              <a:t>‹#›</a:t>
            </a:fld>
            <a:endParaRPr lang="en-US"/>
          </a:p>
        </p:txBody>
      </p:sp>
    </p:spTree>
    <p:extLst>
      <p:ext uri="{BB962C8B-B14F-4D97-AF65-F5344CB8AC3E}">
        <p14:creationId xmlns:p14="http://schemas.microsoft.com/office/powerpoint/2010/main" val="262927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B53A7E-C3C4-480F-BF55-4A984B9B528E}"/>
              </a:ext>
            </a:extLst>
          </p:cNvPr>
          <p:cNvCxnSpPr/>
          <p:nvPr/>
        </p:nvCxnSpPr>
        <p:spPr>
          <a:xfrm>
            <a:off x="4064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5A003-BA2F-4392-B8EA-1838204EB2FF}"/>
              </a:ext>
            </a:extLst>
          </p:cNvPr>
          <p:cNvCxnSpPr/>
          <p:nvPr/>
        </p:nvCxnSpPr>
        <p:spPr>
          <a:xfrm>
            <a:off x="81280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CD6B0C3-014A-4AD2-86C3-A7CF2858C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452" y="217481"/>
            <a:ext cx="3829096" cy="5687096"/>
          </a:xfrm>
          <a:prstGeom prst="rect">
            <a:avLst/>
          </a:prstGeom>
        </p:spPr>
      </p:pic>
      <p:sp>
        <p:nvSpPr>
          <p:cNvPr id="4" name="TextBox 3">
            <a:extLst>
              <a:ext uri="{FF2B5EF4-FFF2-40B4-BE49-F238E27FC236}">
                <a16:creationId xmlns:a16="http://schemas.microsoft.com/office/drawing/2014/main" id="{4FD86803-D537-48B9-82A6-D5DB5F1F08F4}"/>
              </a:ext>
            </a:extLst>
          </p:cNvPr>
          <p:cNvSpPr txBox="1"/>
          <p:nvPr/>
        </p:nvSpPr>
        <p:spPr>
          <a:xfrm>
            <a:off x="4092934" y="6071583"/>
            <a:ext cx="4032514" cy="369332"/>
          </a:xfrm>
          <a:prstGeom prst="rect">
            <a:avLst/>
          </a:prstGeom>
          <a:noFill/>
        </p:spPr>
        <p:txBody>
          <a:bodyPr wrap="none" rtlCol="0">
            <a:spAutoFit/>
          </a:bodyPr>
          <a:lstStyle/>
          <a:p>
            <a:r>
              <a:rPr lang="en-US" b="1" i="1" dirty="0"/>
              <a:t>Unexpected long landings in your G150?</a:t>
            </a:r>
          </a:p>
        </p:txBody>
      </p:sp>
      <p:sp>
        <p:nvSpPr>
          <p:cNvPr id="18" name="TextBox 17">
            <a:extLst>
              <a:ext uri="{FF2B5EF4-FFF2-40B4-BE49-F238E27FC236}">
                <a16:creationId xmlns:a16="http://schemas.microsoft.com/office/drawing/2014/main" id="{BD52A85D-117B-4725-9423-E9C9D262BD88}"/>
              </a:ext>
            </a:extLst>
          </p:cNvPr>
          <p:cNvSpPr txBox="1"/>
          <p:nvPr/>
        </p:nvSpPr>
        <p:spPr>
          <a:xfrm>
            <a:off x="9094205" y="296214"/>
            <a:ext cx="2231573" cy="369332"/>
          </a:xfrm>
          <a:prstGeom prst="rect">
            <a:avLst/>
          </a:prstGeom>
          <a:noFill/>
        </p:spPr>
        <p:txBody>
          <a:bodyPr wrap="none" rtlCol="0">
            <a:spAutoFit/>
          </a:bodyPr>
          <a:lstStyle/>
          <a:p>
            <a:r>
              <a:rPr lang="en-US" b="1" dirty="0"/>
              <a:t>G150 Heater Solution</a:t>
            </a:r>
          </a:p>
        </p:txBody>
      </p:sp>
      <p:sp>
        <p:nvSpPr>
          <p:cNvPr id="19" name="TextBox 18">
            <a:extLst>
              <a:ext uri="{FF2B5EF4-FFF2-40B4-BE49-F238E27FC236}">
                <a16:creationId xmlns:a16="http://schemas.microsoft.com/office/drawing/2014/main" id="{2865F418-BBA2-412F-981F-BF77EC8C6A87}"/>
              </a:ext>
            </a:extLst>
          </p:cNvPr>
          <p:cNvSpPr txBox="1"/>
          <p:nvPr/>
        </p:nvSpPr>
        <p:spPr>
          <a:xfrm>
            <a:off x="8458915" y="665546"/>
            <a:ext cx="3502152" cy="1323439"/>
          </a:xfrm>
          <a:prstGeom prst="rect">
            <a:avLst/>
          </a:prstGeom>
          <a:noFill/>
        </p:spPr>
        <p:txBody>
          <a:bodyPr wrap="square" rtlCol="0">
            <a:spAutoFit/>
          </a:bodyPr>
          <a:lstStyle/>
          <a:p>
            <a:r>
              <a:rPr lang="en-US" sz="1600" i="1" dirty="0"/>
              <a:t>Peregrine has developed an approved  solution to a issues with the G150 flap and slat actuation systems that may arise during approach and landing in certain situations. </a:t>
            </a:r>
          </a:p>
        </p:txBody>
      </p:sp>
      <p:sp>
        <p:nvSpPr>
          <p:cNvPr id="20" name="TextBox 19">
            <a:extLst>
              <a:ext uri="{FF2B5EF4-FFF2-40B4-BE49-F238E27FC236}">
                <a16:creationId xmlns:a16="http://schemas.microsoft.com/office/drawing/2014/main" id="{0D57BFEC-0A9A-4BF6-8456-2F3C5731965E}"/>
              </a:ext>
            </a:extLst>
          </p:cNvPr>
          <p:cNvSpPr txBox="1"/>
          <p:nvPr/>
        </p:nvSpPr>
        <p:spPr>
          <a:xfrm>
            <a:off x="8458915" y="2470597"/>
            <a:ext cx="3502152" cy="4016484"/>
          </a:xfrm>
          <a:prstGeom prst="rect">
            <a:avLst/>
          </a:prstGeom>
          <a:noFill/>
        </p:spPr>
        <p:txBody>
          <a:bodyPr wrap="square" rtlCol="0">
            <a:spAutoFit/>
          </a:bodyPr>
          <a:lstStyle/>
          <a:p>
            <a:pPr>
              <a:spcAft>
                <a:spcPts val="600"/>
              </a:spcAft>
            </a:pPr>
            <a:r>
              <a:rPr lang="en-US" sz="1600" dirty="0"/>
              <a:t>When a G150 has been exposed to precipitation or high humidity, exposure to freezing temperature at altitude can cause the flap and slat actuation drives to freeze, preventing the high lift devices from deploying properly. This situation can lead to:</a:t>
            </a:r>
          </a:p>
          <a:p>
            <a:pPr marL="285750" indent="-285750">
              <a:spcAft>
                <a:spcPts val="600"/>
              </a:spcAft>
              <a:buFontTx/>
              <a:buChar char="-"/>
            </a:pPr>
            <a:r>
              <a:rPr lang="en-US" sz="1600" dirty="0"/>
              <a:t>High speed landings and shallow approached without flaps or slat deployment</a:t>
            </a:r>
          </a:p>
          <a:p>
            <a:pPr marL="285750" indent="-285750">
              <a:spcAft>
                <a:spcPts val="600"/>
              </a:spcAft>
              <a:buFontTx/>
              <a:buChar char="-"/>
            </a:pPr>
            <a:r>
              <a:rPr lang="en-US" sz="1600" dirty="0"/>
              <a:t>Costly diversion to another destination with a runway of suitable length from a higher than normal landing speeds</a:t>
            </a:r>
          </a:p>
          <a:p>
            <a:endParaRPr lang="en-US" sz="1600" dirty="0"/>
          </a:p>
        </p:txBody>
      </p:sp>
      <p:sp>
        <p:nvSpPr>
          <p:cNvPr id="21" name="TextBox 20">
            <a:extLst>
              <a:ext uri="{FF2B5EF4-FFF2-40B4-BE49-F238E27FC236}">
                <a16:creationId xmlns:a16="http://schemas.microsoft.com/office/drawing/2014/main" id="{72226542-0839-4D5E-9509-2C2639CBFB3B}"/>
              </a:ext>
            </a:extLst>
          </p:cNvPr>
          <p:cNvSpPr txBox="1"/>
          <p:nvPr/>
        </p:nvSpPr>
        <p:spPr>
          <a:xfrm rot="16200000">
            <a:off x="1326524" y="3151038"/>
            <a:ext cx="1661224" cy="369332"/>
          </a:xfrm>
          <a:prstGeom prst="rect">
            <a:avLst/>
          </a:prstGeom>
          <a:noFill/>
        </p:spPr>
        <p:txBody>
          <a:bodyPr wrap="none" rtlCol="0">
            <a:spAutoFit/>
          </a:bodyPr>
          <a:lstStyle/>
          <a:p>
            <a:r>
              <a:rPr lang="en-US" dirty="0"/>
              <a:t>Mailing address</a:t>
            </a:r>
          </a:p>
        </p:txBody>
      </p:sp>
      <p:pic>
        <p:nvPicPr>
          <p:cNvPr id="27" name="Picture 26">
            <a:extLst>
              <a:ext uri="{FF2B5EF4-FFF2-40B4-BE49-F238E27FC236}">
                <a16:creationId xmlns:a16="http://schemas.microsoft.com/office/drawing/2014/main" id="{CD4CF03B-93CB-4A66-8133-581238F5814B}"/>
              </a:ext>
            </a:extLst>
          </p:cNvPr>
          <p:cNvPicPr>
            <a:picLocks noChangeAspect="1"/>
          </p:cNvPicPr>
          <p:nvPr/>
        </p:nvPicPr>
        <p:blipFill>
          <a:blip r:embed="rId3"/>
          <a:stretch>
            <a:fillRect/>
          </a:stretch>
        </p:blipFill>
        <p:spPr>
          <a:xfrm rot="16200000">
            <a:off x="-122349" y="376019"/>
            <a:ext cx="1680693" cy="1117661"/>
          </a:xfrm>
          <a:prstGeom prst="rect">
            <a:avLst/>
          </a:prstGeom>
        </p:spPr>
      </p:pic>
      <p:sp>
        <p:nvSpPr>
          <p:cNvPr id="28" name="TextBox 27">
            <a:extLst>
              <a:ext uri="{FF2B5EF4-FFF2-40B4-BE49-F238E27FC236}">
                <a16:creationId xmlns:a16="http://schemas.microsoft.com/office/drawing/2014/main" id="{7B57AE9A-EE9F-42B8-9F63-087C66E17CD3}"/>
              </a:ext>
            </a:extLst>
          </p:cNvPr>
          <p:cNvSpPr txBox="1"/>
          <p:nvPr/>
        </p:nvSpPr>
        <p:spPr>
          <a:xfrm rot="16200000">
            <a:off x="1628641" y="3151038"/>
            <a:ext cx="1661224" cy="369332"/>
          </a:xfrm>
          <a:prstGeom prst="rect">
            <a:avLst/>
          </a:prstGeom>
          <a:noFill/>
        </p:spPr>
        <p:txBody>
          <a:bodyPr wrap="none" rtlCol="0">
            <a:spAutoFit/>
          </a:bodyPr>
          <a:lstStyle/>
          <a:p>
            <a:r>
              <a:rPr lang="en-US" dirty="0"/>
              <a:t>Mailing address</a:t>
            </a:r>
          </a:p>
        </p:txBody>
      </p:sp>
      <p:sp>
        <p:nvSpPr>
          <p:cNvPr id="31" name="TextBox 30">
            <a:extLst>
              <a:ext uri="{FF2B5EF4-FFF2-40B4-BE49-F238E27FC236}">
                <a16:creationId xmlns:a16="http://schemas.microsoft.com/office/drawing/2014/main" id="{21B13446-3135-4256-8DFC-8DFAD8111D27}"/>
              </a:ext>
            </a:extLst>
          </p:cNvPr>
          <p:cNvSpPr txBox="1"/>
          <p:nvPr/>
        </p:nvSpPr>
        <p:spPr>
          <a:xfrm rot="16200000">
            <a:off x="1939333" y="3151037"/>
            <a:ext cx="1661224" cy="369332"/>
          </a:xfrm>
          <a:prstGeom prst="rect">
            <a:avLst/>
          </a:prstGeom>
          <a:noFill/>
        </p:spPr>
        <p:txBody>
          <a:bodyPr wrap="none" rtlCol="0">
            <a:spAutoFit/>
          </a:bodyPr>
          <a:lstStyle/>
          <a:p>
            <a:r>
              <a:rPr lang="en-US" dirty="0"/>
              <a:t>Mailing address</a:t>
            </a:r>
          </a:p>
        </p:txBody>
      </p:sp>
      <p:sp>
        <p:nvSpPr>
          <p:cNvPr id="32" name="TextBox 31">
            <a:extLst>
              <a:ext uri="{FF2B5EF4-FFF2-40B4-BE49-F238E27FC236}">
                <a16:creationId xmlns:a16="http://schemas.microsoft.com/office/drawing/2014/main" id="{7E2C11C6-EEB0-4376-B19B-6C72E61B9752}"/>
              </a:ext>
            </a:extLst>
          </p:cNvPr>
          <p:cNvSpPr txBox="1"/>
          <p:nvPr/>
        </p:nvSpPr>
        <p:spPr>
          <a:xfrm rot="16200000">
            <a:off x="-512687" y="5763610"/>
            <a:ext cx="1491627" cy="338554"/>
          </a:xfrm>
          <a:prstGeom prst="rect">
            <a:avLst/>
          </a:prstGeom>
          <a:noFill/>
        </p:spPr>
        <p:txBody>
          <a:bodyPr wrap="none" rtlCol="0">
            <a:spAutoFit/>
          </a:bodyPr>
          <a:lstStyle/>
          <a:p>
            <a:r>
              <a:rPr lang="en-US" sz="1600" dirty="0"/>
              <a:t>Return address</a:t>
            </a:r>
          </a:p>
        </p:txBody>
      </p:sp>
      <p:sp>
        <p:nvSpPr>
          <p:cNvPr id="33" name="TextBox 32">
            <a:extLst>
              <a:ext uri="{FF2B5EF4-FFF2-40B4-BE49-F238E27FC236}">
                <a16:creationId xmlns:a16="http://schemas.microsoft.com/office/drawing/2014/main" id="{D7438838-927F-4BD7-A0F4-6C42C3194A2D}"/>
              </a:ext>
            </a:extLst>
          </p:cNvPr>
          <p:cNvSpPr txBox="1"/>
          <p:nvPr/>
        </p:nvSpPr>
        <p:spPr>
          <a:xfrm rot="16200000">
            <a:off x="-302875" y="5763610"/>
            <a:ext cx="1491627" cy="338554"/>
          </a:xfrm>
          <a:prstGeom prst="rect">
            <a:avLst/>
          </a:prstGeom>
          <a:noFill/>
        </p:spPr>
        <p:txBody>
          <a:bodyPr wrap="none" rtlCol="0">
            <a:spAutoFit/>
          </a:bodyPr>
          <a:lstStyle/>
          <a:p>
            <a:r>
              <a:rPr lang="en-US" sz="1600" dirty="0"/>
              <a:t>Return address</a:t>
            </a:r>
          </a:p>
        </p:txBody>
      </p:sp>
      <p:sp>
        <p:nvSpPr>
          <p:cNvPr id="35" name="TextBox 34">
            <a:extLst>
              <a:ext uri="{FF2B5EF4-FFF2-40B4-BE49-F238E27FC236}">
                <a16:creationId xmlns:a16="http://schemas.microsoft.com/office/drawing/2014/main" id="{54000AAC-5B65-462E-91A5-7BDFB63485B5}"/>
              </a:ext>
            </a:extLst>
          </p:cNvPr>
          <p:cNvSpPr txBox="1"/>
          <p:nvPr/>
        </p:nvSpPr>
        <p:spPr>
          <a:xfrm rot="16200000">
            <a:off x="-93062" y="5763609"/>
            <a:ext cx="1491627" cy="338554"/>
          </a:xfrm>
          <a:prstGeom prst="rect">
            <a:avLst/>
          </a:prstGeom>
          <a:noFill/>
        </p:spPr>
        <p:txBody>
          <a:bodyPr wrap="none" rtlCol="0">
            <a:spAutoFit/>
          </a:bodyPr>
          <a:lstStyle/>
          <a:p>
            <a:r>
              <a:rPr lang="en-US" sz="1600" dirty="0"/>
              <a:t>Return address</a:t>
            </a:r>
          </a:p>
        </p:txBody>
      </p:sp>
    </p:spTree>
    <p:extLst>
      <p:ext uri="{BB962C8B-B14F-4D97-AF65-F5344CB8AC3E}">
        <p14:creationId xmlns:p14="http://schemas.microsoft.com/office/powerpoint/2010/main" val="287735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B53A7E-C3C4-480F-BF55-4A984B9B528E}"/>
              </a:ext>
            </a:extLst>
          </p:cNvPr>
          <p:cNvCxnSpPr/>
          <p:nvPr/>
        </p:nvCxnSpPr>
        <p:spPr>
          <a:xfrm>
            <a:off x="4064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5A003-BA2F-4392-B8EA-1838204EB2FF}"/>
              </a:ext>
            </a:extLst>
          </p:cNvPr>
          <p:cNvCxnSpPr/>
          <p:nvPr/>
        </p:nvCxnSpPr>
        <p:spPr>
          <a:xfrm>
            <a:off x="8128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D9F9AF-9E1A-4144-9242-9E0DE43A99AF}"/>
              </a:ext>
            </a:extLst>
          </p:cNvPr>
          <p:cNvSpPr txBox="1"/>
          <p:nvPr/>
        </p:nvSpPr>
        <p:spPr>
          <a:xfrm>
            <a:off x="320993" y="2279272"/>
            <a:ext cx="3502152" cy="3985706"/>
          </a:xfrm>
          <a:prstGeom prst="rect">
            <a:avLst/>
          </a:prstGeom>
          <a:noFill/>
        </p:spPr>
        <p:txBody>
          <a:bodyPr wrap="square" rtlCol="0">
            <a:spAutoFit/>
          </a:bodyPr>
          <a:lstStyle/>
          <a:p>
            <a:pPr>
              <a:spcAft>
                <a:spcPts val="600"/>
              </a:spcAft>
            </a:pPr>
            <a:r>
              <a:rPr lang="en-US" sz="1400" dirty="0"/>
              <a:t>Gulfstream operates several ‘Gulfstream Field and Airborne Support Teams (FAST)’ G150 aircraft to provide factory service for customers.</a:t>
            </a:r>
          </a:p>
          <a:p>
            <a:pPr>
              <a:spcAft>
                <a:spcPts val="600"/>
              </a:spcAft>
            </a:pPr>
            <a:r>
              <a:rPr lang="en-US" sz="1400" dirty="0"/>
              <a:t>The FAST G150 aircraft encountered this flap/slat actuation issue and worked with Peregrine and an authorized repair facility to develop a retrofit solution.</a:t>
            </a:r>
          </a:p>
          <a:p>
            <a:pPr>
              <a:spcAft>
                <a:spcPts val="600"/>
              </a:spcAft>
            </a:pPr>
            <a:r>
              <a:rPr lang="en-US" sz="1400" dirty="0"/>
              <a:t>Peregrine answered the challenge and developed a complete STC solution that has subsequently been installed on the FAST aircraft</a:t>
            </a:r>
          </a:p>
          <a:p>
            <a:pPr>
              <a:spcAft>
                <a:spcPts val="600"/>
              </a:spcAft>
            </a:pPr>
            <a:r>
              <a:rPr lang="en-US" sz="1400" dirty="0"/>
              <a:t>While not a Service Bulletin from Gulfstream, the STC has been recognized by Gulfstream FAST operation as solving the issue with high lift actuation system freeze-up.</a:t>
            </a:r>
          </a:p>
        </p:txBody>
      </p:sp>
      <p:sp>
        <p:nvSpPr>
          <p:cNvPr id="11" name="TextBox 10">
            <a:extLst>
              <a:ext uri="{FF2B5EF4-FFF2-40B4-BE49-F238E27FC236}">
                <a16:creationId xmlns:a16="http://schemas.microsoft.com/office/drawing/2014/main" id="{333ABB07-0A56-4C38-84B9-B87CE2FDF100}"/>
              </a:ext>
            </a:extLst>
          </p:cNvPr>
          <p:cNvSpPr txBox="1"/>
          <p:nvPr/>
        </p:nvSpPr>
        <p:spPr>
          <a:xfrm>
            <a:off x="1138897" y="192851"/>
            <a:ext cx="1866345" cy="369332"/>
          </a:xfrm>
          <a:prstGeom prst="rect">
            <a:avLst/>
          </a:prstGeom>
          <a:noFill/>
        </p:spPr>
        <p:txBody>
          <a:bodyPr wrap="none" rtlCol="0">
            <a:spAutoFit/>
          </a:bodyPr>
          <a:lstStyle/>
          <a:p>
            <a:r>
              <a:rPr lang="en-US" b="1" dirty="0"/>
              <a:t>Solution Pedigree</a:t>
            </a:r>
          </a:p>
        </p:txBody>
      </p:sp>
      <p:sp>
        <p:nvSpPr>
          <p:cNvPr id="12" name="TextBox 11">
            <a:extLst>
              <a:ext uri="{FF2B5EF4-FFF2-40B4-BE49-F238E27FC236}">
                <a16:creationId xmlns:a16="http://schemas.microsoft.com/office/drawing/2014/main" id="{A261EF47-4ABE-4578-AA9B-7A0452E9E0D7}"/>
              </a:ext>
            </a:extLst>
          </p:cNvPr>
          <p:cNvSpPr txBox="1"/>
          <p:nvPr/>
        </p:nvSpPr>
        <p:spPr>
          <a:xfrm>
            <a:off x="8797630" y="192851"/>
            <a:ext cx="2756524" cy="369332"/>
          </a:xfrm>
          <a:prstGeom prst="rect">
            <a:avLst/>
          </a:prstGeom>
          <a:noFill/>
        </p:spPr>
        <p:txBody>
          <a:bodyPr wrap="none" rtlCol="0">
            <a:spAutoFit/>
          </a:bodyPr>
          <a:lstStyle/>
          <a:p>
            <a:r>
              <a:rPr lang="en-US" b="1" dirty="0"/>
              <a:t>STC Availability and Details</a:t>
            </a:r>
          </a:p>
        </p:txBody>
      </p:sp>
      <p:sp>
        <p:nvSpPr>
          <p:cNvPr id="13" name="TextBox 12">
            <a:extLst>
              <a:ext uri="{FF2B5EF4-FFF2-40B4-BE49-F238E27FC236}">
                <a16:creationId xmlns:a16="http://schemas.microsoft.com/office/drawing/2014/main" id="{7EEFB417-669E-4742-BC5E-354144BB3FBA}"/>
              </a:ext>
            </a:extLst>
          </p:cNvPr>
          <p:cNvSpPr txBox="1"/>
          <p:nvPr/>
        </p:nvSpPr>
        <p:spPr>
          <a:xfrm>
            <a:off x="8424816" y="678301"/>
            <a:ext cx="3502152" cy="1969770"/>
          </a:xfrm>
          <a:prstGeom prst="rect">
            <a:avLst/>
          </a:prstGeom>
          <a:noFill/>
        </p:spPr>
        <p:txBody>
          <a:bodyPr wrap="square" rtlCol="0">
            <a:spAutoFit/>
          </a:bodyPr>
          <a:lstStyle/>
          <a:p>
            <a:pPr>
              <a:spcAft>
                <a:spcPts val="600"/>
              </a:spcAft>
            </a:pPr>
            <a:r>
              <a:rPr lang="en-US" sz="1400" dirty="0"/>
              <a:t>The STC and associated components are available directly from Peregrine.</a:t>
            </a:r>
          </a:p>
          <a:p>
            <a:pPr>
              <a:spcAft>
                <a:spcPts val="600"/>
              </a:spcAft>
            </a:pPr>
            <a:r>
              <a:rPr lang="en-US" sz="1400" dirty="0"/>
              <a:t>Peregrine also offers a ‘turnkey’ solution including labor, STC and project management for complete installation and return to service of your G150 at our selected Englewood, Colorado, authorized Part 145 repair station</a:t>
            </a:r>
          </a:p>
          <a:p>
            <a:endParaRPr lang="en-US" sz="1400" dirty="0"/>
          </a:p>
        </p:txBody>
      </p:sp>
      <p:sp>
        <p:nvSpPr>
          <p:cNvPr id="14" name="TextBox 13">
            <a:extLst>
              <a:ext uri="{FF2B5EF4-FFF2-40B4-BE49-F238E27FC236}">
                <a16:creationId xmlns:a16="http://schemas.microsoft.com/office/drawing/2014/main" id="{5E50C89D-0B19-4104-81EC-4E1F2B0F0910}"/>
              </a:ext>
            </a:extLst>
          </p:cNvPr>
          <p:cNvSpPr txBox="1"/>
          <p:nvPr/>
        </p:nvSpPr>
        <p:spPr>
          <a:xfrm>
            <a:off x="4344513" y="645882"/>
            <a:ext cx="3501570" cy="1323439"/>
          </a:xfrm>
          <a:prstGeom prst="rect">
            <a:avLst/>
          </a:prstGeom>
          <a:noFill/>
        </p:spPr>
        <p:txBody>
          <a:bodyPr wrap="square" rtlCol="0">
            <a:spAutoFit/>
          </a:bodyPr>
          <a:lstStyle/>
          <a:p>
            <a:r>
              <a:rPr lang="en-US" sz="1600" dirty="0"/>
              <a:t>The STC involves the fitting of heater components to each of the twelve (12) actuator devices, installation of the control module and cockpit switch/annunciator installation.</a:t>
            </a:r>
          </a:p>
        </p:txBody>
      </p:sp>
      <p:sp>
        <p:nvSpPr>
          <p:cNvPr id="15" name="TextBox 14">
            <a:extLst>
              <a:ext uri="{FF2B5EF4-FFF2-40B4-BE49-F238E27FC236}">
                <a16:creationId xmlns:a16="http://schemas.microsoft.com/office/drawing/2014/main" id="{E412225E-F297-4E04-9D95-AA87D07614F9}"/>
              </a:ext>
            </a:extLst>
          </p:cNvPr>
          <p:cNvSpPr txBox="1"/>
          <p:nvPr/>
        </p:nvSpPr>
        <p:spPr>
          <a:xfrm>
            <a:off x="5480354" y="192851"/>
            <a:ext cx="1229888" cy="369332"/>
          </a:xfrm>
          <a:prstGeom prst="rect">
            <a:avLst/>
          </a:prstGeom>
          <a:noFill/>
        </p:spPr>
        <p:txBody>
          <a:bodyPr wrap="none" rtlCol="0">
            <a:spAutoFit/>
          </a:bodyPr>
          <a:lstStyle/>
          <a:p>
            <a:r>
              <a:rPr lang="en-US" b="1" dirty="0"/>
              <a:t>STC Details</a:t>
            </a:r>
          </a:p>
        </p:txBody>
      </p:sp>
      <p:sp>
        <p:nvSpPr>
          <p:cNvPr id="17" name="TextBox 16">
            <a:extLst>
              <a:ext uri="{FF2B5EF4-FFF2-40B4-BE49-F238E27FC236}">
                <a16:creationId xmlns:a16="http://schemas.microsoft.com/office/drawing/2014/main" id="{1AFF5E87-A472-44BA-B7A0-936C1AC8D0D9}"/>
              </a:ext>
            </a:extLst>
          </p:cNvPr>
          <p:cNvSpPr txBox="1"/>
          <p:nvPr/>
        </p:nvSpPr>
        <p:spPr>
          <a:xfrm>
            <a:off x="8424816" y="4652256"/>
            <a:ext cx="3502152" cy="738664"/>
          </a:xfrm>
          <a:prstGeom prst="rect">
            <a:avLst/>
          </a:prstGeom>
          <a:noFill/>
        </p:spPr>
        <p:txBody>
          <a:bodyPr wrap="square" rtlCol="0">
            <a:spAutoFit/>
          </a:bodyPr>
          <a:lstStyle/>
          <a:p>
            <a:r>
              <a:rPr lang="en-US" sz="1400" dirty="0"/>
              <a:t>Straight Flight, located at Centennial Airport (KAPA), south of downtown Denver, Colorado. Air Agency Certificate #OMKR399L</a:t>
            </a:r>
          </a:p>
        </p:txBody>
      </p:sp>
      <p:pic>
        <p:nvPicPr>
          <p:cNvPr id="18" name="Picture 17">
            <a:extLst>
              <a:ext uri="{FF2B5EF4-FFF2-40B4-BE49-F238E27FC236}">
                <a16:creationId xmlns:a16="http://schemas.microsoft.com/office/drawing/2014/main" id="{5E9035BD-19D1-4841-87B0-C1C833AEF3BB}"/>
              </a:ext>
            </a:extLst>
          </p:cNvPr>
          <p:cNvPicPr>
            <a:picLocks noChangeAspect="1"/>
          </p:cNvPicPr>
          <p:nvPr/>
        </p:nvPicPr>
        <p:blipFill>
          <a:blip r:embed="rId2"/>
          <a:stretch>
            <a:fillRect/>
          </a:stretch>
        </p:blipFill>
        <p:spPr>
          <a:xfrm>
            <a:off x="8886075" y="2392309"/>
            <a:ext cx="2579635" cy="2073382"/>
          </a:xfrm>
          <a:prstGeom prst="rect">
            <a:avLst/>
          </a:prstGeom>
        </p:spPr>
      </p:pic>
      <p:sp>
        <p:nvSpPr>
          <p:cNvPr id="23" name="TextBox 22">
            <a:extLst>
              <a:ext uri="{FF2B5EF4-FFF2-40B4-BE49-F238E27FC236}">
                <a16:creationId xmlns:a16="http://schemas.microsoft.com/office/drawing/2014/main" id="{F4715A2E-2763-4482-B547-B2B8F1D73113}"/>
              </a:ext>
            </a:extLst>
          </p:cNvPr>
          <p:cNvSpPr txBox="1"/>
          <p:nvPr/>
        </p:nvSpPr>
        <p:spPr>
          <a:xfrm>
            <a:off x="4344222" y="5849480"/>
            <a:ext cx="3502152" cy="830997"/>
          </a:xfrm>
          <a:prstGeom prst="rect">
            <a:avLst/>
          </a:prstGeom>
          <a:noFill/>
        </p:spPr>
        <p:txBody>
          <a:bodyPr wrap="square" rtlCol="0">
            <a:spAutoFit/>
          </a:bodyPr>
          <a:lstStyle>
            <a:defPPr>
              <a:defRPr lang="en-US"/>
            </a:defPPr>
            <a:lvl1pPr>
              <a:defRPr sz="1600"/>
            </a:lvl1pPr>
          </a:lstStyle>
          <a:p>
            <a:r>
              <a:rPr lang="en-US" dirty="0"/>
              <a:t>The process requires approximately three (3) weeks of downtime and a six (6) week lead time.</a:t>
            </a:r>
          </a:p>
        </p:txBody>
      </p:sp>
      <p:pic>
        <p:nvPicPr>
          <p:cNvPr id="24" name="Picture 23">
            <a:extLst>
              <a:ext uri="{FF2B5EF4-FFF2-40B4-BE49-F238E27FC236}">
                <a16:creationId xmlns:a16="http://schemas.microsoft.com/office/drawing/2014/main" id="{147D31CE-83A1-49A2-8E74-C1B3F5D0A7AB}"/>
              </a:ext>
            </a:extLst>
          </p:cNvPr>
          <p:cNvPicPr>
            <a:picLocks noChangeAspect="1"/>
          </p:cNvPicPr>
          <p:nvPr/>
        </p:nvPicPr>
        <p:blipFill>
          <a:blip r:embed="rId3"/>
          <a:stretch>
            <a:fillRect/>
          </a:stretch>
        </p:blipFill>
        <p:spPr>
          <a:xfrm>
            <a:off x="4540057" y="1984710"/>
            <a:ext cx="3110483" cy="1142179"/>
          </a:xfrm>
          <a:prstGeom prst="rect">
            <a:avLst/>
          </a:prstGeom>
        </p:spPr>
      </p:pic>
      <p:pic>
        <p:nvPicPr>
          <p:cNvPr id="26" name="Picture 25">
            <a:extLst>
              <a:ext uri="{FF2B5EF4-FFF2-40B4-BE49-F238E27FC236}">
                <a16:creationId xmlns:a16="http://schemas.microsoft.com/office/drawing/2014/main" id="{9BA8E184-58F4-40EB-B819-407B2C737475}"/>
              </a:ext>
            </a:extLst>
          </p:cNvPr>
          <p:cNvPicPr>
            <a:picLocks noChangeAspect="1"/>
          </p:cNvPicPr>
          <p:nvPr/>
        </p:nvPicPr>
        <p:blipFill>
          <a:blip r:embed="rId4"/>
          <a:stretch>
            <a:fillRect/>
          </a:stretch>
        </p:blipFill>
        <p:spPr>
          <a:xfrm>
            <a:off x="4717036" y="3825813"/>
            <a:ext cx="2756524" cy="1565107"/>
          </a:xfrm>
          <a:prstGeom prst="rect">
            <a:avLst/>
          </a:prstGeom>
        </p:spPr>
      </p:pic>
      <p:sp>
        <p:nvSpPr>
          <p:cNvPr id="27" name="TextBox 26">
            <a:extLst>
              <a:ext uri="{FF2B5EF4-FFF2-40B4-BE49-F238E27FC236}">
                <a16:creationId xmlns:a16="http://schemas.microsoft.com/office/drawing/2014/main" id="{AADC5DB7-76CD-4256-957B-E7154FAF4727}"/>
              </a:ext>
            </a:extLst>
          </p:cNvPr>
          <p:cNvSpPr txBox="1"/>
          <p:nvPr/>
        </p:nvSpPr>
        <p:spPr>
          <a:xfrm>
            <a:off x="4355040" y="5372426"/>
            <a:ext cx="3480516" cy="461665"/>
          </a:xfrm>
          <a:prstGeom prst="rect">
            <a:avLst/>
          </a:prstGeom>
          <a:noFill/>
        </p:spPr>
        <p:txBody>
          <a:bodyPr wrap="square">
            <a:spAutoFit/>
          </a:bodyPr>
          <a:lstStyle/>
          <a:p>
            <a:r>
              <a:rPr lang="en-US" sz="1200" i="1" dirty="0">
                <a:solidFill>
                  <a:schemeClr val="accent1">
                    <a:lumMod val="75000"/>
                  </a:schemeClr>
                </a:solidFill>
              </a:rPr>
              <a:t>Wrap-around, cuff-style, design and are mounted on the exterior of the actuators</a:t>
            </a:r>
          </a:p>
        </p:txBody>
      </p:sp>
      <p:sp>
        <p:nvSpPr>
          <p:cNvPr id="28" name="TextBox 27">
            <a:extLst>
              <a:ext uri="{FF2B5EF4-FFF2-40B4-BE49-F238E27FC236}">
                <a16:creationId xmlns:a16="http://schemas.microsoft.com/office/drawing/2014/main" id="{E6E811A9-A693-4668-A279-EEBC3B73E8B0}"/>
              </a:ext>
            </a:extLst>
          </p:cNvPr>
          <p:cNvSpPr txBox="1"/>
          <p:nvPr/>
        </p:nvSpPr>
        <p:spPr>
          <a:xfrm>
            <a:off x="4290830" y="3134420"/>
            <a:ext cx="3608937" cy="646331"/>
          </a:xfrm>
          <a:prstGeom prst="rect">
            <a:avLst/>
          </a:prstGeom>
          <a:noFill/>
        </p:spPr>
        <p:txBody>
          <a:bodyPr wrap="square">
            <a:spAutoFit/>
          </a:bodyPr>
          <a:lstStyle/>
          <a:p>
            <a:r>
              <a:rPr lang="en-US" sz="1200" i="1" dirty="0">
                <a:solidFill>
                  <a:schemeClr val="accent1">
                    <a:lumMod val="75000"/>
                  </a:schemeClr>
                </a:solidFill>
              </a:rPr>
              <a:t>STC does not modify the G150 Flap/Slat drive system including controls, indications, safety mechanisms or recommended lubrication maintenance procedures</a:t>
            </a:r>
          </a:p>
        </p:txBody>
      </p:sp>
      <p:pic>
        <p:nvPicPr>
          <p:cNvPr id="29" name="Picture 28">
            <a:extLst>
              <a:ext uri="{FF2B5EF4-FFF2-40B4-BE49-F238E27FC236}">
                <a16:creationId xmlns:a16="http://schemas.microsoft.com/office/drawing/2014/main" id="{608E3953-2BB1-482C-A4C1-0D1D7889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457" y="678301"/>
            <a:ext cx="2663224" cy="1498063"/>
          </a:xfrm>
          <a:prstGeom prst="rect">
            <a:avLst/>
          </a:prstGeom>
        </p:spPr>
      </p:pic>
      <p:sp>
        <p:nvSpPr>
          <p:cNvPr id="30" name="TextBox 29">
            <a:extLst>
              <a:ext uri="{FF2B5EF4-FFF2-40B4-BE49-F238E27FC236}">
                <a16:creationId xmlns:a16="http://schemas.microsoft.com/office/drawing/2014/main" id="{22064FBF-CE5A-4911-B238-1BA074AB1ED4}"/>
              </a:ext>
            </a:extLst>
          </p:cNvPr>
          <p:cNvSpPr txBox="1"/>
          <p:nvPr/>
        </p:nvSpPr>
        <p:spPr>
          <a:xfrm>
            <a:off x="8436260" y="5629216"/>
            <a:ext cx="1396473" cy="923330"/>
          </a:xfrm>
          <a:prstGeom prst="rect">
            <a:avLst/>
          </a:prstGeom>
          <a:noFill/>
        </p:spPr>
        <p:txBody>
          <a:bodyPr wrap="none" rtlCol="0">
            <a:spAutoFit/>
          </a:bodyPr>
          <a:lstStyle/>
          <a:p>
            <a:r>
              <a:rPr lang="en-US" dirty="0"/>
              <a:t>LOGO</a:t>
            </a:r>
          </a:p>
          <a:p>
            <a:r>
              <a:rPr lang="en-US" dirty="0"/>
              <a:t>Peregrine</a:t>
            </a:r>
          </a:p>
          <a:p>
            <a:r>
              <a:rPr lang="en-US" dirty="0"/>
              <a:t>Englewood…</a:t>
            </a:r>
          </a:p>
        </p:txBody>
      </p:sp>
      <p:pic>
        <p:nvPicPr>
          <p:cNvPr id="1026" name="Picture 2">
            <a:extLst>
              <a:ext uri="{FF2B5EF4-FFF2-40B4-BE49-F238E27FC236}">
                <a16:creationId xmlns:a16="http://schemas.microsoft.com/office/drawing/2014/main" id="{E05FA7C9-8F05-4010-8350-2F295155F6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169" y="5702276"/>
            <a:ext cx="7048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cxnSp>
        <p:nvCxnSpPr>
          <p:cNvPr id="32" name="Straight Connector 31">
            <a:extLst>
              <a:ext uri="{FF2B5EF4-FFF2-40B4-BE49-F238E27FC236}">
                <a16:creationId xmlns:a16="http://schemas.microsoft.com/office/drawing/2014/main" id="{FAF44F9D-0BDA-4BA1-839B-4A3E5BA64609}"/>
              </a:ext>
            </a:extLst>
          </p:cNvPr>
          <p:cNvCxnSpPr/>
          <p:nvPr/>
        </p:nvCxnSpPr>
        <p:spPr>
          <a:xfrm>
            <a:off x="8424816" y="5603258"/>
            <a:ext cx="1159451" cy="949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1440A6-716F-4A7A-9983-B25725123F8D}"/>
              </a:ext>
            </a:extLst>
          </p:cNvPr>
          <p:cNvCxnSpPr/>
          <p:nvPr/>
        </p:nvCxnSpPr>
        <p:spPr>
          <a:xfrm>
            <a:off x="10711556" y="5616237"/>
            <a:ext cx="1159451" cy="949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0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B53A7E-C3C4-480F-BF55-4A984B9B528E}"/>
              </a:ext>
            </a:extLst>
          </p:cNvPr>
          <p:cNvCxnSpPr/>
          <p:nvPr/>
        </p:nvCxnSpPr>
        <p:spPr>
          <a:xfrm>
            <a:off x="4064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5A003-BA2F-4392-B8EA-1838204EB2FF}"/>
              </a:ext>
            </a:extLst>
          </p:cNvPr>
          <p:cNvCxnSpPr/>
          <p:nvPr/>
        </p:nvCxnSpPr>
        <p:spPr>
          <a:xfrm>
            <a:off x="8128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93412A-14A1-4A35-B4F4-AD1DDF321755}"/>
              </a:ext>
            </a:extLst>
          </p:cNvPr>
          <p:cNvSpPr txBox="1"/>
          <p:nvPr/>
        </p:nvSpPr>
        <p:spPr>
          <a:xfrm>
            <a:off x="811369" y="296214"/>
            <a:ext cx="2231573" cy="369332"/>
          </a:xfrm>
          <a:prstGeom prst="rect">
            <a:avLst/>
          </a:prstGeom>
          <a:noFill/>
        </p:spPr>
        <p:txBody>
          <a:bodyPr wrap="none" rtlCol="0">
            <a:spAutoFit/>
          </a:bodyPr>
          <a:lstStyle/>
          <a:p>
            <a:r>
              <a:rPr lang="en-US" b="1" dirty="0"/>
              <a:t>G150 Heater Solution</a:t>
            </a:r>
          </a:p>
        </p:txBody>
      </p:sp>
      <p:sp>
        <p:nvSpPr>
          <p:cNvPr id="8" name="TextBox 7">
            <a:extLst>
              <a:ext uri="{FF2B5EF4-FFF2-40B4-BE49-F238E27FC236}">
                <a16:creationId xmlns:a16="http://schemas.microsoft.com/office/drawing/2014/main" id="{3DCD8FA2-5411-4CE4-8326-01E6CE3F6108}"/>
              </a:ext>
            </a:extLst>
          </p:cNvPr>
          <p:cNvSpPr txBox="1"/>
          <p:nvPr/>
        </p:nvSpPr>
        <p:spPr>
          <a:xfrm>
            <a:off x="389947" y="665546"/>
            <a:ext cx="3284107" cy="1323439"/>
          </a:xfrm>
          <a:prstGeom prst="rect">
            <a:avLst/>
          </a:prstGeom>
          <a:noFill/>
        </p:spPr>
        <p:txBody>
          <a:bodyPr wrap="square" rtlCol="0">
            <a:spAutoFit/>
          </a:bodyPr>
          <a:lstStyle/>
          <a:p>
            <a:r>
              <a:rPr lang="en-US" sz="1600" i="1" dirty="0"/>
              <a:t>Peregrine has developed an approved  solution to a issues with the G150 flap and slat actuation systems that may arise during approach and landing i certain situations. </a:t>
            </a:r>
          </a:p>
        </p:txBody>
      </p:sp>
      <p:sp>
        <p:nvSpPr>
          <p:cNvPr id="9" name="TextBox 8">
            <a:extLst>
              <a:ext uri="{FF2B5EF4-FFF2-40B4-BE49-F238E27FC236}">
                <a16:creationId xmlns:a16="http://schemas.microsoft.com/office/drawing/2014/main" id="{FAD4B43D-304B-421B-B52C-067D37162B65}"/>
              </a:ext>
            </a:extLst>
          </p:cNvPr>
          <p:cNvSpPr txBox="1"/>
          <p:nvPr/>
        </p:nvSpPr>
        <p:spPr>
          <a:xfrm>
            <a:off x="373486" y="2470597"/>
            <a:ext cx="3284107" cy="3785652"/>
          </a:xfrm>
          <a:prstGeom prst="rect">
            <a:avLst/>
          </a:prstGeom>
          <a:noFill/>
        </p:spPr>
        <p:txBody>
          <a:bodyPr wrap="square" rtlCol="0">
            <a:spAutoFit/>
          </a:bodyPr>
          <a:lstStyle/>
          <a:p>
            <a:r>
              <a:rPr lang="en-US" sz="1600" dirty="0"/>
              <a:t>When a G150 has been exposed to precipitation or high humidity, exposure to freezing temperature at altitude can cause the flap and slat actuation drives to freeze, preventing the high lift devices from deploying properly. This situation can lead to:</a:t>
            </a:r>
          </a:p>
          <a:p>
            <a:pPr marL="285750" indent="-285750">
              <a:buFontTx/>
              <a:buChar char="-"/>
            </a:pPr>
            <a:r>
              <a:rPr lang="en-US" sz="1600" dirty="0"/>
              <a:t>High speed landings and shallow approached without flaps or slat deployment</a:t>
            </a:r>
          </a:p>
          <a:p>
            <a:pPr marL="285750" indent="-285750">
              <a:buFontTx/>
              <a:buChar char="-"/>
            </a:pPr>
            <a:r>
              <a:rPr lang="en-US" sz="1600" dirty="0"/>
              <a:t>Diversion to another destination with a runway of suitable length from a higher than normal landing speeds</a:t>
            </a:r>
          </a:p>
          <a:p>
            <a:endParaRPr lang="en-US" sz="1600" dirty="0"/>
          </a:p>
        </p:txBody>
      </p:sp>
      <p:sp>
        <p:nvSpPr>
          <p:cNvPr id="10" name="TextBox 9">
            <a:extLst>
              <a:ext uri="{FF2B5EF4-FFF2-40B4-BE49-F238E27FC236}">
                <a16:creationId xmlns:a16="http://schemas.microsoft.com/office/drawing/2014/main" id="{A2D9F9AF-9E1A-4144-9242-9E0DE43A99AF}"/>
              </a:ext>
            </a:extLst>
          </p:cNvPr>
          <p:cNvSpPr txBox="1"/>
          <p:nvPr/>
        </p:nvSpPr>
        <p:spPr>
          <a:xfrm>
            <a:off x="4437485" y="914399"/>
            <a:ext cx="3284107" cy="5509200"/>
          </a:xfrm>
          <a:prstGeom prst="rect">
            <a:avLst/>
          </a:prstGeom>
          <a:noFill/>
        </p:spPr>
        <p:txBody>
          <a:bodyPr wrap="square" rtlCol="0">
            <a:spAutoFit/>
          </a:bodyPr>
          <a:lstStyle/>
          <a:p>
            <a:r>
              <a:rPr lang="en-US" sz="1600" dirty="0"/>
              <a:t>Gulfstream operates several ‘Gulfstream Field and Airborne Support Teams (FAST)’ G150 aircraft to provide factory service for customers.</a:t>
            </a:r>
          </a:p>
          <a:p>
            <a:endParaRPr lang="en-US" sz="1600" dirty="0"/>
          </a:p>
          <a:p>
            <a:r>
              <a:rPr lang="en-US" sz="1600" dirty="0"/>
              <a:t>The FAST G150 aircraft encountered this flap/slat actuation issue and worked with Peregrine and an authorized repair facility to develop a retrofit solution.</a:t>
            </a:r>
          </a:p>
          <a:p>
            <a:endParaRPr lang="en-US" sz="1600" dirty="0"/>
          </a:p>
          <a:p>
            <a:r>
              <a:rPr lang="en-US" sz="1600" dirty="0"/>
              <a:t>Peregrine answered the challenge and developed a complete STC solution that has subsequently been installed on the FAST aircraft</a:t>
            </a:r>
          </a:p>
          <a:p>
            <a:endParaRPr lang="en-US" sz="1600" dirty="0"/>
          </a:p>
          <a:p>
            <a:r>
              <a:rPr lang="en-US" sz="1600" dirty="0"/>
              <a:t>While not a Service Bulletin from Gulfstream, the STC has been recognized by Gulfstream FAST operation as solving the issue with </a:t>
            </a:r>
            <a:r>
              <a:rPr lang="en-US" sz="1600"/>
              <a:t>high lift actuation </a:t>
            </a:r>
            <a:r>
              <a:rPr lang="en-US" sz="1600" dirty="0"/>
              <a:t>system freeze-up.</a:t>
            </a:r>
          </a:p>
        </p:txBody>
      </p:sp>
      <p:sp>
        <p:nvSpPr>
          <p:cNvPr id="11" name="TextBox 10">
            <a:extLst>
              <a:ext uri="{FF2B5EF4-FFF2-40B4-BE49-F238E27FC236}">
                <a16:creationId xmlns:a16="http://schemas.microsoft.com/office/drawing/2014/main" id="{333ABB07-0A56-4C38-84B9-B87CE2FDF100}"/>
              </a:ext>
            </a:extLst>
          </p:cNvPr>
          <p:cNvSpPr txBox="1"/>
          <p:nvPr/>
        </p:nvSpPr>
        <p:spPr>
          <a:xfrm>
            <a:off x="4981978" y="296214"/>
            <a:ext cx="1866345" cy="369332"/>
          </a:xfrm>
          <a:prstGeom prst="rect">
            <a:avLst/>
          </a:prstGeom>
          <a:noFill/>
        </p:spPr>
        <p:txBody>
          <a:bodyPr wrap="none" rtlCol="0">
            <a:spAutoFit/>
          </a:bodyPr>
          <a:lstStyle/>
          <a:p>
            <a:r>
              <a:rPr lang="en-US" b="1" dirty="0"/>
              <a:t>Solution Pedigree</a:t>
            </a:r>
          </a:p>
        </p:txBody>
      </p:sp>
      <p:sp>
        <p:nvSpPr>
          <p:cNvPr id="12" name="TextBox 11">
            <a:extLst>
              <a:ext uri="{FF2B5EF4-FFF2-40B4-BE49-F238E27FC236}">
                <a16:creationId xmlns:a16="http://schemas.microsoft.com/office/drawing/2014/main" id="{A261EF47-4ABE-4578-AA9B-7A0452E9E0D7}"/>
              </a:ext>
            </a:extLst>
          </p:cNvPr>
          <p:cNvSpPr txBox="1"/>
          <p:nvPr/>
        </p:nvSpPr>
        <p:spPr>
          <a:xfrm>
            <a:off x="8985161" y="296214"/>
            <a:ext cx="2756524" cy="369332"/>
          </a:xfrm>
          <a:prstGeom prst="rect">
            <a:avLst/>
          </a:prstGeom>
          <a:noFill/>
        </p:spPr>
        <p:txBody>
          <a:bodyPr wrap="none" rtlCol="0">
            <a:spAutoFit/>
          </a:bodyPr>
          <a:lstStyle/>
          <a:p>
            <a:r>
              <a:rPr lang="en-US" b="1" dirty="0"/>
              <a:t>STC Availability and Details</a:t>
            </a:r>
          </a:p>
        </p:txBody>
      </p:sp>
      <p:sp>
        <p:nvSpPr>
          <p:cNvPr id="13" name="TextBox 12">
            <a:extLst>
              <a:ext uri="{FF2B5EF4-FFF2-40B4-BE49-F238E27FC236}">
                <a16:creationId xmlns:a16="http://schemas.microsoft.com/office/drawing/2014/main" id="{7EEFB417-669E-4742-BC5E-354144BB3FBA}"/>
              </a:ext>
            </a:extLst>
          </p:cNvPr>
          <p:cNvSpPr txBox="1"/>
          <p:nvPr/>
        </p:nvSpPr>
        <p:spPr>
          <a:xfrm>
            <a:off x="8687161" y="914399"/>
            <a:ext cx="3284107" cy="2554545"/>
          </a:xfrm>
          <a:prstGeom prst="rect">
            <a:avLst/>
          </a:prstGeom>
          <a:noFill/>
        </p:spPr>
        <p:txBody>
          <a:bodyPr wrap="square" rtlCol="0">
            <a:spAutoFit/>
          </a:bodyPr>
          <a:lstStyle/>
          <a:p>
            <a:r>
              <a:rPr lang="en-US" sz="1600" dirty="0"/>
              <a:t>The STC and associated components are available directly from Peregrine.</a:t>
            </a:r>
          </a:p>
          <a:p>
            <a:endParaRPr lang="en-US" sz="1600" dirty="0"/>
          </a:p>
          <a:p>
            <a:r>
              <a:rPr lang="en-US" sz="1600" dirty="0"/>
              <a:t>Peregrine also offers a ‘turnkey’ solution including labor, STC and project management for complete installation and return to service of your G150 at our selected Englewood, Colorado, authorized Part 145 repair station</a:t>
            </a:r>
          </a:p>
        </p:txBody>
      </p:sp>
      <p:sp>
        <p:nvSpPr>
          <p:cNvPr id="14" name="TextBox 13">
            <a:extLst>
              <a:ext uri="{FF2B5EF4-FFF2-40B4-BE49-F238E27FC236}">
                <a16:creationId xmlns:a16="http://schemas.microsoft.com/office/drawing/2014/main" id="{5E50C89D-0B19-4104-81EC-4E1F2B0F0910}"/>
              </a:ext>
            </a:extLst>
          </p:cNvPr>
          <p:cNvSpPr txBox="1"/>
          <p:nvPr/>
        </p:nvSpPr>
        <p:spPr>
          <a:xfrm>
            <a:off x="8687161" y="3668999"/>
            <a:ext cx="3284107" cy="2308324"/>
          </a:xfrm>
          <a:prstGeom prst="rect">
            <a:avLst/>
          </a:prstGeom>
          <a:noFill/>
        </p:spPr>
        <p:txBody>
          <a:bodyPr wrap="square" rtlCol="0">
            <a:spAutoFit/>
          </a:bodyPr>
          <a:lstStyle/>
          <a:p>
            <a:r>
              <a:rPr lang="en-US" sz="1600" dirty="0"/>
              <a:t>The STC involves the fitting of heater components to each of the twelve (12) actuator devices, installation of the control module and cockpit switch/annunciator installation.</a:t>
            </a:r>
          </a:p>
          <a:p>
            <a:endParaRPr lang="en-US" sz="1600" dirty="0"/>
          </a:p>
          <a:p>
            <a:r>
              <a:rPr lang="en-US" sz="1600" dirty="0"/>
              <a:t>The process requires approximately three (3) weeks of downtime and a six (6) week lead time.</a:t>
            </a:r>
          </a:p>
        </p:txBody>
      </p:sp>
      <p:cxnSp>
        <p:nvCxnSpPr>
          <p:cNvPr id="3" name="Straight Connector 2">
            <a:extLst>
              <a:ext uri="{FF2B5EF4-FFF2-40B4-BE49-F238E27FC236}">
                <a16:creationId xmlns:a16="http://schemas.microsoft.com/office/drawing/2014/main" id="{FF16A0ED-7F0E-480C-9A61-96526E88DA92}"/>
              </a:ext>
            </a:extLst>
          </p:cNvPr>
          <p:cNvCxnSpPr/>
          <p:nvPr/>
        </p:nvCxnSpPr>
        <p:spPr>
          <a:xfrm>
            <a:off x="389947" y="296214"/>
            <a:ext cx="11090853" cy="5960035"/>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197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B53A7E-C3C4-480F-BF55-4A984B9B528E}"/>
              </a:ext>
            </a:extLst>
          </p:cNvPr>
          <p:cNvCxnSpPr/>
          <p:nvPr/>
        </p:nvCxnSpPr>
        <p:spPr>
          <a:xfrm>
            <a:off x="4064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5A003-BA2F-4392-B8EA-1838204EB2FF}"/>
              </a:ext>
            </a:extLst>
          </p:cNvPr>
          <p:cNvCxnSpPr/>
          <p:nvPr/>
        </p:nvCxnSpPr>
        <p:spPr>
          <a:xfrm>
            <a:off x="8128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93412A-14A1-4A35-B4F4-AD1DDF321755}"/>
              </a:ext>
            </a:extLst>
          </p:cNvPr>
          <p:cNvSpPr txBox="1"/>
          <p:nvPr/>
        </p:nvSpPr>
        <p:spPr>
          <a:xfrm>
            <a:off x="811369" y="296214"/>
            <a:ext cx="1958228" cy="369332"/>
          </a:xfrm>
          <a:prstGeom prst="rect">
            <a:avLst/>
          </a:prstGeom>
          <a:noFill/>
        </p:spPr>
        <p:txBody>
          <a:bodyPr wrap="none" rtlCol="0">
            <a:spAutoFit/>
          </a:bodyPr>
          <a:lstStyle/>
          <a:p>
            <a:r>
              <a:rPr lang="en-US" b="1" dirty="0"/>
              <a:t>Authorized Facility</a:t>
            </a:r>
          </a:p>
        </p:txBody>
      </p:sp>
      <p:sp>
        <p:nvSpPr>
          <p:cNvPr id="8" name="TextBox 7">
            <a:extLst>
              <a:ext uri="{FF2B5EF4-FFF2-40B4-BE49-F238E27FC236}">
                <a16:creationId xmlns:a16="http://schemas.microsoft.com/office/drawing/2014/main" id="{3DCD8FA2-5411-4CE4-8326-01E6CE3F6108}"/>
              </a:ext>
            </a:extLst>
          </p:cNvPr>
          <p:cNvSpPr txBox="1"/>
          <p:nvPr/>
        </p:nvSpPr>
        <p:spPr>
          <a:xfrm>
            <a:off x="373487" y="914399"/>
            <a:ext cx="3284107" cy="830997"/>
          </a:xfrm>
          <a:prstGeom prst="rect">
            <a:avLst/>
          </a:prstGeom>
          <a:noFill/>
        </p:spPr>
        <p:txBody>
          <a:bodyPr wrap="square" rtlCol="0">
            <a:spAutoFit/>
          </a:bodyPr>
          <a:lstStyle/>
          <a:p>
            <a:r>
              <a:rPr lang="en-US" sz="1600" dirty="0"/>
              <a:t>Peregrine offers a turnkey solution at our authorized Part 145 repair station partner</a:t>
            </a:r>
          </a:p>
        </p:txBody>
      </p:sp>
      <p:sp>
        <p:nvSpPr>
          <p:cNvPr id="9" name="TextBox 8">
            <a:extLst>
              <a:ext uri="{FF2B5EF4-FFF2-40B4-BE49-F238E27FC236}">
                <a16:creationId xmlns:a16="http://schemas.microsoft.com/office/drawing/2014/main" id="{FAD4B43D-304B-421B-B52C-067D37162B65}"/>
              </a:ext>
            </a:extLst>
          </p:cNvPr>
          <p:cNvSpPr txBox="1"/>
          <p:nvPr/>
        </p:nvSpPr>
        <p:spPr>
          <a:xfrm>
            <a:off x="360258" y="4122192"/>
            <a:ext cx="3284107" cy="1569660"/>
          </a:xfrm>
          <a:prstGeom prst="rect">
            <a:avLst/>
          </a:prstGeom>
          <a:noFill/>
        </p:spPr>
        <p:txBody>
          <a:bodyPr wrap="square" rtlCol="0">
            <a:spAutoFit/>
          </a:bodyPr>
          <a:lstStyle/>
          <a:p>
            <a:r>
              <a:rPr lang="en-US" sz="1600" dirty="0"/>
              <a:t>Straight Flight, located at Centennial Airport (KAPA), south of downtown Denver, Colorado. Air Agency Certificate #OMKR399L</a:t>
            </a:r>
          </a:p>
          <a:p>
            <a:endParaRPr lang="en-US" sz="1600" dirty="0"/>
          </a:p>
          <a:p>
            <a:endParaRPr lang="en-US" sz="1600" dirty="0"/>
          </a:p>
        </p:txBody>
      </p:sp>
      <p:sp>
        <p:nvSpPr>
          <p:cNvPr id="10" name="TextBox 9">
            <a:extLst>
              <a:ext uri="{FF2B5EF4-FFF2-40B4-BE49-F238E27FC236}">
                <a16:creationId xmlns:a16="http://schemas.microsoft.com/office/drawing/2014/main" id="{A2D9F9AF-9E1A-4144-9242-9E0DE43A99AF}"/>
              </a:ext>
            </a:extLst>
          </p:cNvPr>
          <p:cNvSpPr txBox="1"/>
          <p:nvPr/>
        </p:nvSpPr>
        <p:spPr>
          <a:xfrm>
            <a:off x="4183663" y="929317"/>
            <a:ext cx="3839873" cy="2308324"/>
          </a:xfrm>
          <a:prstGeom prst="rect">
            <a:avLst/>
          </a:prstGeom>
          <a:noFill/>
        </p:spPr>
        <p:txBody>
          <a:bodyPr wrap="square" rtlCol="0">
            <a:spAutoFit/>
          </a:bodyPr>
          <a:lstStyle/>
          <a:p>
            <a:r>
              <a:rPr lang="en-US" sz="1600" i="1" dirty="0"/>
              <a:t>STC + installation kit</a:t>
            </a:r>
          </a:p>
          <a:p>
            <a:r>
              <a:rPr lang="en-US" sz="1600" dirty="0"/>
              <a:t>			$XXX,XXX</a:t>
            </a:r>
          </a:p>
          <a:p>
            <a:r>
              <a:rPr lang="en-US" sz="1600" dirty="0"/>
              <a:t>	Six (6) week lead time</a:t>
            </a:r>
          </a:p>
          <a:p>
            <a:r>
              <a:rPr lang="en-US" sz="1600" dirty="0"/>
              <a:t>	42% deposit</a:t>
            </a:r>
          </a:p>
          <a:p>
            <a:r>
              <a:rPr lang="en-US" sz="1600" dirty="0"/>
              <a:t>			$YY,YYY</a:t>
            </a:r>
          </a:p>
          <a:p>
            <a:r>
              <a:rPr lang="en-US" sz="1600" dirty="0"/>
              <a:t>	Peregrine will provide complete STC package, right to use license, installation material, supplemental installation documentation</a:t>
            </a:r>
          </a:p>
        </p:txBody>
      </p:sp>
      <p:sp>
        <p:nvSpPr>
          <p:cNvPr id="11" name="TextBox 10">
            <a:extLst>
              <a:ext uri="{FF2B5EF4-FFF2-40B4-BE49-F238E27FC236}">
                <a16:creationId xmlns:a16="http://schemas.microsoft.com/office/drawing/2014/main" id="{333ABB07-0A56-4C38-84B9-B87CE2FDF100}"/>
              </a:ext>
            </a:extLst>
          </p:cNvPr>
          <p:cNvSpPr txBox="1"/>
          <p:nvPr/>
        </p:nvSpPr>
        <p:spPr>
          <a:xfrm>
            <a:off x="4981978" y="296214"/>
            <a:ext cx="1678665" cy="369332"/>
          </a:xfrm>
          <a:prstGeom prst="rect">
            <a:avLst/>
          </a:prstGeom>
          <a:noFill/>
        </p:spPr>
        <p:txBody>
          <a:bodyPr wrap="none" rtlCol="0">
            <a:spAutoFit/>
          </a:bodyPr>
          <a:lstStyle/>
          <a:p>
            <a:r>
              <a:rPr lang="en-US" b="1" dirty="0"/>
              <a:t>Solution Pricing</a:t>
            </a:r>
          </a:p>
        </p:txBody>
      </p:sp>
      <p:sp>
        <p:nvSpPr>
          <p:cNvPr id="12" name="TextBox 11">
            <a:extLst>
              <a:ext uri="{FF2B5EF4-FFF2-40B4-BE49-F238E27FC236}">
                <a16:creationId xmlns:a16="http://schemas.microsoft.com/office/drawing/2014/main" id="{A261EF47-4ABE-4578-AA9B-7A0452E9E0D7}"/>
              </a:ext>
            </a:extLst>
          </p:cNvPr>
          <p:cNvSpPr txBox="1"/>
          <p:nvPr/>
        </p:nvSpPr>
        <p:spPr>
          <a:xfrm>
            <a:off x="8985161" y="296214"/>
            <a:ext cx="2259593" cy="369332"/>
          </a:xfrm>
          <a:prstGeom prst="rect">
            <a:avLst/>
          </a:prstGeom>
          <a:noFill/>
        </p:spPr>
        <p:txBody>
          <a:bodyPr wrap="none" rtlCol="0">
            <a:spAutoFit/>
          </a:bodyPr>
          <a:lstStyle/>
          <a:p>
            <a:r>
              <a:rPr lang="en-US" b="1" dirty="0"/>
              <a:t>For More Information</a:t>
            </a:r>
          </a:p>
        </p:txBody>
      </p:sp>
      <p:pic>
        <p:nvPicPr>
          <p:cNvPr id="2" name="Picture 1">
            <a:extLst>
              <a:ext uri="{FF2B5EF4-FFF2-40B4-BE49-F238E27FC236}">
                <a16:creationId xmlns:a16="http://schemas.microsoft.com/office/drawing/2014/main" id="{E896709A-6A95-4FFC-9ED7-6FC94AB48F73}"/>
              </a:ext>
            </a:extLst>
          </p:cNvPr>
          <p:cNvPicPr>
            <a:picLocks noChangeAspect="1"/>
          </p:cNvPicPr>
          <p:nvPr/>
        </p:nvPicPr>
        <p:blipFill>
          <a:blip r:embed="rId2"/>
          <a:stretch>
            <a:fillRect/>
          </a:stretch>
        </p:blipFill>
        <p:spPr>
          <a:xfrm>
            <a:off x="653537" y="1844192"/>
            <a:ext cx="2579635" cy="2073382"/>
          </a:xfrm>
          <a:prstGeom prst="rect">
            <a:avLst/>
          </a:prstGeom>
        </p:spPr>
      </p:pic>
      <p:sp>
        <p:nvSpPr>
          <p:cNvPr id="15" name="TextBox 14">
            <a:extLst>
              <a:ext uri="{FF2B5EF4-FFF2-40B4-BE49-F238E27FC236}">
                <a16:creationId xmlns:a16="http://schemas.microsoft.com/office/drawing/2014/main" id="{2BD9C260-81A1-4E9D-91E3-57A1A642AEDD}"/>
              </a:ext>
            </a:extLst>
          </p:cNvPr>
          <p:cNvSpPr txBox="1"/>
          <p:nvPr/>
        </p:nvSpPr>
        <p:spPr>
          <a:xfrm>
            <a:off x="4183663" y="3620359"/>
            <a:ext cx="3839873" cy="3046988"/>
          </a:xfrm>
          <a:prstGeom prst="rect">
            <a:avLst/>
          </a:prstGeom>
          <a:noFill/>
        </p:spPr>
        <p:txBody>
          <a:bodyPr wrap="square" rtlCol="0">
            <a:spAutoFit/>
          </a:bodyPr>
          <a:lstStyle/>
          <a:p>
            <a:r>
              <a:rPr lang="en-US" sz="1600" i="1" dirty="0"/>
              <a:t>Turnkey installation</a:t>
            </a:r>
          </a:p>
          <a:p>
            <a:r>
              <a:rPr lang="en-US" sz="1600" dirty="0"/>
              <a:t>			$XXX,XXX</a:t>
            </a:r>
          </a:p>
          <a:p>
            <a:r>
              <a:rPr lang="en-US" sz="1600" dirty="0"/>
              <a:t>	Six (6) week lead time</a:t>
            </a:r>
          </a:p>
          <a:p>
            <a:r>
              <a:rPr lang="en-US" sz="1600" dirty="0"/>
              <a:t>	42% deposit</a:t>
            </a:r>
          </a:p>
          <a:p>
            <a:r>
              <a:rPr lang="en-US" sz="1600" dirty="0"/>
              <a:t>			$YY,YYY</a:t>
            </a:r>
          </a:p>
          <a:p>
            <a:r>
              <a:rPr lang="en-US" sz="1600" dirty="0"/>
              <a:t>	Includes 200 hours labor </a:t>
            </a:r>
          </a:p>
          <a:p>
            <a:r>
              <a:rPr lang="en-US" sz="1600" dirty="0"/>
              <a:t>	</a:t>
            </a:r>
          </a:p>
          <a:p>
            <a:r>
              <a:rPr lang="en-US" sz="1600" dirty="0"/>
              <a:t>Peregrine will provide complete installation and oversight and project management.</a:t>
            </a:r>
          </a:p>
          <a:p>
            <a:endParaRPr lang="en-US" sz="1600" dirty="0"/>
          </a:p>
          <a:p>
            <a:r>
              <a:rPr lang="en-US" sz="1600" dirty="0"/>
              <a:t>(provisor for unexpected repairs and findings)</a:t>
            </a:r>
          </a:p>
        </p:txBody>
      </p:sp>
      <p:cxnSp>
        <p:nvCxnSpPr>
          <p:cNvPr id="13" name="Straight Connector 12">
            <a:extLst>
              <a:ext uri="{FF2B5EF4-FFF2-40B4-BE49-F238E27FC236}">
                <a16:creationId xmlns:a16="http://schemas.microsoft.com/office/drawing/2014/main" id="{EF35AED4-4F49-407D-B108-14FAA26826E3}"/>
              </a:ext>
            </a:extLst>
          </p:cNvPr>
          <p:cNvCxnSpPr/>
          <p:nvPr/>
        </p:nvCxnSpPr>
        <p:spPr>
          <a:xfrm>
            <a:off x="389947" y="296214"/>
            <a:ext cx="11090853" cy="5960035"/>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8409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9107</TotalTime>
  <Words>837</Words>
  <Application>Microsoft Office PowerPoint</Application>
  <PresentationFormat>Widescreen</PresentationFormat>
  <Paragraphs>70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Carlson</dc:creator>
  <cp:lastModifiedBy>Lee Carlson</cp:lastModifiedBy>
  <cp:revision>7</cp:revision>
  <dcterms:created xsi:type="dcterms:W3CDTF">2022-02-14T17:03:26Z</dcterms:created>
  <dcterms:modified xsi:type="dcterms:W3CDTF">2022-02-23T22:10:51Z</dcterms:modified>
</cp:coreProperties>
</file>