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2" r:id="rId7"/>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166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73959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420786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65749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E749B-8E8E-42B1-AFCE-C463CF5E627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4778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E749B-8E8E-42B1-AFCE-C463CF5E6272}" type="datetimeFigureOut">
              <a:rPr lang="en-US" smtClean="0"/>
              <a:t>3/7/2022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15903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E749B-8E8E-42B1-AFCE-C463CF5E627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77625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E749B-8E8E-42B1-AFCE-C463CF5E6272}" type="datetimeFigureOut">
              <a:rPr lang="en-US" smtClean="0"/>
              <a:t>3/7/2022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28158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E749B-8E8E-42B1-AFCE-C463CF5E6272}" type="datetimeFigureOut">
              <a:rPr lang="en-US" smtClean="0"/>
              <a:t>3/7/2022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3682964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E749B-8E8E-42B1-AFCE-C463CF5E6272}" type="datetimeFigureOut">
              <a:rPr lang="en-US" smtClean="0"/>
              <a:t>3/7/2022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673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40302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4E749B-8E8E-42B1-AFCE-C463CF5E6272}" type="datetimeFigureOut">
              <a:rPr lang="en-US" smtClean="0"/>
              <a:t>3/7/2022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EB5EB-F6C4-4864-9850-4435BAF7DFAE}" type="slidenum">
              <a:rPr lang="en-US" smtClean="0"/>
              <a:t>‹#›</a:t>
            </a:fld>
            <a:endParaRPr lang="en-US"/>
          </a:p>
        </p:txBody>
      </p:sp>
    </p:spTree>
    <p:extLst>
      <p:ext uri="{BB962C8B-B14F-4D97-AF65-F5344CB8AC3E}">
        <p14:creationId xmlns:p14="http://schemas.microsoft.com/office/powerpoint/2010/main" val="19513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B74E749B-8E8E-42B1-AFCE-C463CF5E6272}" type="datetimeFigureOut">
              <a:rPr lang="en-US" smtClean="0"/>
              <a:t>3/7/2022</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1BEB5EB-F6C4-4864-9850-4435BAF7DFAE}" type="slidenum">
              <a:rPr lang="en-US" smtClean="0"/>
              <a:t>‹#›</a:t>
            </a:fld>
            <a:endParaRPr lang="en-US"/>
          </a:p>
        </p:txBody>
      </p:sp>
    </p:spTree>
    <p:extLst>
      <p:ext uri="{BB962C8B-B14F-4D97-AF65-F5344CB8AC3E}">
        <p14:creationId xmlns:p14="http://schemas.microsoft.com/office/powerpoint/2010/main" val="1608266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B225C-DA4C-47D6-B8A4-3873CBE10BD8}"/>
              </a:ext>
            </a:extLst>
          </p:cNvPr>
          <p:cNvSpPr>
            <a:spLocks noGrp="1"/>
          </p:cNvSpPr>
          <p:nvPr>
            <p:ph type="title"/>
          </p:nvPr>
        </p:nvSpPr>
        <p:spPr>
          <a:xfrm>
            <a:off x="471487" y="2605136"/>
            <a:ext cx="5915025" cy="526543"/>
          </a:xfrm>
        </p:spPr>
        <p:txBody>
          <a:bodyPr>
            <a:normAutofit fontScale="90000"/>
          </a:bodyPr>
          <a:lstStyle/>
          <a:p>
            <a:r>
              <a:rPr lang="en-US" dirty="0"/>
              <a:t>G150 Info Page</a:t>
            </a:r>
          </a:p>
        </p:txBody>
      </p:sp>
      <p:sp>
        <p:nvSpPr>
          <p:cNvPr id="5" name="TextBox 4">
            <a:extLst>
              <a:ext uri="{FF2B5EF4-FFF2-40B4-BE49-F238E27FC236}">
                <a16:creationId xmlns:a16="http://schemas.microsoft.com/office/drawing/2014/main" id="{51DBF4FB-39CD-4CAC-9238-86929EE4612A}"/>
              </a:ext>
            </a:extLst>
          </p:cNvPr>
          <p:cNvSpPr txBox="1"/>
          <p:nvPr/>
        </p:nvSpPr>
        <p:spPr>
          <a:xfrm>
            <a:off x="405356" y="3174497"/>
            <a:ext cx="6386513" cy="1200329"/>
          </a:xfrm>
          <a:prstGeom prst="rect">
            <a:avLst/>
          </a:prstGeom>
          <a:noFill/>
        </p:spPr>
        <p:txBody>
          <a:bodyPr wrap="square" rtlCol="0">
            <a:spAutoFit/>
          </a:bodyPr>
          <a:lstStyle/>
          <a:p>
            <a:r>
              <a:rPr lang="en-US" dirty="0"/>
              <a:t>The Peregrine-developed FAA STC, recently installed on all Gulfstream FAST G150s, resolves the problem of freeze-up of G150 flap and slat actuators that can prevent the deployment of these secondary flight controls.</a:t>
            </a:r>
          </a:p>
        </p:txBody>
      </p:sp>
      <p:sp>
        <p:nvSpPr>
          <p:cNvPr id="8" name="TextBox 7">
            <a:extLst>
              <a:ext uri="{FF2B5EF4-FFF2-40B4-BE49-F238E27FC236}">
                <a16:creationId xmlns:a16="http://schemas.microsoft.com/office/drawing/2014/main" id="{1F6CA37A-5906-4559-9D54-463E060A7085}"/>
              </a:ext>
            </a:extLst>
          </p:cNvPr>
          <p:cNvSpPr txBox="1"/>
          <p:nvPr/>
        </p:nvSpPr>
        <p:spPr>
          <a:xfrm>
            <a:off x="405356" y="4417644"/>
            <a:ext cx="3429000" cy="7602081"/>
          </a:xfrm>
          <a:prstGeom prst="rect">
            <a:avLst/>
          </a:prstGeom>
          <a:noFill/>
        </p:spPr>
        <p:txBody>
          <a:bodyPr wrap="square">
            <a:spAutoFit/>
          </a:bodyPr>
          <a:lstStyle/>
          <a:p>
            <a:pPr>
              <a:spcAft>
                <a:spcPts val="600"/>
              </a:spcAft>
            </a:pPr>
            <a:r>
              <a:rPr lang="en-US" dirty="0"/>
              <a:t>When a G150 has been exposed to precipitation or high humidity followed by exposure to freezing temperature at altitude can cause the flap and slat actuation drives to freeze.</a:t>
            </a:r>
          </a:p>
          <a:p>
            <a:pPr>
              <a:spcAft>
                <a:spcPts val="600"/>
              </a:spcAft>
            </a:pPr>
            <a:r>
              <a:rPr lang="en-US" dirty="0"/>
              <a:t>Without flap and slat availability, diversions to airports with longer runways to accommodate higher landing speeds. This introduces unplanned delays and disruptions for passengers that depend on timely, convenient air transportation.</a:t>
            </a:r>
          </a:p>
          <a:p>
            <a:endParaRPr lang="en-US" dirty="0"/>
          </a:p>
          <a:p>
            <a:r>
              <a:rPr lang="en-US" dirty="0"/>
              <a:t>Elimination of flap/slat actuator freeze-up ensures:</a:t>
            </a:r>
          </a:p>
          <a:p>
            <a:pPr marL="285750" indent="-285750">
              <a:spcAft>
                <a:spcPts val="600"/>
              </a:spcAft>
              <a:buFont typeface="Arial" panose="020B0604020202020204" pitchFamily="34" charset="0"/>
              <a:buChar char="•"/>
            </a:pPr>
            <a:r>
              <a:rPr lang="en-US" dirty="0"/>
              <a:t>On-time, point-to-point travel for G150 VIP passengers.</a:t>
            </a:r>
          </a:p>
          <a:p>
            <a:pPr marL="285750" indent="-285750">
              <a:spcAft>
                <a:spcPts val="600"/>
              </a:spcAft>
              <a:buFont typeface="Arial" panose="020B0604020202020204" pitchFamily="34" charset="0"/>
              <a:buChar char="•"/>
            </a:pPr>
            <a:r>
              <a:rPr lang="en-US" dirty="0"/>
              <a:t>Reduced aircraft wear and tear and unplanned maintenance due to higher-than-normal landing speeds.</a:t>
            </a:r>
          </a:p>
          <a:p>
            <a:pPr marL="285750" indent="-285750">
              <a:spcAft>
                <a:spcPts val="600"/>
              </a:spcAft>
              <a:buFont typeface="Arial" panose="020B0604020202020204" pitchFamily="34" charset="0"/>
              <a:buChar char="•"/>
            </a:pPr>
            <a:r>
              <a:rPr lang="en-US" dirty="0"/>
              <a:t>Elimination of costly, time-consumingly inconvenient diversions.</a:t>
            </a:r>
          </a:p>
        </p:txBody>
      </p:sp>
      <p:pic>
        <p:nvPicPr>
          <p:cNvPr id="9" name="Picture 8">
            <a:extLst>
              <a:ext uri="{FF2B5EF4-FFF2-40B4-BE49-F238E27FC236}">
                <a16:creationId xmlns:a16="http://schemas.microsoft.com/office/drawing/2014/main" id="{F8550197-F580-4328-95FA-C589E9BF4D08}"/>
              </a:ext>
            </a:extLst>
          </p:cNvPr>
          <p:cNvPicPr>
            <a:picLocks noChangeAspect="1"/>
          </p:cNvPicPr>
          <p:nvPr/>
        </p:nvPicPr>
        <p:blipFill>
          <a:blip r:embed="rId2"/>
          <a:stretch>
            <a:fillRect/>
          </a:stretch>
        </p:blipFill>
        <p:spPr>
          <a:xfrm>
            <a:off x="1191986" y="119286"/>
            <a:ext cx="4813254" cy="2444301"/>
          </a:xfrm>
          <a:prstGeom prst="rect">
            <a:avLst/>
          </a:prstGeom>
        </p:spPr>
      </p:pic>
      <p:pic>
        <p:nvPicPr>
          <p:cNvPr id="2" name="Picture 2">
            <a:extLst>
              <a:ext uri="{FF2B5EF4-FFF2-40B4-BE49-F238E27FC236}">
                <a16:creationId xmlns:a16="http://schemas.microsoft.com/office/drawing/2014/main" id="{2713F763-185A-4AF8-AF7F-5A4B0E0E1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370" y="4417644"/>
            <a:ext cx="3023644" cy="777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5D1D7"/>
                  </a:outerShdw>
                </a:effectLst>
              </a14:hiddenEffects>
            </a:ext>
          </a:extLst>
        </p:spPr>
      </p:pic>
    </p:spTree>
    <p:extLst>
      <p:ext uri="{BB962C8B-B14F-4D97-AF65-F5344CB8AC3E}">
        <p14:creationId xmlns:p14="http://schemas.microsoft.com/office/powerpoint/2010/main" val="159725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4B78-2119-415B-A38C-E97AAD8F3E2F}"/>
              </a:ext>
            </a:extLst>
          </p:cNvPr>
          <p:cNvSpPr>
            <a:spLocks noGrp="1"/>
          </p:cNvSpPr>
          <p:nvPr>
            <p:ph type="title"/>
          </p:nvPr>
        </p:nvSpPr>
        <p:spPr>
          <a:xfrm>
            <a:off x="471488" y="342901"/>
            <a:ext cx="5915025" cy="800100"/>
          </a:xfrm>
        </p:spPr>
        <p:txBody>
          <a:bodyPr>
            <a:normAutofit/>
          </a:bodyPr>
          <a:lstStyle/>
          <a:p>
            <a:r>
              <a:rPr lang="en-US" dirty="0"/>
              <a:t>FAQ</a:t>
            </a:r>
          </a:p>
        </p:txBody>
      </p:sp>
      <p:pic>
        <p:nvPicPr>
          <p:cNvPr id="3" name="Picture 2">
            <a:extLst>
              <a:ext uri="{FF2B5EF4-FFF2-40B4-BE49-F238E27FC236}">
                <a16:creationId xmlns:a16="http://schemas.microsoft.com/office/drawing/2014/main" id="{808E2F68-0863-445C-BCD1-4EAD5819C4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0965" y="5525555"/>
            <a:ext cx="2943860" cy="1656715"/>
          </a:xfrm>
          <a:prstGeom prst="rect">
            <a:avLst/>
          </a:prstGeom>
          <a:noFill/>
          <a:ln>
            <a:noFill/>
          </a:ln>
          <a:effectLst/>
        </p:spPr>
      </p:pic>
      <p:sp>
        <p:nvSpPr>
          <p:cNvPr id="4" name="TextBox 3">
            <a:extLst>
              <a:ext uri="{FF2B5EF4-FFF2-40B4-BE49-F238E27FC236}">
                <a16:creationId xmlns:a16="http://schemas.microsoft.com/office/drawing/2014/main" id="{609E1D29-524D-4E20-A159-BF78555955C1}"/>
              </a:ext>
            </a:extLst>
          </p:cNvPr>
          <p:cNvSpPr txBox="1"/>
          <p:nvPr/>
        </p:nvSpPr>
        <p:spPr>
          <a:xfrm>
            <a:off x="475569" y="4995701"/>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Why did Peregrine develop this STC?</a:t>
            </a:r>
          </a:p>
        </p:txBody>
      </p:sp>
      <p:sp>
        <p:nvSpPr>
          <p:cNvPr id="6" name="TextBox 5">
            <a:extLst>
              <a:ext uri="{FF2B5EF4-FFF2-40B4-BE49-F238E27FC236}">
                <a16:creationId xmlns:a16="http://schemas.microsoft.com/office/drawing/2014/main" id="{B2B91256-E433-48FF-B63D-2AB55344827E}"/>
              </a:ext>
            </a:extLst>
          </p:cNvPr>
          <p:cNvSpPr txBox="1"/>
          <p:nvPr/>
        </p:nvSpPr>
        <p:spPr>
          <a:xfrm>
            <a:off x="1370965" y="7161603"/>
            <a:ext cx="5015548" cy="3016210"/>
          </a:xfrm>
          <a:prstGeom prst="rect">
            <a:avLst/>
          </a:prstGeom>
          <a:noFill/>
        </p:spPr>
        <p:txBody>
          <a:bodyPr wrap="square">
            <a:spAutoFit/>
          </a:bodyPr>
          <a:lstStyle/>
          <a:p>
            <a:pPr>
              <a:spcAft>
                <a:spcPts val="600"/>
              </a:spcAft>
            </a:pPr>
            <a:r>
              <a:rPr lang="en-US" dirty="0"/>
              <a:t>Gulfstream operates several ‘Gulfstream Field and Airborne Support Teams (FAST)’ G150 aircraft, Figure 4, to provide factory service for customers.</a:t>
            </a:r>
          </a:p>
          <a:p>
            <a:pPr>
              <a:spcAft>
                <a:spcPts val="600"/>
              </a:spcAft>
            </a:pPr>
            <a:r>
              <a:rPr lang="en-US" dirty="0"/>
              <a:t>The FAST G150 aircraft encountered this flap/slat actuation issue and worked with Peregrine and their selected authorized repair facility to develop a retrofit solution.</a:t>
            </a:r>
          </a:p>
          <a:p>
            <a:pPr>
              <a:spcAft>
                <a:spcPts val="600"/>
              </a:spcAft>
            </a:pPr>
            <a:r>
              <a:rPr lang="en-US" dirty="0"/>
              <a:t>Peregrine answered the challenge and developed a complete STC solution that has subsequently been installed on the FAST aircraft.</a:t>
            </a:r>
          </a:p>
        </p:txBody>
      </p:sp>
      <p:sp>
        <p:nvSpPr>
          <p:cNvPr id="12" name="TextBox 11">
            <a:extLst>
              <a:ext uri="{FF2B5EF4-FFF2-40B4-BE49-F238E27FC236}">
                <a16:creationId xmlns:a16="http://schemas.microsoft.com/office/drawing/2014/main" id="{1367555B-5834-4ACC-A5F4-1AA64BC7B158}"/>
              </a:ext>
            </a:extLst>
          </p:cNvPr>
          <p:cNvSpPr txBox="1"/>
          <p:nvPr/>
        </p:nvSpPr>
        <p:spPr>
          <a:xfrm>
            <a:off x="1492793" y="1965306"/>
            <a:ext cx="5015547" cy="2662267"/>
          </a:xfrm>
          <a:prstGeom prst="rect">
            <a:avLst/>
          </a:prstGeom>
          <a:noFill/>
        </p:spPr>
        <p:txBody>
          <a:bodyPr wrap="square">
            <a:spAutoFit/>
          </a:bodyPr>
          <a:lstStyle/>
          <a:p>
            <a:pPr>
              <a:spcAft>
                <a:spcPts val="600"/>
              </a:spcAft>
            </a:pPr>
            <a:r>
              <a:rPr lang="en-US" dirty="0"/>
              <a:t>Peregrine is ready to schedule your STC installation or the delivery of the STC and installation package to your repair station. The STC and associated components are available directly from Peregrine.</a:t>
            </a:r>
          </a:p>
          <a:p>
            <a:pPr>
              <a:spcAft>
                <a:spcPts val="600"/>
              </a:spcAft>
            </a:pPr>
            <a:r>
              <a:rPr lang="en-US" dirty="0"/>
              <a:t>Peregrine also offers a turnkey solution including labor, STC and project management for complete installation and return to service of your G150 at our selected Denver area FAA authorized </a:t>
            </a:r>
            <a:r>
              <a:rPr lang="en-US"/>
              <a:t>repair station.</a:t>
            </a:r>
            <a:endParaRPr lang="en-US" dirty="0"/>
          </a:p>
        </p:txBody>
      </p:sp>
      <p:sp>
        <p:nvSpPr>
          <p:cNvPr id="13" name="TextBox 12">
            <a:extLst>
              <a:ext uri="{FF2B5EF4-FFF2-40B4-BE49-F238E27FC236}">
                <a16:creationId xmlns:a16="http://schemas.microsoft.com/office/drawing/2014/main" id="{7B4C6B52-E150-4CEF-8C35-56DFFB16CF6F}"/>
              </a:ext>
            </a:extLst>
          </p:cNvPr>
          <p:cNvSpPr txBox="1"/>
          <p:nvPr/>
        </p:nvSpPr>
        <p:spPr>
          <a:xfrm>
            <a:off x="471488" y="1507837"/>
            <a:ext cx="5910943"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 I equip my G150 with this STC?</a:t>
            </a:r>
          </a:p>
        </p:txBody>
      </p:sp>
    </p:spTree>
    <p:extLst>
      <p:ext uri="{BB962C8B-B14F-4D97-AF65-F5344CB8AC3E}">
        <p14:creationId xmlns:p14="http://schemas.microsoft.com/office/powerpoint/2010/main" val="2259382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85269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added to my aircraft?</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1222024"/>
            <a:ext cx="4910432" cy="2739211"/>
          </a:xfrm>
          <a:prstGeom prst="rect">
            <a:avLst/>
          </a:prstGeom>
          <a:noFill/>
        </p:spPr>
        <p:txBody>
          <a:bodyPr wrap="square">
            <a:spAutoFit/>
          </a:bodyPr>
          <a:lstStyle/>
          <a:p>
            <a:pPr>
              <a:spcAft>
                <a:spcPts val="600"/>
              </a:spcAft>
            </a:pPr>
            <a:r>
              <a:rPr lang="en-US" dirty="0"/>
              <a:t>The G150 flap and slat drive system is composed of a Power Drive Unit (PDU), flexible drive shafts and twelve linear ball screw actuators (3 per wing, 2 systems).</a:t>
            </a:r>
          </a:p>
          <a:p>
            <a:pPr>
              <a:spcAft>
                <a:spcPts val="600"/>
              </a:spcAft>
            </a:pPr>
            <a:r>
              <a:rPr lang="en-US" dirty="0"/>
              <a:t>The STC adds heater components to each of the twelve (12) actuator devices, a control module </a:t>
            </a:r>
            <a:r>
              <a:rPr lang="en-US" spc="-30" dirty="0"/>
              <a:t>located in the fuselage, a cockpit switch/annunciator </a:t>
            </a:r>
            <a:r>
              <a:rPr lang="en-US" dirty="0"/>
              <a:t>and associated bracketry and wiring.</a:t>
            </a:r>
          </a:p>
          <a:p>
            <a:pPr>
              <a:spcAft>
                <a:spcPts val="600"/>
              </a:spcAft>
            </a:pPr>
            <a:r>
              <a:rPr lang="en-US" dirty="0"/>
              <a:t>The component weight totals less than six (6) lbs.</a:t>
            </a:r>
          </a:p>
        </p:txBody>
      </p:sp>
      <p:pic>
        <p:nvPicPr>
          <p:cNvPr id="8" name="Picture 7">
            <a:extLst>
              <a:ext uri="{FF2B5EF4-FFF2-40B4-BE49-F238E27FC236}">
                <a16:creationId xmlns:a16="http://schemas.microsoft.com/office/drawing/2014/main" id="{41D718AD-F085-4D75-8349-9120A48D2BA6}"/>
              </a:ext>
            </a:extLst>
          </p:cNvPr>
          <p:cNvPicPr>
            <a:picLocks noChangeAspect="1"/>
          </p:cNvPicPr>
          <p:nvPr/>
        </p:nvPicPr>
        <p:blipFill>
          <a:blip r:embed="rId2"/>
          <a:stretch>
            <a:fillRect/>
          </a:stretch>
        </p:blipFill>
        <p:spPr>
          <a:xfrm>
            <a:off x="1441382" y="4267487"/>
            <a:ext cx="4870632" cy="3135760"/>
          </a:xfrm>
          <a:prstGeom prst="rect">
            <a:avLst/>
          </a:prstGeom>
        </p:spPr>
      </p:pic>
      <p:sp>
        <p:nvSpPr>
          <p:cNvPr id="9" name="TextBox 8">
            <a:extLst>
              <a:ext uri="{FF2B5EF4-FFF2-40B4-BE49-F238E27FC236}">
                <a16:creationId xmlns:a16="http://schemas.microsoft.com/office/drawing/2014/main" id="{C84F4474-166D-4BC9-A0FA-D32AFFBB6284}"/>
              </a:ext>
            </a:extLst>
          </p:cNvPr>
          <p:cNvSpPr txBox="1"/>
          <p:nvPr/>
        </p:nvSpPr>
        <p:spPr>
          <a:xfrm>
            <a:off x="545986" y="7573700"/>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How does this affect operation and maintenance of the aircraft and the flap/slat systems?</a:t>
            </a:r>
          </a:p>
        </p:txBody>
      </p:sp>
      <p:sp>
        <p:nvSpPr>
          <p:cNvPr id="10" name="TextBox 9">
            <a:extLst>
              <a:ext uri="{FF2B5EF4-FFF2-40B4-BE49-F238E27FC236}">
                <a16:creationId xmlns:a16="http://schemas.microsoft.com/office/drawing/2014/main" id="{4BBA0333-9C42-47F0-B983-B81809062D60}"/>
              </a:ext>
            </a:extLst>
          </p:cNvPr>
          <p:cNvSpPr txBox="1"/>
          <p:nvPr/>
        </p:nvSpPr>
        <p:spPr>
          <a:xfrm>
            <a:off x="1441382" y="8220031"/>
            <a:ext cx="4870632" cy="2108269"/>
          </a:xfrm>
          <a:prstGeom prst="rect">
            <a:avLst/>
          </a:prstGeom>
          <a:noFill/>
        </p:spPr>
        <p:txBody>
          <a:bodyPr wrap="square">
            <a:spAutoFit/>
          </a:bodyPr>
          <a:lstStyle/>
          <a:p>
            <a:pPr>
              <a:spcAft>
                <a:spcPts val="600"/>
              </a:spcAft>
            </a:pPr>
            <a:r>
              <a:rPr lang="en-US" dirty="0"/>
              <a:t>The STC does not modify the G150 Flap/Slat drive system including controls, indications, safety mechanisms or recommended lubrication maintenance procedures.</a:t>
            </a:r>
          </a:p>
          <a:p>
            <a:pPr>
              <a:spcAft>
                <a:spcPts val="600"/>
              </a:spcAft>
            </a:pPr>
            <a:r>
              <a:rPr lang="en-US" dirty="0"/>
              <a:t>The existing Flap/Slat actuators are modified by the installation of external supplemental heaters only.</a:t>
            </a:r>
          </a:p>
        </p:txBody>
      </p:sp>
      <p:sp>
        <p:nvSpPr>
          <p:cNvPr id="11" name="TextBox 10">
            <a:extLst>
              <a:ext uri="{FF2B5EF4-FFF2-40B4-BE49-F238E27FC236}">
                <a16:creationId xmlns:a16="http://schemas.microsoft.com/office/drawing/2014/main" id="{45E10E33-053E-4A52-B7A7-740DCB98A329}"/>
              </a:ext>
            </a:extLst>
          </p:cNvPr>
          <p:cNvSpPr txBox="1"/>
          <p:nvPr/>
        </p:nvSpPr>
        <p:spPr>
          <a:xfrm>
            <a:off x="545986" y="10401397"/>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changes are made to the flight deck?</a:t>
            </a:r>
          </a:p>
        </p:txBody>
      </p:sp>
      <p:sp>
        <p:nvSpPr>
          <p:cNvPr id="12" name="TextBox 11">
            <a:extLst>
              <a:ext uri="{FF2B5EF4-FFF2-40B4-BE49-F238E27FC236}">
                <a16:creationId xmlns:a16="http://schemas.microsoft.com/office/drawing/2014/main" id="{9DAEDE97-E296-49D8-AFAC-5C520C287739}"/>
              </a:ext>
            </a:extLst>
          </p:cNvPr>
          <p:cNvSpPr txBox="1"/>
          <p:nvPr/>
        </p:nvSpPr>
        <p:spPr>
          <a:xfrm>
            <a:off x="1441382" y="10770729"/>
            <a:ext cx="4870632" cy="646331"/>
          </a:xfrm>
          <a:prstGeom prst="rect">
            <a:avLst/>
          </a:prstGeom>
          <a:noFill/>
        </p:spPr>
        <p:txBody>
          <a:bodyPr wrap="square">
            <a:spAutoFit/>
          </a:bodyPr>
          <a:lstStyle/>
          <a:p>
            <a:pPr>
              <a:spcAft>
                <a:spcPts val="600"/>
              </a:spcAft>
            </a:pPr>
            <a:r>
              <a:rPr lang="en-US" dirty="0"/>
              <a:t>An On/Off switch/annunciator is added to the control pedestal.</a:t>
            </a:r>
          </a:p>
        </p:txBody>
      </p:sp>
    </p:spTree>
    <p:extLst>
      <p:ext uri="{BB962C8B-B14F-4D97-AF65-F5344CB8AC3E}">
        <p14:creationId xmlns:p14="http://schemas.microsoft.com/office/powerpoint/2010/main" val="91451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ADFDF-2D88-4DDD-B567-5F1153D88928}"/>
              </a:ext>
            </a:extLst>
          </p:cNvPr>
          <p:cNvSpPr txBox="1"/>
          <p:nvPr/>
        </p:nvSpPr>
        <p:spPr>
          <a:xfrm>
            <a:off x="545986" y="504730"/>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is involved in the installation of the system?</a:t>
            </a:r>
          </a:p>
        </p:txBody>
      </p:sp>
      <p:sp>
        <p:nvSpPr>
          <p:cNvPr id="4" name="TextBox 3">
            <a:extLst>
              <a:ext uri="{FF2B5EF4-FFF2-40B4-BE49-F238E27FC236}">
                <a16:creationId xmlns:a16="http://schemas.microsoft.com/office/drawing/2014/main" id="{01820469-C48D-4D1A-A4FF-87F423215BE1}"/>
              </a:ext>
            </a:extLst>
          </p:cNvPr>
          <p:cNvSpPr txBox="1"/>
          <p:nvPr/>
        </p:nvSpPr>
        <p:spPr>
          <a:xfrm>
            <a:off x="1441382" y="874062"/>
            <a:ext cx="4709160" cy="2385268"/>
          </a:xfrm>
          <a:prstGeom prst="rect">
            <a:avLst/>
          </a:prstGeom>
          <a:noFill/>
        </p:spPr>
        <p:txBody>
          <a:bodyPr wrap="square">
            <a:spAutoFit/>
          </a:bodyPr>
          <a:lstStyle/>
          <a:p>
            <a:pPr>
              <a:spcAft>
                <a:spcPts val="600"/>
              </a:spcAft>
            </a:pPr>
            <a:r>
              <a:rPr lang="en-US" dirty="0"/>
              <a:t>The flaps and slats are removed to access the drive system. Once the heaters, control modules and wiring are installed, the flaps and slats are replaced and, if necessary, rigged in accordance with Gulfstream service procedures detailed in G150 ATA 100 documentation. (ATA 27-82-01, 27-80-00-AT, 27-51-05-RI, 27-50-00-AT).</a:t>
            </a:r>
          </a:p>
          <a:p>
            <a:pPr>
              <a:spcAft>
                <a:spcPts val="600"/>
              </a:spcAft>
            </a:pPr>
            <a:endParaRPr lang="en-US" dirty="0"/>
          </a:p>
        </p:txBody>
      </p:sp>
      <p:pic>
        <p:nvPicPr>
          <p:cNvPr id="5" name="Picture 4">
            <a:extLst>
              <a:ext uri="{FF2B5EF4-FFF2-40B4-BE49-F238E27FC236}">
                <a16:creationId xmlns:a16="http://schemas.microsoft.com/office/drawing/2014/main" id="{FB8D13CB-F73D-4840-8FD7-FDBB8FF121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898" y="2989852"/>
            <a:ext cx="4560116" cy="2590449"/>
          </a:xfrm>
          <a:prstGeom prst="rect">
            <a:avLst/>
          </a:prstGeom>
          <a:noFill/>
          <a:ln>
            <a:noFill/>
          </a:ln>
          <a:effectLst/>
        </p:spPr>
      </p:pic>
      <p:sp>
        <p:nvSpPr>
          <p:cNvPr id="6" name="TextBox 5">
            <a:extLst>
              <a:ext uri="{FF2B5EF4-FFF2-40B4-BE49-F238E27FC236}">
                <a16:creationId xmlns:a16="http://schemas.microsoft.com/office/drawing/2014/main" id="{6F6A901B-6A6F-45AC-BF65-AE33473C30EF}"/>
              </a:ext>
            </a:extLst>
          </p:cNvPr>
          <p:cNvSpPr txBox="1"/>
          <p:nvPr/>
        </p:nvSpPr>
        <p:spPr>
          <a:xfrm>
            <a:off x="1957048" y="5580301"/>
            <a:ext cx="4149816" cy="646331"/>
          </a:xfrm>
          <a:prstGeom prst="rect">
            <a:avLst/>
          </a:prstGeom>
          <a:noFill/>
        </p:spPr>
        <p:txBody>
          <a:bodyPr wrap="square">
            <a:spAutoFit/>
          </a:bodyPr>
          <a:lstStyle/>
          <a:p>
            <a:r>
              <a:rPr lang="en-US" i="1" dirty="0"/>
              <a:t>Wrap-around, cuff-style, design and are mounted on the exterior of the actuators</a:t>
            </a:r>
          </a:p>
        </p:txBody>
      </p:sp>
      <p:pic>
        <p:nvPicPr>
          <p:cNvPr id="7" name="Picture 6">
            <a:extLst>
              <a:ext uri="{FF2B5EF4-FFF2-40B4-BE49-F238E27FC236}">
                <a16:creationId xmlns:a16="http://schemas.microsoft.com/office/drawing/2014/main" id="{D0E509B2-0DE2-43F3-B1DE-6781A36FCFB2}"/>
              </a:ext>
            </a:extLst>
          </p:cNvPr>
          <p:cNvPicPr>
            <a:picLocks noChangeAspect="1"/>
          </p:cNvPicPr>
          <p:nvPr/>
        </p:nvPicPr>
        <p:blipFill>
          <a:blip r:embed="rId3"/>
          <a:stretch>
            <a:fillRect/>
          </a:stretch>
        </p:blipFill>
        <p:spPr>
          <a:xfrm>
            <a:off x="1397704" y="6418487"/>
            <a:ext cx="4709160" cy="4632339"/>
          </a:xfrm>
          <a:prstGeom prst="rect">
            <a:avLst/>
          </a:prstGeom>
        </p:spPr>
      </p:pic>
      <p:sp>
        <p:nvSpPr>
          <p:cNvPr id="8" name="TextBox 7">
            <a:extLst>
              <a:ext uri="{FF2B5EF4-FFF2-40B4-BE49-F238E27FC236}">
                <a16:creationId xmlns:a16="http://schemas.microsoft.com/office/drawing/2014/main" id="{C44AA0DA-D48B-49A0-BA61-141490BF0EE2}"/>
              </a:ext>
            </a:extLst>
          </p:cNvPr>
          <p:cNvSpPr txBox="1"/>
          <p:nvPr/>
        </p:nvSpPr>
        <p:spPr>
          <a:xfrm>
            <a:off x="1957048" y="11317259"/>
            <a:ext cx="4149816" cy="646331"/>
          </a:xfrm>
          <a:prstGeom prst="rect">
            <a:avLst/>
          </a:prstGeom>
          <a:noFill/>
        </p:spPr>
        <p:txBody>
          <a:bodyPr wrap="square">
            <a:spAutoFit/>
          </a:bodyPr>
          <a:lstStyle/>
          <a:p>
            <a:r>
              <a:rPr lang="en-US" i="1" dirty="0"/>
              <a:t>Wiring and component installation locations are described fully in the STC</a:t>
            </a:r>
          </a:p>
        </p:txBody>
      </p:sp>
    </p:spTree>
    <p:extLst>
      <p:ext uri="{BB962C8B-B14F-4D97-AF65-F5344CB8AC3E}">
        <p14:creationId xmlns:p14="http://schemas.microsoft.com/office/powerpoint/2010/main" val="151507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3347F94-9BAA-436A-A90D-81D75BB2637B}"/>
              </a:ext>
            </a:extLst>
          </p:cNvPr>
          <p:cNvSpPr txBox="1"/>
          <p:nvPr/>
        </p:nvSpPr>
        <p:spPr>
          <a:xfrm>
            <a:off x="545986" y="183228"/>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Does the system provide freeze-up protection automatically?</a:t>
            </a:r>
          </a:p>
        </p:txBody>
      </p:sp>
      <p:sp>
        <p:nvSpPr>
          <p:cNvPr id="6" name="TextBox 5">
            <a:extLst>
              <a:ext uri="{FF2B5EF4-FFF2-40B4-BE49-F238E27FC236}">
                <a16:creationId xmlns:a16="http://schemas.microsoft.com/office/drawing/2014/main" id="{461F5DCF-EF21-42F9-ACF5-4251FE0D4FD7}"/>
              </a:ext>
            </a:extLst>
          </p:cNvPr>
          <p:cNvSpPr txBox="1"/>
          <p:nvPr/>
        </p:nvSpPr>
        <p:spPr>
          <a:xfrm>
            <a:off x="1441382" y="734405"/>
            <a:ext cx="5008404" cy="1754326"/>
          </a:xfrm>
          <a:prstGeom prst="rect">
            <a:avLst/>
          </a:prstGeom>
          <a:noFill/>
        </p:spPr>
        <p:txBody>
          <a:bodyPr wrap="square">
            <a:spAutoFit/>
          </a:bodyPr>
          <a:lstStyle/>
          <a:p>
            <a:pPr>
              <a:spcAft>
                <a:spcPts val="600"/>
              </a:spcAft>
            </a:pPr>
            <a:r>
              <a:rPr lang="en-US" dirty="0"/>
              <a:t>The system will automatically heat the actuators when temperatures are below 40° F. Thermistors installed on each heater are used to both activate the heaters at the proper temperature and ensure the actuators never reach the upper operating temperature limit of 130° F.</a:t>
            </a:r>
          </a:p>
        </p:txBody>
      </p:sp>
      <p:sp>
        <p:nvSpPr>
          <p:cNvPr id="19" name="TextBox 18">
            <a:extLst>
              <a:ext uri="{FF2B5EF4-FFF2-40B4-BE49-F238E27FC236}">
                <a16:creationId xmlns:a16="http://schemas.microsoft.com/office/drawing/2014/main" id="{6FC476FD-83AB-47C4-96F1-9749974E1EE1}"/>
              </a:ext>
            </a:extLst>
          </p:cNvPr>
          <p:cNvSpPr txBox="1"/>
          <p:nvPr/>
        </p:nvSpPr>
        <p:spPr>
          <a:xfrm>
            <a:off x="545986" y="2586111"/>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What does the STC cost?</a:t>
            </a:r>
          </a:p>
        </p:txBody>
      </p:sp>
      <p:sp>
        <p:nvSpPr>
          <p:cNvPr id="20" name="TextBox 19">
            <a:extLst>
              <a:ext uri="{FF2B5EF4-FFF2-40B4-BE49-F238E27FC236}">
                <a16:creationId xmlns:a16="http://schemas.microsoft.com/office/drawing/2014/main" id="{8C08CE73-E029-4258-9910-C53CE0981205}"/>
              </a:ext>
            </a:extLst>
          </p:cNvPr>
          <p:cNvSpPr txBox="1"/>
          <p:nvPr/>
        </p:nvSpPr>
        <p:spPr>
          <a:xfrm>
            <a:off x="1441382" y="2962559"/>
            <a:ext cx="4870632" cy="923330"/>
          </a:xfrm>
          <a:prstGeom prst="rect">
            <a:avLst/>
          </a:prstGeom>
          <a:noFill/>
        </p:spPr>
        <p:txBody>
          <a:bodyPr wrap="square">
            <a:spAutoFit/>
          </a:bodyPr>
          <a:lstStyle/>
          <a:p>
            <a:pPr>
              <a:spcAft>
                <a:spcPts val="600"/>
              </a:spcAft>
            </a:pPr>
            <a:r>
              <a:rPr lang="en-US" dirty="0"/>
              <a:t>Call or contact Peregrine today for a price and schedule quotation to meet your aircraft or fleet requirements.</a:t>
            </a:r>
          </a:p>
        </p:txBody>
      </p:sp>
      <p:sp>
        <p:nvSpPr>
          <p:cNvPr id="14" name="TextBox 13">
            <a:extLst>
              <a:ext uri="{FF2B5EF4-FFF2-40B4-BE49-F238E27FC236}">
                <a16:creationId xmlns:a16="http://schemas.microsoft.com/office/drawing/2014/main" id="{775D6579-AF08-4700-8F69-9E572DEA2288}"/>
              </a:ext>
            </a:extLst>
          </p:cNvPr>
          <p:cNvSpPr txBox="1"/>
          <p:nvPr/>
        </p:nvSpPr>
        <p:spPr>
          <a:xfrm>
            <a:off x="545986" y="5982661"/>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When can I schedule my aircraft?</a:t>
            </a:r>
          </a:p>
        </p:txBody>
      </p:sp>
      <p:sp>
        <p:nvSpPr>
          <p:cNvPr id="15" name="TextBox 14">
            <a:extLst>
              <a:ext uri="{FF2B5EF4-FFF2-40B4-BE49-F238E27FC236}">
                <a16:creationId xmlns:a16="http://schemas.microsoft.com/office/drawing/2014/main" id="{CAF8206E-8BE8-4A6F-8F5D-BEA805B1D9E6}"/>
              </a:ext>
            </a:extLst>
          </p:cNvPr>
          <p:cNvSpPr txBox="1"/>
          <p:nvPr/>
        </p:nvSpPr>
        <p:spPr>
          <a:xfrm>
            <a:off x="1441382" y="6254019"/>
            <a:ext cx="4870632" cy="1908215"/>
          </a:xfrm>
          <a:prstGeom prst="rect">
            <a:avLst/>
          </a:prstGeom>
          <a:noFill/>
        </p:spPr>
        <p:txBody>
          <a:bodyPr wrap="square">
            <a:spAutoFit/>
          </a:bodyPr>
          <a:lstStyle/>
          <a:p>
            <a:pPr>
              <a:spcAft>
                <a:spcPts val="600"/>
              </a:spcAft>
            </a:pPr>
            <a:r>
              <a:rPr lang="en-US" dirty="0"/>
              <a:t>There is a nominal lead time for STC components.</a:t>
            </a:r>
          </a:p>
          <a:p>
            <a:pPr>
              <a:spcAft>
                <a:spcPts val="600"/>
              </a:spcAft>
            </a:pPr>
            <a:r>
              <a:rPr lang="en-US" dirty="0"/>
              <a:t>The installation requires approximately three (3) weeks for installation at the Peregrine affiliated FAA Repair station. </a:t>
            </a:r>
          </a:p>
          <a:p>
            <a:pPr>
              <a:spcAft>
                <a:spcPts val="600"/>
              </a:spcAft>
            </a:pPr>
            <a:r>
              <a:rPr lang="en-US" dirty="0"/>
              <a:t>Your repair station can provide their estimated completion time.</a:t>
            </a:r>
          </a:p>
        </p:txBody>
      </p:sp>
      <p:sp>
        <p:nvSpPr>
          <p:cNvPr id="16" name="TextBox 15">
            <a:extLst>
              <a:ext uri="{FF2B5EF4-FFF2-40B4-BE49-F238E27FC236}">
                <a16:creationId xmlns:a16="http://schemas.microsoft.com/office/drawing/2014/main" id="{9BF9AB99-825E-4551-9512-5166F24E8B28}"/>
              </a:ext>
            </a:extLst>
          </p:cNvPr>
          <p:cNvSpPr txBox="1"/>
          <p:nvPr/>
        </p:nvSpPr>
        <p:spPr>
          <a:xfrm>
            <a:off x="545986" y="1035407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Will my Gulfstream Service Center install this for me?</a:t>
            </a:r>
          </a:p>
        </p:txBody>
      </p:sp>
      <p:sp>
        <p:nvSpPr>
          <p:cNvPr id="17" name="TextBox 16">
            <a:extLst>
              <a:ext uri="{FF2B5EF4-FFF2-40B4-BE49-F238E27FC236}">
                <a16:creationId xmlns:a16="http://schemas.microsoft.com/office/drawing/2014/main" id="{FD3AFA9D-5485-456B-924B-133D66E77C46}"/>
              </a:ext>
            </a:extLst>
          </p:cNvPr>
          <p:cNvSpPr txBox="1"/>
          <p:nvPr/>
        </p:nvSpPr>
        <p:spPr>
          <a:xfrm>
            <a:off x="1441382" y="10674418"/>
            <a:ext cx="4870632" cy="646331"/>
          </a:xfrm>
          <a:prstGeom prst="rect">
            <a:avLst/>
          </a:prstGeom>
          <a:noFill/>
        </p:spPr>
        <p:txBody>
          <a:bodyPr wrap="square">
            <a:spAutoFit/>
          </a:bodyPr>
          <a:lstStyle/>
          <a:p>
            <a:pPr>
              <a:spcAft>
                <a:spcPts val="600"/>
              </a:spcAft>
            </a:pPr>
            <a:r>
              <a:rPr lang="en-US" dirty="0"/>
              <a:t>Yes, inquire with your Service Center for pricing and scheduling.</a:t>
            </a:r>
          </a:p>
        </p:txBody>
      </p:sp>
      <p:sp>
        <p:nvSpPr>
          <p:cNvPr id="18" name="TextBox 17">
            <a:extLst>
              <a:ext uri="{FF2B5EF4-FFF2-40B4-BE49-F238E27FC236}">
                <a16:creationId xmlns:a16="http://schemas.microsoft.com/office/drawing/2014/main" id="{E67E5F11-144D-4C2C-B141-0DBC3EB3E726}"/>
              </a:ext>
            </a:extLst>
          </p:cNvPr>
          <p:cNvSpPr txBox="1"/>
          <p:nvPr/>
        </p:nvSpPr>
        <p:spPr>
          <a:xfrm>
            <a:off x="545986" y="8562579"/>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Is there a Gulfstream Service Bulletin?</a:t>
            </a:r>
          </a:p>
        </p:txBody>
      </p:sp>
      <p:sp>
        <p:nvSpPr>
          <p:cNvPr id="29" name="TextBox 28">
            <a:extLst>
              <a:ext uri="{FF2B5EF4-FFF2-40B4-BE49-F238E27FC236}">
                <a16:creationId xmlns:a16="http://schemas.microsoft.com/office/drawing/2014/main" id="{2E67CF6A-1096-47A5-8090-9119C57A1799}"/>
              </a:ext>
            </a:extLst>
          </p:cNvPr>
          <p:cNvSpPr txBox="1"/>
          <p:nvPr/>
        </p:nvSpPr>
        <p:spPr>
          <a:xfrm>
            <a:off x="1441382" y="8833937"/>
            <a:ext cx="4870632" cy="1200329"/>
          </a:xfrm>
          <a:prstGeom prst="rect">
            <a:avLst/>
          </a:prstGeom>
          <a:noFill/>
        </p:spPr>
        <p:txBody>
          <a:bodyPr wrap="square">
            <a:spAutoFit/>
          </a:bodyPr>
          <a:lstStyle/>
          <a:p>
            <a:pPr>
              <a:spcAft>
                <a:spcPts val="600"/>
              </a:spcAft>
            </a:pPr>
            <a:r>
              <a:rPr lang="en-US" dirty="0"/>
              <a:t>While not a Service Bulletin from Gulfstream, the STC has been recognized by Gulfstream FAST operation as solving the issue with high lift actuation system freeze-up.</a:t>
            </a:r>
          </a:p>
        </p:txBody>
      </p:sp>
    </p:spTree>
    <p:extLst>
      <p:ext uri="{BB962C8B-B14F-4D97-AF65-F5344CB8AC3E}">
        <p14:creationId xmlns:p14="http://schemas.microsoft.com/office/powerpoint/2010/main" val="322228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8F3E456-6D43-4A08-BD1D-BB405E1FE3B8}"/>
              </a:ext>
            </a:extLst>
          </p:cNvPr>
          <p:cNvSpPr txBox="1"/>
          <p:nvPr/>
        </p:nvSpPr>
        <p:spPr>
          <a:xfrm>
            <a:off x="545986" y="4621673"/>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is your affiliated repair station?</a:t>
            </a:r>
          </a:p>
        </p:txBody>
      </p:sp>
      <p:sp>
        <p:nvSpPr>
          <p:cNvPr id="8" name="TextBox 7">
            <a:extLst>
              <a:ext uri="{FF2B5EF4-FFF2-40B4-BE49-F238E27FC236}">
                <a16:creationId xmlns:a16="http://schemas.microsoft.com/office/drawing/2014/main" id="{6F43040E-5984-4C11-A7C4-DC47B43039A0}"/>
              </a:ext>
            </a:extLst>
          </p:cNvPr>
          <p:cNvSpPr txBox="1"/>
          <p:nvPr/>
        </p:nvSpPr>
        <p:spPr>
          <a:xfrm>
            <a:off x="1441382" y="4921263"/>
            <a:ext cx="4870632" cy="1200329"/>
          </a:xfrm>
          <a:prstGeom prst="rect">
            <a:avLst/>
          </a:prstGeom>
          <a:noFill/>
        </p:spPr>
        <p:txBody>
          <a:bodyPr wrap="square">
            <a:spAutoFit/>
          </a:bodyPr>
          <a:lstStyle/>
          <a:p>
            <a:pPr>
              <a:spcAft>
                <a:spcPts val="600"/>
              </a:spcAft>
            </a:pPr>
            <a:r>
              <a:rPr lang="en-US" dirty="0"/>
              <a:t>Peregrine has selected a Denver area repair stations that has experience performing the installation of the STC on the Gulfstream FAST G150 aircraft.</a:t>
            </a:r>
          </a:p>
        </p:txBody>
      </p:sp>
      <p:sp>
        <p:nvSpPr>
          <p:cNvPr id="9" name="TextBox 8">
            <a:extLst>
              <a:ext uri="{FF2B5EF4-FFF2-40B4-BE49-F238E27FC236}">
                <a16:creationId xmlns:a16="http://schemas.microsoft.com/office/drawing/2014/main" id="{D2B16288-662A-453A-AC97-63FAAC6EDA98}"/>
              </a:ext>
            </a:extLst>
          </p:cNvPr>
          <p:cNvSpPr txBox="1"/>
          <p:nvPr/>
        </p:nvSpPr>
        <p:spPr>
          <a:xfrm>
            <a:off x="545986" y="1170822"/>
            <a:ext cx="5766028" cy="369332"/>
          </a:xfrm>
          <a:prstGeom prst="rect">
            <a:avLst/>
          </a:prstGeom>
          <a:noFill/>
        </p:spPr>
        <p:txBody>
          <a:bodyPr wrap="square" rtlCol="0">
            <a:spAutoFit/>
          </a:bodyPr>
          <a:lstStyle/>
          <a:p>
            <a:pPr marL="285750" indent="-285750">
              <a:buFont typeface="Arial" panose="020B0604020202020204" pitchFamily="34" charset="0"/>
              <a:buChar char="•"/>
            </a:pPr>
            <a:r>
              <a:rPr lang="en-US" b="1" i="1" dirty="0"/>
              <a:t>Who can do this work?</a:t>
            </a:r>
          </a:p>
        </p:txBody>
      </p:sp>
      <p:sp>
        <p:nvSpPr>
          <p:cNvPr id="10" name="TextBox 9">
            <a:extLst>
              <a:ext uri="{FF2B5EF4-FFF2-40B4-BE49-F238E27FC236}">
                <a16:creationId xmlns:a16="http://schemas.microsoft.com/office/drawing/2014/main" id="{C98E7297-8126-4D17-A738-CEB76E0A248F}"/>
              </a:ext>
            </a:extLst>
          </p:cNvPr>
          <p:cNvSpPr txBox="1"/>
          <p:nvPr/>
        </p:nvSpPr>
        <p:spPr>
          <a:xfrm>
            <a:off x="1441382" y="1540154"/>
            <a:ext cx="4870632" cy="3370153"/>
          </a:xfrm>
          <a:prstGeom prst="rect">
            <a:avLst/>
          </a:prstGeom>
          <a:noFill/>
        </p:spPr>
        <p:txBody>
          <a:bodyPr wrap="square">
            <a:spAutoFit/>
          </a:bodyPr>
          <a:lstStyle/>
          <a:p>
            <a:pPr>
              <a:spcAft>
                <a:spcPts val="600"/>
              </a:spcAft>
            </a:pPr>
            <a:r>
              <a:rPr lang="en-US" dirty="0"/>
              <a:t>The STC and associated components are available directly from Peregrine.</a:t>
            </a:r>
          </a:p>
          <a:p>
            <a:pPr marL="285750" indent="-285750">
              <a:spcAft>
                <a:spcPts val="600"/>
              </a:spcAft>
              <a:buFont typeface="Arial" panose="020B0604020202020204" pitchFamily="34" charset="0"/>
              <a:buChar char="•"/>
            </a:pPr>
            <a:r>
              <a:rPr lang="en-US" dirty="0"/>
              <a:t>Peregrine is ready to deliver of the STC and installation package to your repair station.</a:t>
            </a:r>
          </a:p>
          <a:p>
            <a:pPr marL="285750" indent="-285750">
              <a:spcAft>
                <a:spcPts val="600"/>
              </a:spcAft>
              <a:buFont typeface="Arial" panose="020B0604020202020204" pitchFamily="34" charset="0"/>
              <a:buChar char="•"/>
            </a:pPr>
            <a:r>
              <a:rPr lang="en-US" dirty="0"/>
              <a:t>Peregrine is ready to schedule the installation as a turnkey solution including labor, </a:t>
            </a:r>
            <a:r>
              <a:rPr lang="en-US"/>
              <a:t>STC, project </a:t>
            </a:r>
            <a:r>
              <a:rPr lang="en-US" dirty="0"/>
              <a:t>management and return to service of your G150 at our selected KAPA, Englewood, Colorado, authorized Part 145 repair station, Air Agency Certificate #OMKR399L.</a:t>
            </a:r>
          </a:p>
          <a:p>
            <a:pPr>
              <a:spcAft>
                <a:spcPts val="600"/>
              </a:spcAft>
            </a:pPr>
            <a:endParaRPr lang="en-US" dirty="0"/>
          </a:p>
        </p:txBody>
      </p:sp>
      <p:sp>
        <p:nvSpPr>
          <p:cNvPr id="11" name="TextBox 10">
            <a:extLst>
              <a:ext uri="{FF2B5EF4-FFF2-40B4-BE49-F238E27FC236}">
                <a16:creationId xmlns:a16="http://schemas.microsoft.com/office/drawing/2014/main" id="{B4375A8A-2407-4345-B399-5EE0D5055264}"/>
              </a:ext>
            </a:extLst>
          </p:cNvPr>
          <p:cNvSpPr txBox="1"/>
          <p:nvPr/>
        </p:nvSpPr>
        <p:spPr>
          <a:xfrm>
            <a:off x="545986" y="6155140"/>
            <a:ext cx="5766028" cy="646331"/>
          </a:xfrm>
          <a:prstGeom prst="rect">
            <a:avLst/>
          </a:prstGeom>
          <a:noFill/>
        </p:spPr>
        <p:txBody>
          <a:bodyPr wrap="square" rtlCol="0">
            <a:spAutoFit/>
          </a:bodyPr>
          <a:lstStyle/>
          <a:p>
            <a:pPr marL="285750" indent="-285750">
              <a:buFont typeface="Arial" panose="020B0604020202020204" pitchFamily="34" charset="0"/>
              <a:buChar char="•"/>
            </a:pPr>
            <a:r>
              <a:rPr lang="en-US" b="1" i="1" dirty="0"/>
              <a:t>Can the STC be purchased from Peregrine and parts sourced by my installer?</a:t>
            </a:r>
          </a:p>
        </p:txBody>
      </p:sp>
      <p:sp>
        <p:nvSpPr>
          <p:cNvPr id="12" name="TextBox 11">
            <a:extLst>
              <a:ext uri="{FF2B5EF4-FFF2-40B4-BE49-F238E27FC236}">
                <a16:creationId xmlns:a16="http://schemas.microsoft.com/office/drawing/2014/main" id="{4C847EFB-81C7-4959-A20B-FA1C1868FFE0}"/>
              </a:ext>
            </a:extLst>
          </p:cNvPr>
          <p:cNvSpPr txBox="1"/>
          <p:nvPr/>
        </p:nvSpPr>
        <p:spPr>
          <a:xfrm>
            <a:off x="1441382" y="6769407"/>
            <a:ext cx="4870632" cy="923330"/>
          </a:xfrm>
          <a:prstGeom prst="rect">
            <a:avLst/>
          </a:prstGeom>
          <a:noFill/>
        </p:spPr>
        <p:txBody>
          <a:bodyPr wrap="square">
            <a:spAutoFit/>
          </a:bodyPr>
          <a:lstStyle/>
          <a:p>
            <a:pPr>
              <a:spcAft>
                <a:spcPts val="600"/>
              </a:spcAft>
            </a:pPr>
            <a:r>
              <a:rPr lang="en-US" dirty="0"/>
              <a:t>The heaters and control system components are available exclusively through Peregrine as part of the STC.</a:t>
            </a:r>
          </a:p>
        </p:txBody>
      </p:sp>
    </p:spTree>
    <p:extLst>
      <p:ext uri="{BB962C8B-B14F-4D97-AF65-F5344CB8AC3E}">
        <p14:creationId xmlns:p14="http://schemas.microsoft.com/office/powerpoint/2010/main" val="20841056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TotalTime>
  <Words>887</Words>
  <Application>Microsoft Office PowerPoint</Application>
  <PresentationFormat>Widescreen</PresentationFormat>
  <Paragraphs>50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G150 Info Page</vt:lpstr>
      <vt:lpstr>FAQ</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G150 Info Page</dc:title>
  <dc:creator>Lee Carlson</dc:creator>
  <cp:lastModifiedBy>Lee Carlson</cp:lastModifiedBy>
  <cp:revision>19</cp:revision>
  <dcterms:created xsi:type="dcterms:W3CDTF">2022-03-02T14:24:19Z</dcterms:created>
  <dcterms:modified xsi:type="dcterms:W3CDTF">2022-03-07T19:40:46Z</dcterms:modified>
</cp:coreProperties>
</file>