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3/4/2022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7" y="2605136"/>
            <a:ext cx="5915025" cy="526543"/>
          </a:xfrm>
        </p:spPr>
        <p:txBody>
          <a:bodyPr>
            <a:normAutofit fontScale="90000"/>
          </a:bodyPr>
          <a:lstStyle/>
          <a:p>
            <a:r>
              <a:rPr lang="en-US" dirty="0"/>
              <a:t>G150 Info Page</a:t>
            </a:r>
          </a:p>
        </p:txBody>
      </p:sp>
      <p:sp>
        <p:nvSpPr>
          <p:cNvPr id="5" name="TextBox 4">
            <a:extLst>
              <a:ext uri="{FF2B5EF4-FFF2-40B4-BE49-F238E27FC236}">
                <a16:creationId xmlns:a16="http://schemas.microsoft.com/office/drawing/2014/main" id="{51DBF4FB-39CD-4CAC-9238-86929EE4612A}"/>
              </a:ext>
            </a:extLst>
          </p:cNvPr>
          <p:cNvSpPr txBox="1"/>
          <p:nvPr/>
        </p:nvSpPr>
        <p:spPr>
          <a:xfrm>
            <a:off x="405356" y="3174497"/>
            <a:ext cx="6386513" cy="1200329"/>
          </a:xfrm>
          <a:prstGeom prst="rect">
            <a:avLst/>
          </a:prstGeom>
          <a:noFill/>
        </p:spPr>
        <p:txBody>
          <a:bodyPr wrap="square" rtlCol="0">
            <a:spAutoFit/>
          </a:bodyPr>
          <a:lstStyle/>
          <a:p>
            <a:r>
              <a:rPr lang="en-US" dirty="0"/>
              <a:t>The Peregrine-developed FAA STC, recently installed on all Gulfstream FAST G150s, resolves the problem of freeze-up of G150 flap and slat actuators that can prevent the deployment of these secondary flight controls.</a:t>
            </a:r>
          </a:p>
        </p:txBody>
      </p:sp>
      <p:sp>
        <p:nvSpPr>
          <p:cNvPr id="8" name="TextBox 7">
            <a:extLst>
              <a:ext uri="{FF2B5EF4-FFF2-40B4-BE49-F238E27FC236}">
                <a16:creationId xmlns:a16="http://schemas.microsoft.com/office/drawing/2014/main" id="{1F6CA37A-5906-4559-9D54-463E060A7085}"/>
              </a:ext>
            </a:extLst>
          </p:cNvPr>
          <p:cNvSpPr txBox="1"/>
          <p:nvPr/>
        </p:nvSpPr>
        <p:spPr>
          <a:xfrm>
            <a:off x="405356" y="4417644"/>
            <a:ext cx="3429000" cy="7325082"/>
          </a:xfrm>
          <a:prstGeom prst="rect">
            <a:avLst/>
          </a:prstGeom>
          <a:noFill/>
        </p:spPr>
        <p:txBody>
          <a:bodyPr wrap="square">
            <a:spAutoFit/>
          </a:bodyPr>
          <a:lstStyle/>
          <a:p>
            <a:pPr>
              <a:spcAft>
                <a:spcPts val="600"/>
              </a:spcAft>
            </a:pPr>
            <a:r>
              <a:rPr lang="en-US" dirty="0"/>
              <a:t>When a G150 has been exposed to precipitation or high humidity followed by exposure to freezing temperature at altitude can cause the flap and slat actuation drives to freeze.</a:t>
            </a:r>
          </a:p>
          <a:p>
            <a:pPr>
              <a:spcAft>
                <a:spcPts val="600"/>
              </a:spcAft>
            </a:pPr>
            <a:r>
              <a:rPr lang="en-US" dirty="0"/>
              <a:t>Without flap and slat availability, diversions to airports with longer runways to accommodate higher landing speeds present unplanned delays and disruptions for passengers that depend on timely, convenient air transportation.</a:t>
            </a:r>
          </a:p>
          <a:p>
            <a:endParaRPr lang="en-US" dirty="0"/>
          </a:p>
          <a:p>
            <a:r>
              <a:rPr lang="en-US" dirty="0"/>
              <a:t>Elimination of flap/slat actuator freeze-up ensures:</a:t>
            </a:r>
          </a:p>
          <a:p>
            <a:pPr marL="285750" indent="-285750">
              <a:spcAft>
                <a:spcPts val="600"/>
              </a:spcAft>
              <a:buFont typeface="Arial" panose="020B0604020202020204" pitchFamily="34" charset="0"/>
              <a:buChar char="•"/>
            </a:pPr>
            <a:r>
              <a:rPr lang="en-US" dirty="0"/>
              <a:t>On-time, point-to-point travel for G150 VIP passengers</a:t>
            </a:r>
          </a:p>
          <a:p>
            <a:pPr marL="285750" indent="-285750">
              <a:spcAft>
                <a:spcPts val="600"/>
              </a:spcAft>
              <a:buFont typeface="Arial" panose="020B0604020202020204" pitchFamily="34" charset="0"/>
              <a:buChar char="•"/>
            </a:pPr>
            <a:r>
              <a:rPr lang="en-US" dirty="0"/>
              <a:t>Reduced aircraft wear and tear and unplanned maintenance due to higher-than-normal landing speeds</a:t>
            </a:r>
          </a:p>
          <a:p>
            <a:pPr marL="285750" indent="-285750">
              <a:spcAft>
                <a:spcPts val="600"/>
              </a:spcAft>
              <a:buFont typeface="Arial" panose="020B0604020202020204" pitchFamily="34" charset="0"/>
              <a:buChar char="•"/>
            </a:pPr>
            <a:r>
              <a:rPr lang="en-US" dirty="0"/>
              <a:t>Elimination of costly, time-consumingly </a:t>
            </a:r>
            <a:r>
              <a:rPr lang="en-US" dirty="0" err="1"/>
              <a:t>inconvenientdiversions</a:t>
            </a:r>
            <a:endParaRPr lang="en-US" dirty="0"/>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2"/>
          <a:stretch>
            <a:fillRect/>
          </a:stretch>
        </p:blipFill>
        <p:spPr>
          <a:xfrm>
            <a:off x="1191986" y="119286"/>
            <a:ext cx="4813254" cy="2444301"/>
          </a:xfrm>
          <a:prstGeom prst="rect">
            <a:avLst/>
          </a:prstGeom>
        </p:spPr>
      </p:pic>
      <p:pic>
        <p:nvPicPr>
          <p:cNvPr id="2" name="Picture 2">
            <a:extLst>
              <a:ext uri="{FF2B5EF4-FFF2-40B4-BE49-F238E27FC236}">
                <a16:creationId xmlns:a16="http://schemas.microsoft.com/office/drawing/2014/main" id="{2713F763-185A-4AF8-AF7F-5A4B0E0E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370" y="4417644"/>
            <a:ext cx="3023644" cy="777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0965" y="5525555"/>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475569" y="4995701"/>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370965" y="7161603"/>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12" name="TextBox 11">
            <a:extLst>
              <a:ext uri="{FF2B5EF4-FFF2-40B4-BE49-F238E27FC236}">
                <a16:creationId xmlns:a16="http://schemas.microsoft.com/office/drawing/2014/main" id="{1367555B-5834-4ACC-A5F4-1AA64BC7B158}"/>
              </a:ext>
            </a:extLst>
          </p:cNvPr>
          <p:cNvSpPr txBox="1"/>
          <p:nvPr/>
        </p:nvSpPr>
        <p:spPr>
          <a:xfrm>
            <a:off x="1492793" y="1965306"/>
            <a:ext cx="5015547" cy="2939266"/>
          </a:xfrm>
          <a:prstGeom prst="rect">
            <a:avLst/>
          </a:prstGeom>
          <a:noFill/>
        </p:spPr>
        <p:txBody>
          <a:bodyPr wrap="square">
            <a:spAutoFit/>
          </a:bodyPr>
          <a:lstStyle/>
          <a:p>
            <a:pPr>
              <a:spcAft>
                <a:spcPts val="600"/>
              </a:spcAft>
            </a:pPr>
            <a:r>
              <a:rPr lang="en-US" dirty="0"/>
              <a:t>Peregrine is ready to schedule your STC installation or the delivery of the STC and installation package to your repair station. The STC and associated components are available directly from Peregrine.</a:t>
            </a:r>
          </a:p>
          <a:p>
            <a:pPr>
              <a:spcAft>
                <a:spcPts val="600"/>
              </a:spcAft>
            </a:pPr>
            <a:r>
              <a:rPr lang="en-US" dirty="0"/>
              <a:t>Peregrine also offers a ‘turnkey’ solution including labor, STC and project management for complete installation and return to service of your G150 at our selected KAPA, Englewood, Colorado, authorized Part 145 repair station, Air Agency Certificate #OMKR399L.</a:t>
            </a:r>
          </a:p>
        </p:txBody>
      </p:sp>
      <p:sp>
        <p:nvSpPr>
          <p:cNvPr id="13" name="TextBox 12">
            <a:extLst>
              <a:ext uri="{FF2B5EF4-FFF2-40B4-BE49-F238E27FC236}">
                <a16:creationId xmlns:a16="http://schemas.microsoft.com/office/drawing/2014/main" id="{7B4C6B52-E150-4CEF-8C35-56DFFB16CF6F}"/>
              </a:ext>
            </a:extLst>
          </p:cNvPr>
          <p:cNvSpPr txBox="1"/>
          <p:nvPr/>
        </p:nvSpPr>
        <p:spPr>
          <a:xfrm>
            <a:off x="471488" y="1507837"/>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 I equip my G150 with this STC?</a:t>
            </a:r>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components total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is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Yes, the system will automatically heat the actuator when temperatures are below 40° F. Thermistors installed on each heater are used to both activate the heaters at the proper temperature and ensure the actuator never reaches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45548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831929"/>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your repair station</a:t>
            </a:r>
          </a:p>
          <a:p>
            <a:pPr>
              <a:spcAft>
                <a:spcPts val="600"/>
              </a:spcAft>
              <a:tabLst>
                <a:tab pos="4343400" algn="dec"/>
              </a:tabLst>
            </a:pPr>
            <a:r>
              <a:rPr lang="en-US" dirty="0"/>
              <a:t>	$99,950</a:t>
            </a:r>
          </a:p>
        </p:txBody>
      </p:sp>
      <p:sp>
        <p:nvSpPr>
          <p:cNvPr id="23" name="TextBox 22">
            <a:extLst>
              <a:ext uri="{FF2B5EF4-FFF2-40B4-BE49-F238E27FC236}">
                <a16:creationId xmlns:a16="http://schemas.microsoft.com/office/drawing/2014/main" id="{6924D2C4-4788-4FD9-BF61-608D2F8478BF}"/>
              </a:ext>
            </a:extLst>
          </p:cNvPr>
          <p:cNvSpPr txBox="1"/>
          <p:nvPr/>
        </p:nvSpPr>
        <p:spPr>
          <a:xfrm>
            <a:off x="1441382" y="4571273"/>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our affiliated repair station at KAPA</a:t>
            </a:r>
          </a:p>
          <a:p>
            <a:pPr>
              <a:spcAft>
                <a:spcPts val="600"/>
              </a:spcAft>
              <a:tabLst>
                <a:tab pos="4343400" algn="dec"/>
              </a:tabLst>
            </a:pPr>
            <a:r>
              <a:rPr lang="en-US" dirty="0"/>
              <a:t>	$149,950</a:t>
            </a:r>
          </a:p>
        </p:txBody>
      </p:sp>
      <p:sp>
        <p:nvSpPr>
          <p:cNvPr id="26" name="TextBox 25">
            <a:extLst>
              <a:ext uri="{FF2B5EF4-FFF2-40B4-BE49-F238E27FC236}">
                <a16:creationId xmlns:a16="http://schemas.microsoft.com/office/drawing/2014/main" id="{C74BEE56-E1ED-43E9-863F-63EBF0E7C7A4}"/>
              </a:ext>
            </a:extLst>
          </p:cNvPr>
          <p:cNvSpPr txBox="1"/>
          <p:nvPr/>
        </p:nvSpPr>
        <p:spPr>
          <a:xfrm>
            <a:off x="1441382" y="6361371"/>
            <a:ext cx="4870632"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A 50% deposit is required to initiate the order and delivery of the STC and/or installation; </a:t>
            </a:r>
            <a:r>
              <a:rPr lang="en-US"/>
              <a:t>the balance </a:t>
            </a:r>
            <a:r>
              <a:rPr lang="en-US" dirty="0"/>
              <a:t>due prior to delivery.</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732160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When can I schedule my aircraft?</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7592965"/>
            <a:ext cx="4870632" cy="1200329"/>
          </a:xfrm>
          <a:prstGeom prst="rect">
            <a:avLst/>
          </a:prstGeom>
          <a:noFill/>
        </p:spPr>
        <p:txBody>
          <a:bodyPr wrap="square">
            <a:spAutoFit/>
          </a:bodyPr>
          <a:lstStyle/>
          <a:p>
            <a:pPr>
              <a:spcAft>
                <a:spcPts val="600"/>
              </a:spcAft>
            </a:pPr>
            <a:r>
              <a:rPr lang="en-US" dirty="0"/>
              <a:t>The installation requires approximately three (3) weeks for installation and six (6) month lead time from order placement to delivery of the STC and installation hardware to the installing facility.</a:t>
            </a:r>
          </a:p>
        </p:txBody>
      </p:sp>
      <p:sp>
        <p:nvSpPr>
          <p:cNvPr id="16" name="TextBox 15">
            <a:extLst>
              <a:ext uri="{FF2B5EF4-FFF2-40B4-BE49-F238E27FC236}">
                <a16:creationId xmlns:a16="http://schemas.microsoft.com/office/drawing/2014/main" id="{9BF9AB99-825E-4551-9512-5166F24E8B28}"/>
              </a:ext>
            </a:extLst>
          </p:cNvPr>
          <p:cNvSpPr txBox="1"/>
          <p:nvPr/>
        </p:nvSpPr>
        <p:spPr>
          <a:xfrm>
            <a:off x="545986" y="103540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17" name="TextBox 16">
            <a:extLst>
              <a:ext uri="{FF2B5EF4-FFF2-40B4-BE49-F238E27FC236}">
                <a16:creationId xmlns:a16="http://schemas.microsoft.com/office/drawing/2014/main" id="{FD3AFA9D-5485-456B-924B-133D66E77C46}"/>
              </a:ext>
            </a:extLst>
          </p:cNvPr>
          <p:cNvSpPr txBox="1"/>
          <p:nvPr/>
        </p:nvSpPr>
        <p:spPr>
          <a:xfrm>
            <a:off x="1441382" y="10674418"/>
            <a:ext cx="4870632" cy="646331"/>
          </a:xfrm>
          <a:prstGeom prst="rect">
            <a:avLst/>
          </a:prstGeom>
          <a:noFill/>
        </p:spPr>
        <p:txBody>
          <a:bodyPr wrap="square">
            <a:spAutoFit/>
          </a:bodyPr>
          <a:lstStyle/>
          <a:p>
            <a:pPr>
              <a:spcAft>
                <a:spcPts val="600"/>
              </a:spcAft>
            </a:pPr>
            <a:r>
              <a:rPr lang="en-US" dirty="0"/>
              <a:t>Yes, inquire with you Service Center for pricing </a:t>
            </a:r>
            <a:r>
              <a:rPr lang="en-US"/>
              <a:t>and scheduling.</a:t>
            </a:r>
            <a:endParaRPr lang="en-US" dirty="0"/>
          </a:p>
        </p:txBody>
      </p:sp>
      <p:sp>
        <p:nvSpPr>
          <p:cNvPr id="18" name="TextBox 17">
            <a:extLst>
              <a:ext uri="{FF2B5EF4-FFF2-40B4-BE49-F238E27FC236}">
                <a16:creationId xmlns:a16="http://schemas.microsoft.com/office/drawing/2014/main" id="{E67E5F11-144D-4C2C-B141-0DBC3EB3E726}"/>
              </a:ext>
            </a:extLst>
          </p:cNvPr>
          <p:cNvSpPr txBox="1"/>
          <p:nvPr/>
        </p:nvSpPr>
        <p:spPr>
          <a:xfrm>
            <a:off x="545986" y="8872824"/>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29" name="TextBox 28">
            <a:extLst>
              <a:ext uri="{FF2B5EF4-FFF2-40B4-BE49-F238E27FC236}">
                <a16:creationId xmlns:a16="http://schemas.microsoft.com/office/drawing/2014/main" id="{2E67CF6A-1096-47A5-8090-9119C57A1799}"/>
              </a:ext>
            </a:extLst>
          </p:cNvPr>
          <p:cNvSpPr txBox="1"/>
          <p:nvPr/>
        </p:nvSpPr>
        <p:spPr>
          <a:xfrm>
            <a:off x="1441382" y="9144182"/>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71914D-20D8-44FB-9741-9D73747135D8}"/>
              </a:ext>
            </a:extLst>
          </p:cNvPr>
          <p:cNvSpPr txBox="1"/>
          <p:nvPr/>
        </p:nvSpPr>
        <p:spPr>
          <a:xfrm>
            <a:off x="545986" y="774935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Should I install an ACA ionization system at the same time?</a:t>
            </a:r>
          </a:p>
        </p:txBody>
      </p:sp>
      <p:sp>
        <p:nvSpPr>
          <p:cNvPr id="6" name="TextBox 5">
            <a:extLst>
              <a:ext uri="{FF2B5EF4-FFF2-40B4-BE49-F238E27FC236}">
                <a16:creationId xmlns:a16="http://schemas.microsoft.com/office/drawing/2014/main" id="{9C8C55DD-72DE-49E4-8AD4-43B98433989D}"/>
              </a:ext>
            </a:extLst>
          </p:cNvPr>
          <p:cNvSpPr txBox="1"/>
          <p:nvPr/>
        </p:nvSpPr>
        <p:spPr>
          <a:xfrm>
            <a:off x="1441382" y="8305193"/>
            <a:ext cx="4870632" cy="369332"/>
          </a:xfrm>
          <a:prstGeom prst="rect">
            <a:avLst/>
          </a:prstGeom>
          <a:noFill/>
        </p:spPr>
        <p:txBody>
          <a:bodyPr wrap="square">
            <a:spAutoFit/>
          </a:bodyPr>
          <a:lstStyle/>
          <a:p>
            <a:pPr>
              <a:spcAft>
                <a:spcPts val="600"/>
              </a:spcAft>
            </a:pPr>
            <a:r>
              <a:rPr lang="en-US" dirty="0"/>
              <a:t>Of course! We can sell that STC at the same time!</a:t>
            </a:r>
          </a:p>
        </p:txBody>
      </p:sp>
      <p:sp>
        <p:nvSpPr>
          <p:cNvPr id="7" name="TextBox 6">
            <a:extLst>
              <a:ext uri="{FF2B5EF4-FFF2-40B4-BE49-F238E27FC236}">
                <a16:creationId xmlns:a16="http://schemas.microsoft.com/office/drawing/2014/main" id="{08F3E456-6D43-4A08-BD1D-BB405E1FE3B8}"/>
              </a:ext>
            </a:extLst>
          </p:cNvPr>
          <p:cNvSpPr txBox="1"/>
          <p:nvPr/>
        </p:nvSpPr>
        <p:spPr>
          <a:xfrm>
            <a:off x="545986" y="46216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8" name="TextBox 7">
            <a:extLst>
              <a:ext uri="{FF2B5EF4-FFF2-40B4-BE49-F238E27FC236}">
                <a16:creationId xmlns:a16="http://schemas.microsoft.com/office/drawing/2014/main" id="{6F43040E-5984-4C11-A7C4-DC47B43039A0}"/>
              </a:ext>
            </a:extLst>
          </p:cNvPr>
          <p:cNvSpPr txBox="1"/>
          <p:nvPr/>
        </p:nvSpPr>
        <p:spPr>
          <a:xfrm>
            <a:off x="1441382" y="4921263"/>
            <a:ext cx="4870632" cy="923330"/>
          </a:xfrm>
          <a:prstGeom prst="rect">
            <a:avLst/>
          </a:prstGeom>
          <a:noFill/>
        </p:spPr>
        <p:txBody>
          <a:bodyPr wrap="square">
            <a:spAutoFit/>
          </a:bodyPr>
          <a:lstStyle/>
          <a:p>
            <a:pPr>
              <a:spcAft>
                <a:spcPts val="600"/>
              </a:spcAft>
            </a:pPr>
            <a:r>
              <a:rPr lang="en-US" dirty="0"/>
              <a:t>Straight Flight at KAPA is a Sierra Nevada company and they performed the installation of the STC on the Gulfstream FAST G150 aircraft</a:t>
            </a:r>
          </a:p>
        </p:txBody>
      </p:sp>
      <p:sp>
        <p:nvSpPr>
          <p:cNvPr id="9" name="TextBox 8">
            <a:extLst>
              <a:ext uri="{FF2B5EF4-FFF2-40B4-BE49-F238E27FC236}">
                <a16:creationId xmlns:a16="http://schemas.microsoft.com/office/drawing/2014/main" id="{D2B16288-662A-453A-AC97-63FAAC6EDA98}"/>
              </a:ext>
            </a:extLst>
          </p:cNvPr>
          <p:cNvSpPr txBox="1"/>
          <p:nvPr/>
        </p:nvSpPr>
        <p:spPr>
          <a:xfrm>
            <a:off x="545986" y="117082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10" name="TextBox 9">
            <a:extLst>
              <a:ext uri="{FF2B5EF4-FFF2-40B4-BE49-F238E27FC236}">
                <a16:creationId xmlns:a16="http://schemas.microsoft.com/office/drawing/2014/main" id="{C98E7297-8126-4D17-A738-CEB76E0A248F}"/>
              </a:ext>
            </a:extLst>
          </p:cNvPr>
          <p:cNvSpPr txBox="1"/>
          <p:nvPr/>
        </p:nvSpPr>
        <p:spPr>
          <a:xfrm>
            <a:off x="1441382" y="1540154"/>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STC and project management and return to service of your G150 at our selected KAPA, Englewood, Colorado, authorized Part 145 repair station, Air Agency Certificate #OMKR399L.</a:t>
            </a:r>
          </a:p>
          <a:p>
            <a:pPr>
              <a:spcAft>
                <a:spcPts val="600"/>
              </a:spcAft>
            </a:pPr>
            <a:endParaRPr lang="en-US" dirty="0"/>
          </a:p>
        </p:txBody>
      </p:sp>
      <p:sp>
        <p:nvSpPr>
          <p:cNvPr id="11" name="TextBox 10">
            <a:extLst>
              <a:ext uri="{FF2B5EF4-FFF2-40B4-BE49-F238E27FC236}">
                <a16:creationId xmlns:a16="http://schemas.microsoft.com/office/drawing/2014/main" id="{B4375A8A-2407-4345-B399-5EE0D5055264}"/>
              </a:ext>
            </a:extLst>
          </p:cNvPr>
          <p:cNvSpPr txBox="1"/>
          <p:nvPr/>
        </p:nvSpPr>
        <p:spPr>
          <a:xfrm>
            <a:off x="545986" y="615514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Can’t I just buy the parts on eBay and DIY the install?</a:t>
            </a:r>
          </a:p>
        </p:txBody>
      </p:sp>
      <p:sp>
        <p:nvSpPr>
          <p:cNvPr id="12" name="TextBox 11">
            <a:extLst>
              <a:ext uri="{FF2B5EF4-FFF2-40B4-BE49-F238E27FC236}">
                <a16:creationId xmlns:a16="http://schemas.microsoft.com/office/drawing/2014/main" id="{4C847EFB-81C7-4959-A20B-FA1C1868FFE0}"/>
              </a:ext>
            </a:extLst>
          </p:cNvPr>
          <p:cNvSpPr txBox="1"/>
          <p:nvPr/>
        </p:nvSpPr>
        <p:spPr>
          <a:xfrm>
            <a:off x="1441382" y="6524472"/>
            <a:ext cx="4870632" cy="1277273"/>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a:p>
            <a:pPr>
              <a:spcAft>
                <a:spcPts val="600"/>
              </a:spcAft>
            </a:pPr>
            <a:endParaRPr lang="en-US" dirty="0"/>
          </a:p>
        </p:txBody>
      </p:sp>
    </p:spTree>
    <p:extLst>
      <p:ext uri="{BB962C8B-B14F-4D97-AF65-F5344CB8AC3E}">
        <p14:creationId xmlns:p14="http://schemas.microsoft.com/office/powerpoint/2010/main" val="208410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984</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FAQ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Lee Carlson</cp:lastModifiedBy>
  <cp:revision>13</cp:revision>
  <dcterms:created xsi:type="dcterms:W3CDTF">2022-03-02T14:24:19Z</dcterms:created>
  <dcterms:modified xsi:type="dcterms:W3CDTF">2022-03-04T19:30:49Z</dcterms:modified>
</cp:coreProperties>
</file>