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2" r:id="rId7"/>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16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73959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42078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6574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4778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E749B-8E8E-42B1-AFCE-C463CF5E6272}"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15903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E749B-8E8E-42B1-AFCE-C463CF5E6272}"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77625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E749B-8E8E-42B1-AFCE-C463CF5E6272}"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81585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E749B-8E8E-42B1-AFCE-C463CF5E6272}"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68296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E749B-8E8E-42B1-AFCE-C463CF5E6272}"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673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302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9513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74E749B-8E8E-42B1-AFCE-C463CF5E6272}" type="datetimeFigureOut">
              <a:rPr lang="en-US" smtClean="0"/>
              <a:t>3/3/2022</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1BEB5EB-F6C4-4864-9850-4435BAF7DFAE}" type="slidenum">
              <a:rPr lang="en-US" smtClean="0"/>
              <a:t>‹#›</a:t>
            </a:fld>
            <a:endParaRPr lang="en-US"/>
          </a:p>
        </p:txBody>
      </p:sp>
    </p:spTree>
    <p:extLst>
      <p:ext uri="{BB962C8B-B14F-4D97-AF65-F5344CB8AC3E}">
        <p14:creationId xmlns:p14="http://schemas.microsoft.com/office/powerpoint/2010/main" val="160826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B225C-DA4C-47D6-B8A4-3873CBE10BD8}"/>
              </a:ext>
            </a:extLst>
          </p:cNvPr>
          <p:cNvSpPr>
            <a:spLocks noGrp="1"/>
          </p:cNvSpPr>
          <p:nvPr>
            <p:ph type="title"/>
          </p:nvPr>
        </p:nvSpPr>
        <p:spPr>
          <a:xfrm>
            <a:off x="471488" y="2722844"/>
            <a:ext cx="5915025" cy="526543"/>
          </a:xfrm>
        </p:spPr>
        <p:txBody>
          <a:bodyPr>
            <a:normAutofit fontScale="90000"/>
          </a:bodyPr>
          <a:lstStyle/>
          <a:p>
            <a:r>
              <a:rPr lang="en-US" dirty="0"/>
              <a:t>G150 Info Page</a:t>
            </a:r>
          </a:p>
        </p:txBody>
      </p:sp>
      <p:pic>
        <p:nvPicPr>
          <p:cNvPr id="1026" name="Picture 2">
            <a:extLst>
              <a:ext uri="{FF2B5EF4-FFF2-40B4-BE49-F238E27FC236}">
                <a16:creationId xmlns:a16="http://schemas.microsoft.com/office/drawing/2014/main" id="{97351DD6-AB1D-4650-ABB1-A5C41202A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012" y="4460462"/>
            <a:ext cx="2671762" cy="7259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5" name="TextBox 4">
            <a:extLst>
              <a:ext uri="{FF2B5EF4-FFF2-40B4-BE49-F238E27FC236}">
                <a16:creationId xmlns:a16="http://schemas.microsoft.com/office/drawing/2014/main" id="{51DBF4FB-39CD-4CAC-9238-86929EE4612A}"/>
              </a:ext>
            </a:extLst>
          </p:cNvPr>
          <p:cNvSpPr txBox="1"/>
          <p:nvPr/>
        </p:nvSpPr>
        <p:spPr>
          <a:xfrm>
            <a:off x="471486" y="3408644"/>
            <a:ext cx="6386513" cy="1200329"/>
          </a:xfrm>
          <a:prstGeom prst="rect">
            <a:avLst/>
          </a:prstGeom>
          <a:noFill/>
        </p:spPr>
        <p:txBody>
          <a:bodyPr wrap="square" rtlCol="0">
            <a:spAutoFit/>
          </a:bodyPr>
          <a:lstStyle/>
          <a:p>
            <a:r>
              <a:rPr lang="en-US" dirty="0"/>
              <a:t>Peregrine has developed an approved solution to resolve issues with the G150 flap and slat actuation systems that may arise during approach and landing in certain situations.</a:t>
            </a:r>
          </a:p>
          <a:p>
            <a:endParaRPr lang="en-US" dirty="0"/>
          </a:p>
        </p:txBody>
      </p:sp>
      <p:sp>
        <p:nvSpPr>
          <p:cNvPr id="8" name="TextBox 7">
            <a:extLst>
              <a:ext uri="{FF2B5EF4-FFF2-40B4-BE49-F238E27FC236}">
                <a16:creationId xmlns:a16="http://schemas.microsoft.com/office/drawing/2014/main" id="{1F6CA37A-5906-4559-9D54-463E060A7085}"/>
              </a:ext>
            </a:extLst>
          </p:cNvPr>
          <p:cNvSpPr txBox="1"/>
          <p:nvPr/>
        </p:nvSpPr>
        <p:spPr>
          <a:xfrm>
            <a:off x="471486" y="4460462"/>
            <a:ext cx="3429000" cy="3539430"/>
          </a:xfrm>
          <a:prstGeom prst="rect">
            <a:avLst/>
          </a:prstGeom>
          <a:noFill/>
        </p:spPr>
        <p:txBody>
          <a:bodyPr wrap="square">
            <a:spAutoFit/>
          </a:bodyPr>
          <a:lstStyle/>
          <a:p>
            <a:r>
              <a:rPr lang="en-US" sz="1600" dirty="0"/>
              <a:t>When your G150 has been exposed to precipitation or high </a:t>
            </a:r>
            <a:r>
              <a:rPr lang="en-US" sz="1600"/>
              <a:t>humidity followed by  </a:t>
            </a:r>
            <a:r>
              <a:rPr lang="en-US" sz="1600" dirty="0"/>
              <a:t>exposure to freezing temperature at altitude can cause the flap and slat actuation drives to freeze, preventing the high lift devices from deploying properly. This situation can lead to:</a:t>
            </a:r>
          </a:p>
          <a:p>
            <a:pPr marL="285750" indent="-285750">
              <a:buFont typeface="Arial" panose="020B0604020202020204" pitchFamily="34" charset="0"/>
              <a:buChar char="•"/>
            </a:pPr>
            <a:r>
              <a:rPr lang="en-US" sz="1600" dirty="0"/>
              <a:t>Shallow approaches and high speed landings without flaps or slat deployment</a:t>
            </a:r>
          </a:p>
          <a:p>
            <a:pPr marL="285750" indent="-285750">
              <a:buFont typeface="Arial" panose="020B0604020202020204" pitchFamily="34" charset="0"/>
              <a:buChar char="•"/>
            </a:pPr>
            <a:r>
              <a:rPr lang="en-US" sz="1600" dirty="0"/>
              <a:t>Costly diversions to alternate destination with a runway of suitable length that allow for higher than normal landing speeds</a:t>
            </a:r>
          </a:p>
        </p:txBody>
      </p:sp>
      <p:pic>
        <p:nvPicPr>
          <p:cNvPr id="9" name="Picture 8">
            <a:extLst>
              <a:ext uri="{FF2B5EF4-FFF2-40B4-BE49-F238E27FC236}">
                <a16:creationId xmlns:a16="http://schemas.microsoft.com/office/drawing/2014/main" id="{F8550197-F580-4328-95FA-C589E9BF4D08}"/>
              </a:ext>
            </a:extLst>
          </p:cNvPr>
          <p:cNvPicPr>
            <a:picLocks noChangeAspect="1"/>
          </p:cNvPicPr>
          <p:nvPr/>
        </p:nvPicPr>
        <p:blipFill>
          <a:blip r:embed="rId3"/>
          <a:stretch>
            <a:fillRect/>
          </a:stretch>
        </p:blipFill>
        <p:spPr>
          <a:xfrm>
            <a:off x="1191986" y="119286"/>
            <a:ext cx="4813254" cy="2444301"/>
          </a:xfrm>
          <a:prstGeom prst="rect">
            <a:avLst/>
          </a:prstGeom>
        </p:spPr>
      </p:pic>
      <p:sp>
        <p:nvSpPr>
          <p:cNvPr id="12" name="TextBox 11">
            <a:extLst>
              <a:ext uri="{FF2B5EF4-FFF2-40B4-BE49-F238E27FC236}">
                <a16:creationId xmlns:a16="http://schemas.microsoft.com/office/drawing/2014/main" id="{854665E3-0B60-49EE-8A3D-FE225938E3DB}"/>
              </a:ext>
            </a:extLst>
          </p:cNvPr>
          <p:cNvSpPr txBox="1"/>
          <p:nvPr/>
        </p:nvSpPr>
        <p:spPr>
          <a:xfrm>
            <a:off x="471486" y="8103545"/>
            <a:ext cx="3429000" cy="3616375"/>
          </a:xfrm>
          <a:prstGeom prst="rect">
            <a:avLst/>
          </a:prstGeom>
          <a:noFill/>
        </p:spPr>
        <p:txBody>
          <a:bodyPr wrap="square">
            <a:spAutoFit/>
          </a:bodyPr>
          <a:lstStyle/>
          <a:p>
            <a:pPr>
              <a:spcAft>
                <a:spcPts val="600"/>
              </a:spcAft>
            </a:pPr>
            <a:r>
              <a:rPr lang="en-US" sz="1600" dirty="0"/>
              <a:t>Peregrine is ready to schedule your STC installation or </a:t>
            </a:r>
            <a:r>
              <a:rPr lang="en-US" sz="1600"/>
              <a:t>the delivery of </a:t>
            </a:r>
            <a:r>
              <a:rPr lang="en-US" sz="1600" dirty="0"/>
              <a:t>the STC and installation package to your repair station. The STC and associated components are available directly from Peregrine.</a:t>
            </a:r>
          </a:p>
          <a:p>
            <a:pPr>
              <a:spcAft>
                <a:spcPts val="600"/>
              </a:spcAft>
            </a:pPr>
            <a:r>
              <a:rPr lang="en-US" sz="1600" dirty="0"/>
              <a:t>Peregrine also offers a ‘turnkey’ solution including labor, STC and project management for complete installation and return to service of your G150 at our selected KAPA, Englewood, Colorado, authorized Part 145 repair station, Air Agency Certificate #OMKR399L.</a:t>
            </a:r>
          </a:p>
        </p:txBody>
      </p:sp>
    </p:spTree>
    <p:extLst>
      <p:ext uri="{BB962C8B-B14F-4D97-AF65-F5344CB8AC3E}">
        <p14:creationId xmlns:p14="http://schemas.microsoft.com/office/powerpoint/2010/main" val="159725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4B78-2119-415B-A38C-E97AAD8F3E2F}"/>
              </a:ext>
            </a:extLst>
          </p:cNvPr>
          <p:cNvSpPr>
            <a:spLocks noGrp="1"/>
          </p:cNvSpPr>
          <p:nvPr>
            <p:ph type="title"/>
          </p:nvPr>
        </p:nvSpPr>
        <p:spPr>
          <a:xfrm>
            <a:off x="471488" y="342901"/>
            <a:ext cx="5915025" cy="800100"/>
          </a:xfrm>
        </p:spPr>
        <p:txBody>
          <a:bodyPr>
            <a:normAutofit/>
          </a:bodyPr>
          <a:lstStyle/>
          <a:p>
            <a:r>
              <a:rPr lang="en-US" dirty="0"/>
              <a:t>FAQ</a:t>
            </a:r>
          </a:p>
        </p:txBody>
      </p:sp>
      <p:pic>
        <p:nvPicPr>
          <p:cNvPr id="3" name="Picture 2">
            <a:extLst>
              <a:ext uri="{FF2B5EF4-FFF2-40B4-BE49-F238E27FC236}">
                <a16:creationId xmlns:a16="http://schemas.microsoft.com/office/drawing/2014/main" id="{808E2F68-0863-445C-BCD1-4EAD5819C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5881" y="1850300"/>
            <a:ext cx="2943860" cy="1656715"/>
          </a:xfrm>
          <a:prstGeom prst="rect">
            <a:avLst/>
          </a:prstGeom>
          <a:noFill/>
          <a:ln>
            <a:noFill/>
          </a:ln>
          <a:effectLst/>
        </p:spPr>
      </p:pic>
      <p:sp>
        <p:nvSpPr>
          <p:cNvPr id="4" name="TextBox 3">
            <a:extLst>
              <a:ext uri="{FF2B5EF4-FFF2-40B4-BE49-F238E27FC236}">
                <a16:creationId xmlns:a16="http://schemas.microsoft.com/office/drawing/2014/main" id="{609E1D29-524D-4E20-A159-BF78555955C1}"/>
              </a:ext>
            </a:extLst>
          </p:cNvPr>
          <p:cNvSpPr txBox="1"/>
          <p:nvPr/>
        </p:nvSpPr>
        <p:spPr>
          <a:xfrm>
            <a:off x="620485" y="1320446"/>
            <a:ext cx="5910943"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Why did Peregrine develop this STC?</a:t>
            </a:r>
          </a:p>
        </p:txBody>
      </p:sp>
      <p:sp>
        <p:nvSpPr>
          <p:cNvPr id="6" name="TextBox 5">
            <a:extLst>
              <a:ext uri="{FF2B5EF4-FFF2-40B4-BE49-F238E27FC236}">
                <a16:creationId xmlns:a16="http://schemas.microsoft.com/office/drawing/2014/main" id="{B2B91256-E433-48FF-B63D-2AB55344827E}"/>
              </a:ext>
            </a:extLst>
          </p:cNvPr>
          <p:cNvSpPr txBox="1"/>
          <p:nvPr/>
        </p:nvSpPr>
        <p:spPr>
          <a:xfrm>
            <a:off x="1515881" y="3486348"/>
            <a:ext cx="5015548" cy="3016210"/>
          </a:xfrm>
          <a:prstGeom prst="rect">
            <a:avLst/>
          </a:prstGeom>
          <a:noFill/>
        </p:spPr>
        <p:txBody>
          <a:bodyPr wrap="square">
            <a:spAutoFit/>
          </a:bodyPr>
          <a:lstStyle/>
          <a:p>
            <a:pPr>
              <a:spcAft>
                <a:spcPts val="600"/>
              </a:spcAft>
            </a:pPr>
            <a:r>
              <a:rPr lang="en-US" dirty="0"/>
              <a:t>Gulfstream operates several ‘Gulfstream Field and Airborne Support Teams (FAST)’ G150 aircraft, Figure 4, to provide factory service for customers.</a:t>
            </a:r>
          </a:p>
          <a:p>
            <a:pPr>
              <a:spcAft>
                <a:spcPts val="600"/>
              </a:spcAft>
            </a:pPr>
            <a:r>
              <a:rPr lang="en-US" dirty="0"/>
              <a:t>The FAST G150 aircraft encountered this flap/slat actuation issue and worked with Peregrine and their selected authorized repair facility to develop a retrofit solution.</a:t>
            </a:r>
          </a:p>
          <a:p>
            <a:pPr>
              <a:spcAft>
                <a:spcPts val="600"/>
              </a:spcAft>
            </a:pPr>
            <a:r>
              <a:rPr lang="en-US" dirty="0"/>
              <a:t>Peregrine answered the challenge and developed a complete STC solution that has subsequently been installed on the FAST aircraft</a:t>
            </a:r>
          </a:p>
        </p:txBody>
      </p:sp>
      <p:sp>
        <p:nvSpPr>
          <p:cNvPr id="7" name="TextBox 6">
            <a:extLst>
              <a:ext uri="{FF2B5EF4-FFF2-40B4-BE49-F238E27FC236}">
                <a16:creationId xmlns:a16="http://schemas.microsoft.com/office/drawing/2014/main" id="{48EE057A-E104-46AA-BCF1-100A9501D9A9}"/>
              </a:ext>
            </a:extLst>
          </p:cNvPr>
          <p:cNvSpPr txBox="1"/>
          <p:nvPr/>
        </p:nvSpPr>
        <p:spPr>
          <a:xfrm>
            <a:off x="620485" y="670921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can do this work?</a:t>
            </a:r>
          </a:p>
        </p:txBody>
      </p:sp>
      <p:sp>
        <p:nvSpPr>
          <p:cNvPr id="9" name="TextBox 8">
            <a:extLst>
              <a:ext uri="{FF2B5EF4-FFF2-40B4-BE49-F238E27FC236}">
                <a16:creationId xmlns:a16="http://schemas.microsoft.com/office/drawing/2014/main" id="{F32C5DEA-F0BE-420C-8D55-AA3ECE3D0E49}"/>
              </a:ext>
            </a:extLst>
          </p:cNvPr>
          <p:cNvSpPr txBox="1"/>
          <p:nvPr/>
        </p:nvSpPr>
        <p:spPr>
          <a:xfrm>
            <a:off x="1515881" y="7078545"/>
            <a:ext cx="4870632" cy="3370153"/>
          </a:xfrm>
          <a:prstGeom prst="rect">
            <a:avLst/>
          </a:prstGeom>
          <a:noFill/>
        </p:spPr>
        <p:txBody>
          <a:bodyPr wrap="square">
            <a:spAutoFit/>
          </a:bodyPr>
          <a:lstStyle/>
          <a:p>
            <a:pPr>
              <a:spcAft>
                <a:spcPts val="600"/>
              </a:spcAft>
            </a:pPr>
            <a:r>
              <a:rPr lang="en-US" dirty="0"/>
              <a:t>The STC and associated components are available directly from Peregrine.</a:t>
            </a:r>
          </a:p>
          <a:p>
            <a:pPr marL="285750" indent="-285750">
              <a:spcAft>
                <a:spcPts val="600"/>
              </a:spcAft>
              <a:buFont typeface="Arial" panose="020B0604020202020204" pitchFamily="34" charset="0"/>
              <a:buChar char="•"/>
            </a:pPr>
            <a:r>
              <a:rPr lang="en-US" dirty="0"/>
              <a:t>Peregrine is ready to deliver of the STC and installation package to your repair station.</a:t>
            </a:r>
          </a:p>
          <a:p>
            <a:pPr marL="285750" indent="-285750">
              <a:spcAft>
                <a:spcPts val="600"/>
              </a:spcAft>
              <a:buFont typeface="Arial" panose="020B0604020202020204" pitchFamily="34" charset="0"/>
              <a:buChar char="•"/>
            </a:pPr>
            <a:r>
              <a:rPr lang="en-US" dirty="0"/>
              <a:t>Peregrine is ready to schedule the installation as a ‘turnkey’ solution including labor, STC and project management and return to service of your G150 at our selected KAPA, Englewood, Colorado, authorized Part 145 repair station, Air Agency Certificate #OMKR399L.</a:t>
            </a:r>
          </a:p>
          <a:p>
            <a:pPr>
              <a:spcAft>
                <a:spcPts val="600"/>
              </a:spcAft>
            </a:pPr>
            <a:endParaRPr lang="en-US" dirty="0"/>
          </a:p>
        </p:txBody>
      </p:sp>
      <p:sp>
        <p:nvSpPr>
          <p:cNvPr id="10" name="TextBox 9">
            <a:extLst>
              <a:ext uri="{FF2B5EF4-FFF2-40B4-BE49-F238E27FC236}">
                <a16:creationId xmlns:a16="http://schemas.microsoft.com/office/drawing/2014/main" id="{A6F687A8-ED48-4864-949E-F67283CA2400}"/>
              </a:ext>
            </a:extLst>
          </p:cNvPr>
          <p:cNvSpPr txBox="1"/>
          <p:nvPr/>
        </p:nvSpPr>
        <p:spPr>
          <a:xfrm>
            <a:off x="620485" y="10341700"/>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Can’t I just buy the parts on eBay and DIY the install?</a:t>
            </a:r>
          </a:p>
        </p:txBody>
      </p:sp>
      <p:sp>
        <p:nvSpPr>
          <p:cNvPr id="11" name="TextBox 10">
            <a:extLst>
              <a:ext uri="{FF2B5EF4-FFF2-40B4-BE49-F238E27FC236}">
                <a16:creationId xmlns:a16="http://schemas.microsoft.com/office/drawing/2014/main" id="{82AF34E8-DA24-47CF-B3E0-3AFBC412A7F2}"/>
              </a:ext>
            </a:extLst>
          </p:cNvPr>
          <p:cNvSpPr txBox="1"/>
          <p:nvPr/>
        </p:nvSpPr>
        <p:spPr>
          <a:xfrm>
            <a:off x="1515881" y="10711032"/>
            <a:ext cx="4870632" cy="1277273"/>
          </a:xfrm>
          <a:prstGeom prst="rect">
            <a:avLst/>
          </a:prstGeom>
          <a:noFill/>
        </p:spPr>
        <p:txBody>
          <a:bodyPr wrap="square">
            <a:spAutoFit/>
          </a:bodyPr>
          <a:lstStyle/>
          <a:p>
            <a:pPr>
              <a:spcAft>
                <a:spcPts val="600"/>
              </a:spcAft>
            </a:pPr>
            <a:r>
              <a:rPr lang="en-US" dirty="0"/>
              <a:t>The heaters and control system components are available exclusively through Peregrine as part of the STC</a:t>
            </a:r>
          </a:p>
          <a:p>
            <a:pPr>
              <a:spcAft>
                <a:spcPts val="600"/>
              </a:spcAft>
            </a:pPr>
            <a:endParaRPr lang="en-US" dirty="0"/>
          </a:p>
        </p:txBody>
      </p:sp>
    </p:spTree>
    <p:extLst>
      <p:ext uri="{BB962C8B-B14F-4D97-AF65-F5344CB8AC3E}">
        <p14:creationId xmlns:p14="http://schemas.microsoft.com/office/powerpoint/2010/main" val="225938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852692"/>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added to my aircraft?</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1222024"/>
            <a:ext cx="4910432" cy="2739211"/>
          </a:xfrm>
          <a:prstGeom prst="rect">
            <a:avLst/>
          </a:prstGeom>
          <a:noFill/>
        </p:spPr>
        <p:txBody>
          <a:bodyPr wrap="square">
            <a:spAutoFit/>
          </a:bodyPr>
          <a:lstStyle/>
          <a:p>
            <a:pPr>
              <a:spcAft>
                <a:spcPts val="600"/>
              </a:spcAft>
            </a:pPr>
            <a:r>
              <a:rPr lang="en-US" dirty="0"/>
              <a:t>The G150 flap and slat drive system is composed of a Power Drive Unit (PDU), flexible drive shafts, and twelve linear ball screw actuators (3 per wing, 2 systems).</a:t>
            </a:r>
          </a:p>
          <a:p>
            <a:pPr>
              <a:spcAft>
                <a:spcPts val="600"/>
              </a:spcAft>
            </a:pPr>
            <a:r>
              <a:rPr lang="en-US" dirty="0"/>
              <a:t>The STC adds heater components to each of the twelve (12) actuator devices, a control module </a:t>
            </a:r>
            <a:r>
              <a:rPr lang="en-US" spc="-30" dirty="0"/>
              <a:t>located in the fuselage, a cockpit switch/annunciator </a:t>
            </a:r>
            <a:r>
              <a:rPr lang="en-US" dirty="0"/>
              <a:t>and associated bracketry and wiring.</a:t>
            </a:r>
          </a:p>
          <a:p>
            <a:pPr>
              <a:spcAft>
                <a:spcPts val="600"/>
              </a:spcAft>
            </a:pPr>
            <a:r>
              <a:rPr lang="en-US" dirty="0"/>
              <a:t>The components total less than six (6) lbs.</a:t>
            </a:r>
          </a:p>
        </p:txBody>
      </p:sp>
      <p:pic>
        <p:nvPicPr>
          <p:cNvPr id="8" name="Picture 7">
            <a:extLst>
              <a:ext uri="{FF2B5EF4-FFF2-40B4-BE49-F238E27FC236}">
                <a16:creationId xmlns:a16="http://schemas.microsoft.com/office/drawing/2014/main" id="{41D718AD-F085-4D75-8349-9120A48D2BA6}"/>
              </a:ext>
            </a:extLst>
          </p:cNvPr>
          <p:cNvPicPr>
            <a:picLocks noChangeAspect="1"/>
          </p:cNvPicPr>
          <p:nvPr/>
        </p:nvPicPr>
        <p:blipFill>
          <a:blip r:embed="rId2"/>
          <a:stretch>
            <a:fillRect/>
          </a:stretch>
        </p:blipFill>
        <p:spPr>
          <a:xfrm>
            <a:off x="1441382" y="4267487"/>
            <a:ext cx="4870632" cy="3135760"/>
          </a:xfrm>
          <a:prstGeom prst="rect">
            <a:avLst/>
          </a:prstGeom>
        </p:spPr>
      </p:pic>
      <p:sp>
        <p:nvSpPr>
          <p:cNvPr id="9" name="TextBox 8">
            <a:extLst>
              <a:ext uri="{FF2B5EF4-FFF2-40B4-BE49-F238E27FC236}">
                <a16:creationId xmlns:a16="http://schemas.microsoft.com/office/drawing/2014/main" id="{C84F4474-166D-4BC9-A0FA-D32AFFBB6284}"/>
              </a:ext>
            </a:extLst>
          </p:cNvPr>
          <p:cNvSpPr txBox="1"/>
          <p:nvPr/>
        </p:nvSpPr>
        <p:spPr>
          <a:xfrm>
            <a:off x="545986" y="7573700"/>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How does this affect operation and maintenance of the aircraft and the flap/slat systems?</a:t>
            </a:r>
          </a:p>
        </p:txBody>
      </p:sp>
      <p:sp>
        <p:nvSpPr>
          <p:cNvPr id="10" name="TextBox 9">
            <a:extLst>
              <a:ext uri="{FF2B5EF4-FFF2-40B4-BE49-F238E27FC236}">
                <a16:creationId xmlns:a16="http://schemas.microsoft.com/office/drawing/2014/main" id="{4BBA0333-9C42-47F0-B983-B81809062D60}"/>
              </a:ext>
            </a:extLst>
          </p:cNvPr>
          <p:cNvSpPr txBox="1"/>
          <p:nvPr/>
        </p:nvSpPr>
        <p:spPr>
          <a:xfrm>
            <a:off x="1441382" y="8220031"/>
            <a:ext cx="4870632" cy="2108269"/>
          </a:xfrm>
          <a:prstGeom prst="rect">
            <a:avLst/>
          </a:prstGeom>
          <a:noFill/>
        </p:spPr>
        <p:txBody>
          <a:bodyPr wrap="square">
            <a:spAutoFit/>
          </a:bodyPr>
          <a:lstStyle/>
          <a:p>
            <a:pPr>
              <a:spcAft>
                <a:spcPts val="600"/>
              </a:spcAft>
            </a:pPr>
            <a:r>
              <a:rPr lang="en-US" dirty="0"/>
              <a:t>The STC does not modify the G150 Flap/Slat drive system including controls, indications, safety mechanisms or recommended lubrication maintenance procedures.</a:t>
            </a:r>
          </a:p>
          <a:p>
            <a:pPr>
              <a:spcAft>
                <a:spcPts val="600"/>
              </a:spcAft>
            </a:pPr>
            <a:r>
              <a:rPr lang="en-US" dirty="0"/>
              <a:t>The existing Flap/Slat actuators are modified by the installation of external supplemental heaters only</a:t>
            </a:r>
          </a:p>
        </p:txBody>
      </p:sp>
      <p:sp>
        <p:nvSpPr>
          <p:cNvPr id="11" name="TextBox 10">
            <a:extLst>
              <a:ext uri="{FF2B5EF4-FFF2-40B4-BE49-F238E27FC236}">
                <a16:creationId xmlns:a16="http://schemas.microsoft.com/office/drawing/2014/main" id="{45E10E33-053E-4A52-B7A7-740DCB98A329}"/>
              </a:ext>
            </a:extLst>
          </p:cNvPr>
          <p:cNvSpPr txBox="1"/>
          <p:nvPr/>
        </p:nvSpPr>
        <p:spPr>
          <a:xfrm>
            <a:off x="545986" y="1040139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changes are made to the flight deck?</a:t>
            </a:r>
          </a:p>
        </p:txBody>
      </p:sp>
      <p:sp>
        <p:nvSpPr>
          <p:cNvPr id="12" name="TextBox 11">
            <a:extLst>
              <a:ext uri="{FF2B5EF4-FFF2-40B4-BE49-F238E27FC236}">
                <a16:creationId xmlns:a16="http://schemas.microsoft.com/office/drawing/2014/main" id="{9DAEDE97-E296-49D8-AFAC-5C520C287739}"/>
              </a:ext>
            </a:extLst>
          </p:cNvPr>
          <p:cNvSpPr txBox="1"/>
          <p:nvPr/>
        </p:nvSpPr>
        <p:spPr>
          <a:xfrm>
            <a:off x="1441382" y="10770729"/>
            <a:ext cx="4870632" cy="646331"/>
          </a:xfrm>
          <a:prstGeom prst="rect">
            <a:avLst/>
          </a:prstGeom>
          <a:noFill/>
        </p:spPr>
        <p:txBody>
          <a:bodyPr wrap="square">
            <a:spAutoFit/>
          </a:bodyPr>
          <a:lstStyle/>
          <a:p>
            <a:pPr>
              <a:spcAft>
                <a:spcPts val="600"/>
              </a:spcAft>
            </a:pPr>
            <a:r>
              <a:rPr lang="en-US" dirty="0"/>
              <a:t>An On/Off switch/annunciator is added to the control pedestal.</a:t>
            </a:r>
          </a:p>
        </p:txBody>
      </p:sp>
    </p:spTree>
    <p:extLst>
      <p:ext uri="{BB962C8B-B14F-4D97-AF65-F5344CB8AC3E}">
        <p14:creationId xmlns:p14="http://schemas.microsoft.com/office/powerpoint/2010/main" val="91451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ADFDF-2D88-4DDD-B567-5F1153D88928}"/>
              </a:ext>
            </a:extLst>
          </p:cNvPr>
          <p:cNvSpPr txBox="1"/>
          <p:nvPr/>
        </p:nvSpPr>
        <p:spPr>
          <a:xfrm>
            <a:off x="545986" y="504730"/>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involved in the installation of the system?</a:t>
            </a:r>
          </a:p>
        </p:txBody>
      </p:sp>
      <p:sp>
        <p:nvSpPr>
          <p:cNvPr id="4" name="TextBox 3">
            <a:extLst>
              <a:ext uri="{FF2B5EF4-FFF2-40B4-BE49-F238E27FC236}">
                <a16:creationId xmlns:a16="http://schemas.microsoft.com/office/drawing/2014/main" id="{01820469-C48D-4D1A-A4FF-87F423215BE1}"/>
              </a:ext>
            </a:extLst>
          </p:cNvPr>
          <p:cNvSpPr txBox="1"/>
          <p:nvPr/>
        </p:nvSpPr>
        <p:spPr>
          <a:xfrm>
            <a:off x="1441382" y="874062"/>
            <a:ext cx="4709160" cy="2385268"/>
          </a:xfrm>
          <a:prstGeom prst="rect">
            <a:avLst/>
          </a:prstGeom>
          <a:noFill/>
        </p:spPr>
        <p:txBody>
          <a:bodyPr wrap="square">
            <a:spAutoFit/>
          </a:bodyPr>
          <a:lstStyle/>
          <a:p>
            <a:pPr>
              <a:spcAft>
                <a:spcPts val="600"/>
              </a:spcAft>
            </a:pPr>
            <a:r>
              <a:rPr lang="en-US" dirty="0"/>
              <a:t>The flaps and slats are removed to access the drive system. Once the heaters, control modules and wiring is installed, the flaps and slats are replaced and if necessary, rigged, in accordance with Gulfstream service procedures detailed in G150 ATA 100 documentation. (ATA 27-82-01, 27-80-00-AT, 27-51-05-RI, 27-50-00-AT)</a:t>
            </a:r>
          </a:p>
          <a:p>
            <a:pPr>
              <a:spcAft>
                <a:spcPts val="600"/>
              </a:spcAft>
            </a:pPr>
            <a:endParaRPr lang="en-US" dirty="0"/>
          </a:p>
        </p:txBody>
      </p:sp>
      <p:pic>
        <p:nvPicPr>
          <p:cNvPr id="5" name="Picture 4">
            <a:extLst>
              <a:ext uri="{FF2B5EF4-FFF2-40B4-BE49-F238E27FC236}">
                <a16:creationId xmlns:a16="http://schemas.microsoft.com/office/drawing/2014/main" id="{FB8D13CB-F73D-4840-8FD7-FDBB8FF121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898" y="2989852"/>
            <a:ext cx="4560116" cy="2590449"/>
          </a:xfrm>
          <a:prstGeom prst="rect">
            <a:avLst/>
          </a:prstGeom>
          <a:noFill/>
          <a:ln>
            <a:noFill/>
          </a:ln>
          <a:effectLst/>
        </p:spPr>
      </p:pic>
      <p:sp>
        <p:nvSpPr>
          <p:cNvPr id="6" name="TextBox 5">
            <a:extLst>
              <a:ext uri="{FF2B5EF4-FFF2-40B4-BE49-F238E27FC236}">
                <a16:creationId xmlns:a16="http://schemas.microsoft.com/office/drawing/2014/main" id="{6F6A901B-6A6F-45AC-BF65-AE33473C30EF}"/>
              </a:ext>
            </a:extLst>
          </p:cNvPr>
          <p:cNvSpPr txBox="1"/>
          <p:nvPr/>
        </p:nvSpPr>
        <p:spPr>
          <a:xfrm>
            <a:off x="1957048" y="5580301"/>
            <a:ext cx="4149816" cy="646331"/>
          </a:xfrm>
          <a:prstGeom prst="rect">
            <a:avLst/>
          </a:prstGeom>
          <a:noFill/>
        </p:spPr>
        <p:txBody>
          <a:bodyPr wrap="square">
            <a:spAutoFit/>
          </a:bodyPr>
          <a:lstStyle/>
          <a:p>
            <a:r>
              <a:rPr lang="en-US" i="1" dirty="0"/>
              <a:t>Wrap-around, cuff-style, design and are mounted on the exterior of the actuators</a:t>
            </a:r>
          </a:p>
        </p:txBody>
      </p:sp>
      <p:pic>
        <p:nvPicPr>
          <p:cNvPr id="7" name="Picture 6">
            <a:extLst>
              <a:ext uri="{FF2B5EF4-FFF2-40B4-BE49-F238E27FC236}">
                <a16:creationId xmlns:a16="http://schemas.microsoft.com/office/drawing/2014/main" id="{D0E509B2-0DE2-43F3-B1DE-6781A36FCFB2}"/>
              </a:ext>
            </a:extLst>
          </p:cNvPr>
          <p:cNvPicPr>
            <a:picLocks noChangeAspect="1"/>
          </p:cNvPicPr>
          <p:nvPr/>
        </p:nvPicPr>
        <p:blipFill>
          <a:blip r:embed="rId3"/>
          <a:stretch>
            <a:fillRect/>
          </a:stretch>
        </p:blipFill>
        <p:spPr>
          <a:xfrm>
            <a:off x="1397704" y="6418487"/>
            <a:ext cx="4709160" cy="4632339"/>
          </a:xfrm>
          <a:prstGeom prst="rect">
            <a:avLst/>
          </a:prstGeom>
        </p:spPr>
      </p:pic>
      <p:sp>
        <p:nvSpPr>
          <p:cNvPr id="8" name="TextBox 7">
            <a:extLst>
              <a:ext uri="{FF2B5EF4-FFF2-40B4-BE49-F238E27FC236}">
                <a16:creationId xmlns:a16="http://schemas.microsoft.com/office/drawing/2014/main" id="{C44AA0DA-D48B-49A0-BA61-141490BF0EE2}"/>
              </a:ext>
            </a:extLst>
          </p:cNvPr>
          <p:cNvSpPr txBox="1"/>
          <p:nvPr/>
        </p:nvSpPr>
        <p:spPr>
          <a:xfrm>
            <a:off x="1957048" y="11317259"/>
            <a:ext cx="4149816" cy="646331"/>
          </a:xfrm>
          <a:prstGeom prst="rect">
            <a:avLst/>
          </a:prstGeom>
          <a:noFill/>
        </p:spPr>
        <p:txBody>
          <a:bodyPr wrap="square">
            <a:spAutoFit/>
          </a:bodyPr>
          <a:lstStyle/>
          <a:p>
            <a:r>
              <a:rPr lang="en-US" i="1" dirty="0"/>
              <a:t>Wiring and component installation locations are described fully in the STC</a:t>
            </a:r>
          </a:p>
        </p:txBody>
      </p:sp>
    </p:spTree>
    <p:extLst>
      <p:ext uri="{BB962C8B-B14F-4D97-AF65-F5344CB8AC3E}">
        <p14:creationId xmlns:p14="http://schemas.microsoft.com/office/powerpoint/2010/main" val="151507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183228"/>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Does the system provide freeze-up protection automatically?</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734405"/>
            <a:ext cx="5008404" cy="1754326"/>
          </a:xfrm>
          <a:prstGeom prst="rect">
            <a:avLst/>
          </a:prstGeom>
          <a:noFill/>
        </p:spPr>
        <p:txBody>
          <a:bodyPr wrap="square">
            <a:spAutoFit/>
          </a:bodyPr>
          <a:lstStyle/>
          <a:p>
            <a:pPr>
              <a:spcAft>
                <a:spcPts val="600"/>
              </a:spcAft>
            </a:pPr>
            <a:r>
              <a:rPr lang="en-US" dirty="0"/>
              <a:t>Yes, the system will automatically heat the actuator when temperatures are below 40° F. Thermistors installed on each heater are used to both activate the heaters at the proper temperature and ensure the actuator never reaches the upper operating temperature limit of 130° F</a:t>
            </a:r>
          </a:p>
        </p:txBody>
      </p:sp>
      <p:sp>
        <p:nvSpPr>
          <p:cNvPr id="19" name="TextBox 18">
            <a:extLst>
              <a:ext uri="{FF2B5EF4-FFF2-40B4-BE49-F238E27FC236}">
                <a16:creationId xmlns:a16="http://schemas.microsoft.com/office/drawing/2014/main" id="{6FC476FD-83AB-47C4-96F1-9749974E1EE1}"/>
              </a:ext>
            </a:extLst>
          </p:cNvPr>
          <p:cNvSpPr txBox="1"/>
          <p:nvPr/>
        </p:nvSpPr>
        <p:spPr>
          <a:xfrm>
            <a:off x="545986" y="2455481"/>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does the STC cost?</a:t>
            </a:r>
          </a:p>
        </p:txBody>
      </p:sp>
      <p:sp>
        <p:nvSpPr>
          <p:cNvPr id="20" name="TextBox 19">
            <a:extLst>
              <a:ext uri="{FF2B5EF4-FFF2-40B4-BE49-F238E27FC236}">
                <a16:creationId xmlns:a16="http://schemas.microsoft.com/office/drawing/2014/main" id="{8C08CE73-E029-4258-9910-C53CE0981205}"/>
              </a:ext>
            </a:extLst>
          </p:cNvPr>
          <p:cNvSpPr txBox="1"/>
          <p:nvPr/>
        </p:nvSpPr>
        <p:spPr>
          <a:xfrm>
            <a:off x="1441382" y="2831929"/>
            <a:ext cx="4870632" cy="18312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The STC and installation kit including Peregrine-specific heaters and control modules and installation materials, brackets, switch and permission letter for installation by your repair station</a:t>
            </a:r>
          </a:p>
          <a:p>
            <a:pPr>
              <a:spcAft>
                <a:spcPts val="600"/>
              </a:spcAft>
              <a:tabLst>
                <a:tab pos="4343400" algn="dec"/>
              </a:tabLst>
            </a:pPr>
            <a:r>
              <a:rPr lang="en-US" dirty="0"/>
              <a:t>	$99,950</a:t>
            </a:r>
          </a:p>
        </p:txBody>
      </p:sp>
      <p:sp>
        <p:nvSpPr>
          <p:cNvPr id="23" name="TextBox 22">
            <a:extLst>
              <a:ext uri="{FF2B5EF4-FFF2-40B4-BE49-F238E27FC236}">
                <a16:creationId xmlns:a16="http://schemas.microsoft.com/office/drawing/2014/main" id="{6924D2C4-4788-4FD9-BF61-608D2F8478BF}"/>
              </a:ext>
            </a:extLst>
          </p:cNvPr>
          <p:cNvSpPr txBox="1"/>
          <p:nvPr/>
        </p:nvSpPr>
        <p:spPr>
          <a:xfrm>
            <a:off x="1441382" y="4571273"/>
            <a:ext cx="4870632" cy="18312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The STC and installation kit including Peregrine-specific heaters and control modules and installation materials, brackets, switch and permission letter for installation by our affiliated repair station at KAPA</a:t>
            </a:r>
          </a:p>
          <a:p>
            <a:pPr>
              <a:spcAft>
                <a:spcPts val="600"/>
              </a:spcAft>
              <a:tabLst>
                <a:tab pos="4343400" algn="dec"/>
              </a:tabLst>
            </a:pPr>
            <a:r>
              <a:rPr lang="en-US" dirty="0"/>
              <a:t>	$149,950</a:t>
            </a:r>
          </a:p>
        </p:txBody>
      </p:sp>
      <p:sp>
        <p:nvSpPr>
          <p:cNvPr id="26" name="TextBox 25">
            <a:extLst>
              <a:ext uri="{FF2B5EF4-FFF2-40B4-BE49-F238E27FC236}">
                <a16:creationId xmlns:a16="http://schemas.microsoft.com/office/drawing/2014/main" id="{C74BEE56-E1ED-43E9-863F-63EBF0E7C7A4}"/>
              </a:ext>
            </a:extLst>
          </p:cNvPr>
          <p:cNvSpPr txBox="1"/>
          <p:nvPr/>
        </p:nvSpPr>
        <p:spPr>
          <a:xfrm>
            <a:off x="1441382" y="6361371"/>
            <a:ext cx="4870632" cy="92333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A 50% deposit is required to initiate the order and delivery of the STC and/or installation; </a:t>
            </a:r>
            <a:r>
              <a:rPr lang="en-US"/>
              <a:t>the balance </a:t>
            </a:r>
            <a:r>
              <a:rPr lang="en-US" dirty="0"/>
              <a:t>due prior to delivery.</a:t>
            </a:r>
          </a:p>
        </p:txBody>
      </p:sp>
      <p:sp>
        <p:nvSpPr>
          <p:cNvPr id="14" name="TextBox 13">
            <a:extLst>
              <a:ext uri="{FF2B5EF4-FFF2-40B4-BE49-F238E27FC236}">
                <a16:creationId xmlns:a16="http://schemas.microsoft.com/office/drawing/2014/main" id="{775D6579-AF08-4700-8F69-9E572DEA2288}"/>
              </a:ext>
            </a:extLst>
          </p:cNvPr>
          <p:cNvSpPr txBox="1"/>
          <p:nvPr/>
        </p:nvSpPr>
        <p:spPr>
          <a:xfrm>
            <a:off x="545986" y="732160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When can I schedule my aircraft?</a:t>
            </a:r>
          </a:p>
        </p:txBody>
      </p:sp>
      <p:sp>
        <p:nvSpPr>
          <p:cNvPr id="15" name="TextBox 14">
            <a:extLst>
              <a:ext uri="{FF2B5EF4-FFF2-40B4-BE49-F238E27FC236}">
                <a16:creationId xmlns:a16="http://schemas.microsoft.com/office/drawing/2014/main" id="{CAF8206E-8BE8-4A6F-8F5D-BEA805B1D9E6}"/>
              </a:ext>
            </a:extLst>
          </p:cNvPr>
          <p:cNvSpPr txBox="1"/>
          <p:nvPr/>
        </p:nvSpPr>
        <p:spPr>
          <a:xfrm>
            <a:off x="1441382" y="7592965"/>
            <a:ext cx="4870632" cy="1200329"/>
          </a:xfrm>
          <a:prstGeom prst="rect">
            <a:avLst/>
          </a:prstGeom>
          <a:noFill/>
        </p:spPr>
        <p:txBody>
          <a:bodyPr wrap="square">
            <a:spAutoFit/>
          </a:bodyPr>
          <a:lstStyle/>
          <a:p>
            <a:pPr>
              <a:spcAft>
                <a:spcPts val="600"/>
              </a:spcAft>
            </a:pPr>
            <a:r>
              <a:rPr lang="en-US" dirty="0"/>
              <a:t>The installation requires approximately three (3) weeks for installation and six (6) month lead time from order placement to delivery of the STC and installation hardware to the installing facility.</a:t>
            </a:r>
          </a:p>
        </p:txBody>
      </p:sp>
      <p:sp>
        <p:nvSpPr>
          <p:cNvPr id="16" name="TextBox 15">
            <a:extLst>
              <a:ext uri="{FF2B5EF4-FFF2-40B4-BE49-F238E27FC236}">
                <a16:creationId xmlns:a16="http://schemas.microsoft.com/office/drawing/2014/main" id="{9BF9AB99-825E-4551-9512-5166F24E8B28}"/>
              </a:ext>
            </a:extLst>
          </p:cNvPr>
          <p:cNvSpPr txBox="1"/>
          <p:nvPr/>
        </p:nvSpPr>
        <p:spPr>
          <a:xfrm>
            <a:off x="545986" y="1035407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Will my Gulfstream Service Center install this for me?</a:t>
            </a:r>
          </a:p>
        </p:txBody>
      </p:sp>
      <p:sp>
        <p:nvSpPr>
          <p:cNvPr id="17" name="TextBox 16">
            <a:extLst>
              <a:ext uri="{FF2B5EF4-FFF2-40B4-BE49-F238E27FC236}">
                <a16:creationId xmlns:a16="http://schemas.microsoft.com/office/drawing/2014/main" id="{FD3AFA9D-5485-456B-924B-133D66E77C46}"/>
              </a:ext>
            </a:extLst>
          </p:cNvPr>
          <p:cNvSpPr txBox="1"/>
          <p:nvPr/>
        </p:nvSpPr>
        <p:spPr>
          <a:xfrm>
            <a:off x="1441382" y="10674418"/>
            <a:ext cx="4870632" cy="646331"/>
          </a:xfrm>
          <a:prstGeom prst="rect">
            <a:avLst/>
          </a:prstGeom>
          <a:noFill/>
        </p:spPr>
        <p:txBody>
          <a:bodyPr wrap="square">
            <a:spAutoFit/>
          </a:bodyPr>
          <a:lstStyle/>
          <a:p>
            <a:pPr>
              <a:spcAft>
                <a:spcPts val="600"/>
              </a:spcAft>
            </a:pPr>
            <a:r>
              <a:rPr lang="en-US" dirty="0"/>
              <a:t>Yes, inquire with you Service Center for pricing </a:t>
            </a:r>
            <a:r>
              <a:rPr lang="en-US"/>
              <a:t>and scheduling.</a:t>
            </a:r>
            <a:endParaRPr lang="en-US" dirty="0"/>
          </a:p>
        </p:txBody>
      </p:sp>
      <p:sp>
        <p:nvSpPr>
          <p:cNvPr id="18" name="TextBox 17">
            <a:extLst>
              <a:ext uri="{FF2B5EF4-FFF2-40B4-BE49-F238E27FC236}">
                <a16:creationId xmlns:a16="http://schemas.microsoft.com/office/drawing/2014/main" id="{E67E5F11-144D-4C2C-B141-0DBC3EB3E726}"/>
              </a:ext>
            </a:extLst>
          </p:cNvPr>
          <p:cNvSpPr txBox="1"/>
          <p:nvPr/>
        </p:nvSpPr>
        <p:spPr>
          <a:xfrm>
            <a:off x="545986" y="8872824"/>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Is there a Gulfstream Service Bulletin?</a:t>
            </a:r>
          </a:p>
        </p:txBody>
      </p:sp>
      <p:sp>
        <p:nvSpPr>
          <p:cNvPr id="29" name="TextBox 28">
            <a:extLst>
              <a:ext uri="{FF2B5EF4-FFF2-40B4-BE49-F238E27FC236}">
                <a16:creationId xmlns:a16="http://schemas.microsoft.com/office/drawing/2014/main" id="{2E67CF6A-1096-47A5-8090-9119C57A1799}"/>
              </a:ext>
            </a:extLst>
          </p:cNvPr>
          <p:cNvSpPr txBox="1"/>
          <p:nvPr/>
        </p:nvSpPr>
        <p:spPr>
          <a:xfrm>
            <a:off x="1441382" y="9144182"/>
            <a:ext cx="4870632" cy="1200329"/>
          </a:xfrm>
          <a:prstGeom prst="rect">
            <a:avLst/>
          </a:prstGeom>
          <a:noFill/>
        </p:spPr>
        <p:txBody>
          <a:bodyPr wrap="square">
            <a:spAutoFit/>
          </a:bodyPr>
          <a:lstStyle/>
          <a:p>
            <a:pPr>
              <a:spcAft>
                <a:spcPts val="600"/>
              </a:spcAft>
            </a:pPr>
            <a:r>
              <a:rPr lang="en-US" dirty="0"/>
              <a:t>While not a Service Bulletin from Gulfstream, the STC has been recognized by Gulfstream FAST operation as solving the issue with high lift actuation system freeze-up.</a:t>
            </a:r>
          </a:p>
        </p:txBody>
      </p:sp>
    </p:spTree>
    <p:extLst>
      <p:ext uri="{BB962C8B-B14F-4D97-AF65-F5344CB8AC3E}">
        <p14:creationId xmlns:p14="http://schemas.microsoft.com/office/powerpoint/2010/main" val="322228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71914D-20D8-44FB-9741-9D73747135D8}"/>
              </a:ext>
            </a:extLst>
          </p:cNvPr>
          <p:cNvSpPr txBox="1"/>
          <p:nvPr/>
        </p:nvSpPr>
        <p:spPr>
          <a:xfrm>
            <a:off x="545986" y="2018581"/>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Should I install an ACA ionization system at the same time?</a:t>
            </a:r>
          </a:p>
        </p:txBody>
      </p:sp>
      <p:sp>
        <p:nvSpPr>
          <p:cNvPr id="6" name="TextBox 5">
            <a:extLst>
              <a:ext uri="{FF2B5EF4-FFF2-40B4-BE49-F238E27FC236}">
                <a16:creationId xmlns:a16="http://schemas.microsoft.com/office/drawing/2014/main" id="{9C8C55DD-72DE-49E4-8AD4-43B98433989D}"/>
              </a:ext>
            </a:extLst>
          </p:cNvPr>
          <p:cNvSpPr txBox="1"/>
          <p:nvPr/>
        </p:nvSpPr>
        <p:spPr>
          <a:xfrm>
            <a:off x="1441382" y="2574416"/>
            <a:ext cx="4870632" cy="369332"/>
          </a:xfrm>
          <a:prstGeom prst="rect">
            <a:avLst/>
          </a:prstGeom>
          <a:noFill/>
        </p:spPr>
        <p:txBody>
          <a:bodyPr wrap="square">
            <a:spAutoFit/>
          </a:bodyPr>
          <a:lstStyle/>
          <a:p>
            <a:pPr>
              <a:spcAft>
                <a:spcPts val="600"/>
              </a:spcAft>
            </a:pPr>
            <a:r>
              <a:rPr lang="en-US" dirty="0"/>
              <a:t>Of course! We can sell that STC at the same time!</a:t>
            </a:r>
          </a:p>
        </p:txBody>
      </p:sp>
      <p:sp>
        <p:nvSpPr>
          <p:cNvPr id="7" name="TextBox 6">
            <a:extLst>
              <a:ext uri="{FF2B5EF4-FFF2-40B4-BE49-F238E27FC236}">
                <a16:creationId xmlns:a16="http://schemas.microsoft.com/office/drawing/2014/main" id="{08F3E456-6D43-4A08-BD1D-BB405E1FE3B8}"/>
              </a:ext>
            </a:extLst>
          </p:cNvPr>
          <p:cNvSpPr txBox="1"/>
          <p:nvPr/>
        </p:nvSpPr>
        <p:spPr>
          <a:xfrm>
            <a:off x="545986" y="72972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is your affiliated repair station?</a:t>
            </a:r>
          </a:p>
        </p:txBody>
      </p:sp>
      <p:sp>
        <p:nvSpPr>
          <p:cNvPr id="8" name="TextBox 7">
            <a:extLst>
              <a:ext uri="{FF2B5EF4-FFF2-40B4-BE49-F238E27FC236}">
                <a16:creationId xmlns:a16="http://schemas.microsoft.com/office/drawing/2014/main" id="{6F43040E-5984-4C11-A7C4-DC47B43039A0}"/>
              </a:ext>
            </a:extLst>
          </p:cNvPr>
          <p:cNvSpPr txBox="1"/>
          <p:nvPr/>
        </p:nvSpPr>
        <p:spPr>
          <a:xfrm>
            <a:off x="1441382" y="1029313"/>
            <a:ext cx="4870632" cy="923330"/>
          </a:xfrm>
          <a:prstGeom prst="rect">
            <a:avLst/>
          </a:prstGeom>
          <a:noFill/>
        </p:spPr>
        <p:txBody>
          <a:bodyPr wrap="square">
            <a:spAutoFit/>
          </a:bodyPr>
          <a:lstStyle/>
          <a:p>
            <a:pPr>
              <a:spcAft>
                <a:spcPts val="600"/>
              </a:spcAft>
            </a:pPr>
            <a:r>
              <a:rPr lang="en-US" dirty="0"/>
              <a:t>Straight Flight at KAPA is a Sierra Nevada company and they performed the installation of the STC on the Gulfstream FAST G150 aircraft</a:t>
            </a:r>
          </a:p>
        </p:txBody>
      </p:sp>
    </p:spTree>
    <p:extLst>
      <p:ext uri="{BB962C8B-B14F-4D97-AF65-F5344CB8AC3E}">
        <p14:creationId xmlns:p14="http://schemas.microsoft.com/office/powerpoint/2010/main" val="20841056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943</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G150 Info Page</vt:lpstr>
      <vt:lpstr>FAQ</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G150 Info Page</dc:title>
  <dc:creator>Lee Carlson</dc:creator>
  <cp:lastModifiedBy>Lee Carlson</cp:lastModifiedBy>
  <cp:revision>11</cp:revision>
  <dcterms:created xsi:type="dcterms:W3CDTF">2022-03-02T14:24:19Z</dcterms:created>
  <dcterms:modified xsi:type="dcterms:W3CDTF">2022-03-03T23:00:37Z</dcterms:modified>
</cp:coreProperties>
</file>