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120" y="6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CEACD-7D6B-4E03-B8B4-030C19F9B1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2BE02A-78D3-4F2F-AA71-3301974B9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E8AB6E-8AC6-4981-BFD7-04E0B920C5A9}"/>
              </a:ext>
            </a:extLst>
          </p:cNvPr>
          <p:cNvSpPr>
            <a:spLocks noGrp="1"/>
          </p:cNvSpPr>
          <p:nvPr>
            <p:ph type="dt" sz="half" idx="10"/>
          </p:nvPr>
        </p:nvSpPr>
        <p:spPr/>
        <p:txBody>
          <a:bodyPr/>
          <a:lstStyle/>
          <a:p>
            <a:fld id="{53E623DE-1F6A-4758-9753-BE17CD3E10A0}" type="datetimeFigureOut">
              <a:rPr lang="en-US" smtClean="0"/>
              <a:t>9/13/2022</a:t>
            </a:fld>
            <a:endParaRPr lang="en-US"/>
          </a:p>
        </p:txBody>
      </p:sp>
      <p:sp>
        <p:nvSpPr>
          <p:cNvPr id="5" name="Footer Placeholder 4">
            <a:extLst>
              <a:ext uri="{FF2B5EF4-FFF2-40B4-BE49-F238E27FC236}">
                <a16:creationId xmlns:a16="http://schemas.microsoft.com/office/drawing/2014/main" id="{6EE05D83-A1A4-48B6-9541-10E11C00F6E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CEB1438-9E72-40F2-8247-133D07C37E34}"/>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904869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4A570-706F-4AA4-9CB9-E034119C50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01BDDE-DF59-43D4-8BFF-3ACBDE2AEF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BA0375-7F3B-4B89-8ABC-B0A95922BDE4}"/>
              </a:ext>
            </a:extLst>
          </p:cNvPr>
          <p:cNvSpPr>
            <a:spLocks noGrp="1"/>
          </p:cNvSpPr>
          <p:nvPr>
            <p:ph type="dt" sz="half" idx="10"/>
          </p:nvPr>
        </p:nvSpPr>
        <p:spPr/>
        <p:txBody>
          <a:bodyPr/>
          <a:lstStyle/>
          <a:p>
            <a:fld id="{53E623DE-1F6A-4758-9753-BE17CD3E10A0}" type="datetimeFigureOut">
              <a:rPr lang="en-US" smtClean="0"/>
              <a:t>9/13/2022</a:t>
            </a:fld>
            <a:endParaRPr lang="en-US"/>
          </a:p>
        </p:txBody>
      </p:sp>
      <p:sp>
        <p:nvSpPr>
          <p:cNvPr id="5" name="Footer Placeholder 4">
            <a:extLst>
              <a:ext uri="{FF2B5EF4-FFF2-40B4-BE49-F238E27FC236}">
                <a16:creationId xmlns:a16="http://schemas.microsoft.com/office/drawing/2014/main" id="{AB2F0C57-4D2F-40F2-8837-B5026B11F8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B676E5-0D39-4825-800F-98D200AA88BE}"/>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1642799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B82879-7A24-4804-9B3F-829B851E87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0A8D4A-38A4-4076-BF6B-C2908FD3F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BE9481-CF8D-4AB0-906B-B3AD932836F4}"/>
              </a:ext>
            </a:extLst>
          </p:cNvPr>
          <p:cNvSpPr>
            <a:spLocks noGrp="1"/>
          </p:cNvSpPr>
          <p:nvPr>
            <p:ph type="dt" sz="half" idx="10"/>
          </p:nvPr>
        </p:nvSpPr>
        <p:spPr/>
        <p:txBody>
          <a:bodyPr/>
          <a:lstStyle/>
          <a:p>
            <a:fld id="{53E623DE-1F6A-4758-9753-BE17CD3E10A0}" type="datetimeFigureOut">
              <a:rPr lang="en-US" smtClean="0"/>
              <a:t>9/13/2022</a:t>
            </a:fld>
            <a:endParaRPr lang="en-US"/>
          </a:p>
        </p:txBody>
      </p:sp>
      <p:sp>
        <p:nvSpPr>
          <p:cNvPr id="5" name="Footer Placeholder 4">
            <a:extLst>
              <a:ext uri="{FF2B5EF4-FFF2-40B4-BE49-F238E27FC236}">
                <a16:creationId xmlns:a16="http://schemas.microsoft.com/office/drawing/2014/main" id="{5C6C5A8A-2D9B-4257-AAE7-41A9FABB6D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F15E7A-4677-4A08-8291-C8E7987C7BC8}"/>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1375414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754D-D2BF-4421-B91C-C46309F002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4E49A2-8312-45EC-BC83-5D8CFA6528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6AD53E-7744-4EF4-8414-A0FF8F31181F}"/>
              </a:ext>
            </a:extLst>
          </p:cNvPr>
          <p:cNvSpPr>
            <a:spLocks noGrp="1"/>
          </p:cNvSpPr>
          <p:nvPr>
            <p:ph type="dt" sz="half" idx="10"/>
          </p:nvPr>
        </p:nvSpPr>
        <p:spPr/>
        <p:txBody>
          <a:bodyPr/>
          <a:lstStyle/>
          <a:p>
            <a:fld id="{53E623DE-1F6A-4758-9753-BE17CD3E10A0}" type="datetimeFigureOut">
              <a:rPr lang="en-US" smtClean="0"/>
              <a:t>9/13/2022</a:t>
            </a:fld>
            <a:endParaRPr lang="en-US"/>
          </a:p>
        </p:txBody>
      </p:sp>
      <p:sp>
        <p:nvSpPr>
          <p:cNvPr id="5" name="Footer Placeholder 4">
            <a:extLst>
              <a:ext uri="{FF2B5EF4-FFF2-40B4-BE49-F238E27FC236}">
                <a16:creationId xmlns:a16="http://schemas.microsoft.com/office/drawing/2014/main" id="{B7734172-C5AA-4FCA-A9BD-13ADF6F5BC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C922F6-A2C3-4C84-A72C-8EA53863D07D}"/>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340312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2310-8507-48B9-827F-4C916EA521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D238C6-1F0A-4699-8FEA-513A84D912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34E3E8-6F80-41C5-A2CB-4AEBC5CEDD03}"/>
              </a:ext>
            </a:extLst>
          </p:cNvPr>
          <p:cNvSpPr>
            <a:spLocks noGrp="1"/>
          </p:cNvSpPr>
          <p:nvPr>
            <p:ph type="dt" sz="half" idx="10"/>
          </p:nvPr>
        </p:nvSpPr>
        <p:spPr/>
        <p:txBody>
          <a:bodyPr/>
          <a:lstStyle/>
          <a:p>
            <a:fld id="{53E623DE-1F6A-4758-9753-BE17CD3E10A0}" type="datetimeFigureOut">
              <a:rPr lang="en-US" smtClean="0"/>
              <a:t>9/13/2022</a:t>
            </a:fld>
            <a:endParaRPr lang="en-US"/>
          </a:p>
        </p:txBody>
      </p:sp>
      <p:sp>
        <p:nvSpPr>
          <p:cNvPr id="5" name="Footer Placeholder 4">
            <a:extLst>
              <a:ext uri="{FF2B5EF4-FFF2-40B4-BE49-F238E27FC236}">
                <a16:creationId xmlns:a16="http://schemas.microsoft.com/office/drawing/2014/main" id="{4983C2F7-4EF0-4E9D-A659-1C9380480F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FE6A51-C3DD-435E-A7DE-DFCFF934F337}"/>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223544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F051-0D1C-4CC6-8BB1-361720CDBA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D2DF15-2463-4CE0-942F-130ECB62A57B}"/>
              </a:ext>
            </a:extLst>
          </p:cNvPr>
          <p:cNvSpPr>
            <a:spLocks noGrp="1"/>
          </p:cNvSpPr>
          <p:nvPr>
            <p:ph type="dt" sz="half" idx="10"/>
          </p:nvPr>
        </p:nvSpPr>
        <p:spPr/>
        <p:txBody>
          <a:bodyPr/>
          <a:lstStyle/>
          <a:p>
            <a:fld id="{53E623DE-1F6A-4758-9753-BE17CD3E10A0}" type="datetimeFigureOut">
              <a:rPr lang="en-US" smtClean="0"/>
              <a:t>9/13/2022</a:t>
            </a:fld>
            <a:endParaRPr lang="en-US"/>
          </a:p>
        </p:txBody>
      </p:sp>
      <p:sp>
        <p:nvSpPr>
          <p:cNvPr id="6" name="Footer Placeholder 5">
            <a:extLst>
              <a:ext uri="{FF2B5EF4-FFF2-40B4-BE49-F238E27FC236}">
                <a16:creationId xmlns:a16="http://schemas.microsoft.com/office/drawing/2014/main" id="{F34DC337-7B86-4FE4-9F84-5CD914DB99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E033B1-803D-4D48-92D6-8C9F53617DBD}"/>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171456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DCE84-2038-42C9-A0BC-5F572F2FCC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B2B4E-06F7-487C-A8D6-0831AC1842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5481F4-BF12-41FA-AAAB-59283D62F0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1A3784-015E-4FCD-A438-19E7202E6F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DDC0E3-B0C8-4E88-8DA7-D6BD9489D2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000252-919F-42D5-9E52-467C332C4F4B}"/>
              </a:ext>
            </a:extLst>
          </p:cNvPr>
          <p:cNvSpPr>
            <a:spLocks noGrp="1"/>
          </p:cNvSpPr>
          <p:nvPr>
            <p:ph type="dt" sz="half" idx="10"/>
          </p:nvPr>
        </p:nvSpPr>
        <p:spPr/>
        <p:txBody>
          <a:bodyPr/>
          <a:lstStyle/>
          <a:p>
            <a:fld id="{53E623DE-1F6A-4758-9753-BE17CD3E10A0}" type="datetimeFigureOut">
              <a:rPr lang="en-US" smtClean="0"/>
              <a:t>9/13/2022</a:t>
            </a:fld>
            <a:endParaRPr lang="en-US"/>
          </a:p>
        </p:txBody>
      </p:sp>
      <p:sp>
        <p:nvSpPr>
          <p:cNvPr id="8" name="Footer Placeholder 7">
            <a:extLst>
              <a:ext uri="{FF2B5EF4-FFF2-40B4-BE49-F238E27FC236}">
                <a16:creationId xmlns:a16="http://schemas.microsoft.com/office/drawing/2014/main" id="{8FD246E0-202E-442A-BF0E-96070A3456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241D01-FD17-4470-94CC-CABFE1CFAEAF}"/>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2626188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15315-CF83-4A2D-B4FD-7A7A1A75F2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930C1E-C616-42FF-B46F-1DEBF2E00A94}"/>
              </a:ext>
            </a:extLst>
          </p:cNvPr>
          <p:cNvSpPr>
            <a:spLocks noGrp="1"/>
          </p:cNvSpPr>
          <p:nvPr>
            <p:ph type="dt" sz="half" idx="10"/>
          </p:nvPr>
        </p:nvSpPr>
        <p:spPr/>
        <p:txBody>
          <a:bodyPr/>
          <a:lstStyle/>
          <a:p>
            <a:fld id="{53E623DE-1F6A-4758-9753-BE17CD3E10A0}" type="datetimeFigureOut">
              <a:rPr lang="en-US" smtClean="0"/>
              <a:t>9/13/2022</a:t>
            </a:fld>
            <a:endParaRPr lang="en-US"/>
          </a:p>
        </p:txBody>
      </p:sp>
      <p:sp>
        <p:nvSpPr>
          <p:cNvPr id="4" name="Footer Placeholder 3">
            <a:extLst>
              <a:ext uri="{FF2B5EF4-FFF2-40B4-BE49-F238E27FC236}">
                <a16:creationId xmlns:a16="http://schemas.microsoft.com/office/drawing/2014/main" id="{C11C5FA7-B7DF-40A0-B91E-9E0CB873F3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A9EE9B-665C-4864-B7D9-8F6323E0E464}"/>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15946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C1551-E187-481B-BA0C-70CD19F0FF55}"/>
              </a:ext>
            </a:extLst>
          </p:cNvPr>
          <p:cNvSpPr>
            <a:spLocks noGrp="1"/>
          </p:cNvSpPr>
          <p:nvPr>
            <p:ph type="dt" sz="half" idx="10"/>
          </p:nvPr>
        </p:nvSpPr>
        <p:spPr/>
        <p:txBody>
          <a:bodyPr/>
          <a:lstStyle/>
          <a:p>
            <a:fld id="{53E623DE-1F6A-4758-9753-BE17CD3E10A0}" type="datetimeFigureOut">
              <a:rPr lang="en-US" smtClean="0"/>
              <a:t>9/13/2022</a:t>
            </a:fld>
            <a:endParaRPr lang="en-US"/>
          </a:p>
        </p:txBody>
      </p:sp>
      <p:sp>
        <p:nvSpPr>
          <p:cNvPr id="3" name="Footer Placeholder 2">
            <a:extLst>
              <a:ext uri="{FF2B5EF4-FFF2-40B4-BE49-F238E27FC236}">
                <a16:creationId xmlns:a16="http://schemas.microsoft.com/office/drawing/2014/main" id="{2634C4E7-D987-463D-8B1E-A577EEE756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9DF4516-9973-42A5-A99B-9950D7D5F84C}"/>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264723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FB29A-1FEF-4DB5-B728-535366186E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D926DE-D67D-4D6C-907A-608C726F18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7AC926-DC22-4599-B81E-F666732B2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591614-337B-4B81-B459-83F1DAA3CEA1}"/>
              </a:ext>
            </a:extLst>
          </p:cNvPr>
          <p:cNvSpPr>
            <a:spLocks noGrp="1"/>
          </p:cNvSpPr>
          <p:nvPr>
            <p:ph type="dt" sz="half" idx="10"/>
          </p:nvPr>
        </p:nvSpPr>
        <p:spPr/>
        <p:txBody>
          <a:bodyPr/>
          <a:lstStyle/>
          <a:p>
            <a:fld id="{53E623DE-1F6A-4758-9753-BE17CD3E10A0}" type="datetimeFigureOut">
              <a:rPr lang="en-US" smtClean="0"/>
              <a:t>9/13/2022</a:t>
            </a:fld>
            <a:endParaRPr lang="en-US"/>
          </a:p>
        </p:txBody>
      </p:sp>
      <p:sp>
        <p:nvSpPr>
          <p:cNvPr id="6" name="Footer Placeholder 5">
            <a:extLst>
              <a:ext uri="{FF2B5EF4-FFF2-40B4-BE49-F238E27FC236}">
                <a16:creationId xmlns:a16="http://schemas.microsoft.com/office/drawing/2014/main" id="{68C5F1D7-DC60-42CE-81E7-C92848BA26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804070-58F7-46F0-81F3-00A6A5A9CCB2}"/>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12012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8F0DF-5782-482F-B20F-5E4749BDC7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7B9F9B-E8C2-4A5F-9DF9-29FB608D61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5A5995AE-4FB6-48CC-96A5-79FADE64C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21AA38-C544-4E46-99FD-D77A197A27E8}"/>
              </a:ext>
            </a:extLst>
          </p:cNvPr>
          <p:cNvSpPr>
            <a:spLocks noGrp="1"/>
          </p:cNvSpPr>
          <p:nvPr>
            <p:ph type="dt" sz="half" idx="10"/>
          </p:nvPr>
        </p:nvSpPr>
        <p:spPr/>
        <p:txBody>
          <a:bodyPr/>
          <a:lstStyle/>
          <a:p>
            <a:fld id="{53E623DE-1F6A-4758-9753-BE17CD3E10A0}" type="datetimeFigureOut">
              <a:rPr lang="en-US" smtClean="0"/>
              <a:t>9/13/2022</a:t>
            </a:fld>
            <a:endParaRPr lang="en-US"/>
          </a:p>
        </p:txBody>
      </p:sp>
      <p:sp>
        <p:nvSpPr>
          <p:cNvPr id="6" name="Footer Placeholder 5">
            <a:extLst>
              <a:ext uri="{FF2B5EF4-FFF2-40B4-BE49-F238E27FC236}">
                <a16:creationId xmlns:a16="http://schemas.microsoft.com/office/drawing/2014/main" id="{CDFB400A-3801-4247-A5FA-8DC006C731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794C7B-FA97-4E54-A3C2-F8F82D3E7D8A}"/>
              </a:ext>
            </a:extLst>
          </p:cNvPr>
          <p:cNvSpPr>
            <a:spLocks noGrp="1"/>
          </p:cNvSpPr>
          <p:nvPr>
            <p:ph type="sldNum" sz="quarter" idx="12"/>
          </p:nvPr>
        </p:nvSpPr>
        <p:spPr/>
        <p:txBody>
          <a:bodyPr/>
          <a:lstStyle/>
          <a:p>
            <a:fld id="{54FA3ABB-534F-408E-BDBD-561EFFF1B849}" type="slidenum">
              <a:rPr lang="en-US" smtClean="0"/>
              <a:t>‹#›</a:t>
            </a:fld>
            <a:endParaRPr lang="en-US"/>
          </a:p>
        </p:txBody>
      </p:sp>
    </p:spTree>
    <p:extLst>
      <p:ext uri="{BB962C8B-B14F-4D97-AF65-F5344CB8AC3E}">
        <p14:creationId xmlns:p14="http://schemas.microsoft.com/office/powerpoint/2010/main" val="2743851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54B00-CAAF-4923-8B6A-6F393DC8D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F4E955-235E-4E3E-8A02-874BC3E5DF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9A085EA-F3A8-412D-B630-D6E2CE2A9C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E623DE-1F6A-4758-9753-BE17CD3E10A0}" type="datetimeFigureOut">
              <a:rPr lang="en-US" smtClean="0"/>
              <a:t>9/13/2022</a:t>
            </a:fld>
            <a:endParaRPr lang="en-US"/>
          </a:p>
        </p:txBody>
      </p:sp>
      <p:sp>
        <p:nvSpPr>
          <p:cNvPr id="5" name="Footer Placeholder 4">
            <a:extLst>
              <a:ext uri="{FF2B5EF4-FFF2-40B4-BE49-F238E27FC236}">
                <a16:creationId xmlns:a16="http://schemas.microsoft.com/office/drawing/2014/main" id="{CF016F29-EB4D-478A-96BF-55DAADCF3D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Company Private Data</a:t>
            </a:r>
          </a:p>
        </p:txBody>
      </p:sp>
      <p:sp>
        <p:nvSpPr>
          <p:cNvPr id="6" name="Slide Number Placeholder 5">
            <a:extLst>
              <a:ext uri="{FF2B5EF4-FFF2-40B4-BE49-F238E27FC236}">
                <a16:creationId xmlns:a16="http://schemas.microsoft.com/office/drawing/2014/main" id="{1A091272-4039-4296-BCE2-AD93FBBE52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Client BP Guide v01 </a:t>
            </a:r>
            <a:fld id="{54FA3ABB-534F-408E-BDBD-561EFFF1B849}" type="slidenum">
              <a:rPr lang="en-US" smtClean="0"/>
              <a:pPr/>
              <a:t>‹#›</a:t>
            </a:fld>
            <a:endParaRPr lang="en-US" dirty="0"/>
          </a:p>
        </p:txBody>
      </p:sp>
      <p:pic>
        <p:nvPicPr>
          <p:cNvPr id="8" name="Picture 7">
            <a:extLst>
              <a:ext uri="{FF2B5EF4-FFF2-40B4-BE49-F238E27FC236}">
                <a16:creationId xmlns:a16="http://schemas.microsoft.com/office/drawing/2014/main" id="{0E941B9A-68AC-40CB-A713-8FE87D8400EB}"/>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892935" y="24715"/>
            <a:ext cx="2081349" cy="779680"/>
          </a:xfrm>
          <a:prstGeom prst="rect">
            <a:avLst/>
          </a:prstGeom>
        </p:spPr>
      </p:pic>
    </p:spTree>
    <p:extLst>
      <p:ext uri="{BB962C8B-B14F-4D97-AF65-F5344CB8AC3E}">
        <p14:creationId xmlns:p14="http://schemas.microsoft.com/office/powerpoint/2010/main" val="3350260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baseline="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7B2D3-8639-4E48-BC8D-2D267D9B2162}"/>
              </a:ext>
            </a:extLst>
          </p:cNvPr>
          <p:cNvSpPr>
            <a:spLocks noGrp="1"/>
          </p:cNvSpPr>
          <p:nvPr>
            <p:ph type="ctrTitle"/>
          </p:nvPr>
        </p:nvSpPr>
        <p:spPr/>
        <p:txBody>
          <a:bodyPr>
            <a:normAutofit fontScale="90000"/>
          </a:bodyPr>
          <a:lstStyle/>
          <a:p>
            <a:r>
              <a:rPr lang="en-US" dirty="0"/>
              <a:t>Peregrine G150 STC</a:t>
            </a:r>
            <a:br>
              <a:rPr lang="en-US" dirty="0"/>
            </a:br>
            <a:r>
              <a:rPr lang="en-US" dirty="0"/>
              <a:t>Follow-on Marketing Ideas</a:t>
            </a:r>
            <a:br>
              <a:rPr lang="en-US" dirty="0"/>
            </a:br>
            <a:endParaRPr lang="en-US" dirty="0"/>
          </a:p>
        </p:txBody>
      </p:sp>
      <p:sp>
        <p:nvSpPr>
          <p:cNvPr id="3" name="Subtitle 2">
            <a:extLst>
              <a:ext uri="{FF2B5EF4-FFF2-40B4-BE49-F238E27FC236}">
                <a16:creationId xmlns:a16="http://schemas.microsoft.com/office/drawing/2014/main" id="{1A3908B2-8170-4423-BD26-166FFDD62708}"/>
              </a:ext>
            </a:extLst>
          </p:cNvPr>
          <p:cNvSpPr>
            <a:spLocks noGrp="1"/>
          </p:cNvSpPr>
          <p:nvPr>
            <p:ph type="subTitle" idx="1"/>
          </p:nvPr>
        </p:nvSpPr>
        <p:spPr/>
        <p:txBody>
          <a:bodyPr/>
          <a:lstStyle/>
          <a:p>
            <a:r>
              <a:rPr lang="en-US" dirty="0"/>
              <a:t>Slat Flap System “Heaters”</a:t>
            </a:r>
          </a:p>
        </p:txBody>
      </p:sp>
      <p:pic>
        <p:nvPicPr>
          <p:cNvPr id="5" name="Picture 4">
            <a:extLst>
              <a:ext uri="{FF2B5EF4-FFF2-40B4-BE49-F238E27FC236}">
                <a16:creationId xmlns:a16="http://schemas.microsoft.com/office/drawing/2014/main" id="{CC49D731-B627-9DDF-450E-231F54F3BE9C}"/>
              </a:ext>
            </a:extLst>
          </p:cNvPr>
          <p:cNvPicPr>
            <a:picLocks noChangeAspect="1"/>
          </p:cNvPicPr>
          <p:nvPr/>
        </p:nvPicPr>
        <p:blipFill>
          <a:blip r:embed="rId2"/>
          <a:stretch>
            <a:fillRect/>
          </a:stretch>
        </p:blipFill>
        <p:spPr>
          <a:xfrm>
            <a:off x="3314333" y="4429919"/>
            <a:ext cx="5258534" cy="1590897"/>
          </a:xfrm>
          <a:prstGeom prst="rect">
            <a:avLst/>
          </a:prstGeom>
        </p:spPr>
      </p:pic>
    </p:spTree>
    <p:extLst>
      <p:ext uri="{BB962C8B-B14F-4D97-AF65-F5344CB8AC3E}">
        <p14:creationId xmlns:p14="http://schemas.microsoft.com/office/powerpoint/2010/main" val="2276859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3634B-8A3D-FBBA-BD8C-6467305B0F4E}"/>
              </a:ext>
            </a:extLst>
          </p:cNvPr>
          <p:cNvSpPr>
            <a:spLocks noGrp="1"/>
          </p:cNvSpPr>
          <p:nvPr>
            <p:ph type="title"/>
          </p:nvPr>
        </p:nvSpPr>
        <p:spPr/>
        <p:txBody>
          <a:bodyPr/>
          <a:lstStyle/>
          <a:p>
            <a:r>
              <a:rPr lang="en-US" dirty="0"/>
              <a:t>Follow-on Email Campaign</a:t>
            </a:r>
          </a:p>
        </p:txBody>
      </p:sp>
      <p:sp>
        <p:nvSpPr>
          <p:cNvPr id="3" name="Content Placeholder 2">
            <a:extLst>
              <a:ext uri="{FF2B5EF4-FFF2-40B4-BE49-F238E27FC236}">
                <a16:creationId xmlns:a16="http://schemas.microsoft.com/office/drawing/2014/main" id="{38F5AA9B-C9E3-8347-91C9-4E558FD34A62}"/>
              </a:ext>
            </a:extLst>
          </p:cNvPr>
          <p:cNvSpPr>
            <a:spLocks noGrp="1"/>
          </p:cNvSpPr>
          <p:nvPr>
            <p:ph idx="1"/>
          </p:nvPr>
        </p:nvSpPr>
        <p:spPr/>
        <p:txBody>
          <a:bodyPr>
            <a:normAutofit lnSpcReduction="10000"/>
          </a:bodyPr>
          <a:lstStyle/>
          <a:p>
            <a:r>
              <a:rPr lang="en-US" dirty="0"/>
              <a:t>September 2022</a:t>
            </a:r>
          </a:p>
          <a:p>
            <a:r>
              <a:rPr lang="en-US" dirty="0"/>
              <a:t>Repetitive emails to G150 list</a:t>
            </a:r>
          </a:p>
          <a:p>
            <a:r>
              <a:rPr lang="en-US" dirty="0"/>
              <a:t>Main email target</a:t>
            </a:r>
          </a:p>
          <a:p>
            <a:pPr lvl="1"/>
            <a:r>
              <a:rPr lang="en-US" dirty="0"/>
              <a:t>Outreach to single G150 owner/operator entities</a:t>
            </a:r>
          </a:p>
          <a:p>
            <a:r>
              <a:rPr lang="en-US" dirty="0"/>
              <a:t>In parallel with continuous direct contact outreach multi-owner/operators</a:t>
            </a:r>
          </a:p>
          <a:p>
            <a:r>
              <a:rPr lang="en-US" dirty="0"/>
              <a:t>Main thrust is to elicit a response from targets who are hard to determine or challenge to contact directly (current experience)</a:t>
            </a:r>
          </a:p>
          <a:p>
            <a:pPr lvl="1"/>
            <a:r>
              <a:rPr lang="en-US" dirty="0"/>
              <a:t>“Yes. We have the issue and are interested.”</a:t>
            </a:r>
          </a:p>
          <a:p>
            <a:pPr lvl="1"/>
            <a:r>
              <a:rPr lang="en-US" dirty="0"/>
              <a:t>“No.” We have not experienced the issue and NOT interested.”</a:t>
            </a:r>
          </a:p>
        </p:txBody>
      </p:sp>
    </p:spTree>
    <p:extLst>
      <p:ext uri="{BB962C8B-B14F-4D97-AF65-F5344CB8AC3E}">
        <p14:creationId xmlns:p14="http://schemas.microsoft.com/office/powerpoint/2010/main" val="3738853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3A4AA-B6FA-2100-6290-C3682DA2EAFF}"/>
              </a:ext>
            </a:extLst>
          </p:cNvPr>
          <p:cNvSpPr>
            <a:spLocks noGrp="1"/>
          </p:cNvSpPr>
          <p:nvPr>
            <p:ph type="title"/>
          </p:nvPr>
        </p:nvSpPr>
        <p:spPr/>
        <p:txBody>
          <a:bodyPr/>
          <a:lstStyle/>
          <a:p>
            <a:r>
              <a:rPr lang="en-US" dirty="0"/>
              <a:t>Some Ideas, Simple &amp; Direct</a:t>
            </a:r>
          </a:p>
        </p:txBody>
      </p:sp>
      <p:sp>
        <p:nvSpPr>
          <p:cNvPr id="3" name="Content Placeholder 2">
            <a:extLst>
              <a:ext uri="{FF2B5EF4-FFF2-40B4-BE49-F238E27FC236}">
                <a16:creationId xmlns:a16="http://schemas.microsoft.com/office/drawing/2014/main" id="{62832A28-C1E8-0B55-9861-C8B9E0A39D37}"/>
              </a:ext>
            </a:extLst>
          </p:cNvPr>
          <p:cNvSpPr>
            <a:spLocks noGrp="1"/>
          </p:cNvSpPr>
          <p:nvPr>
            <p:ph idx="1"/>
          </p:nvPr>
        </p:nvSpPr>
        <p:spPr/>
        <p:txBody>
          <a:bodyPr/>
          <a:lstStyle/>
          <a:p>
            <a:r>
              <a:rPr lang="en-US" b="1" i="1" dirty="0"/>
              <a:t>Loss of G150 Slats &amp; Flaps on landing? </a:t>
            </a:r>
          </a:p>
          <a:p>
            <a:pPr lvl="1"/>
            <a:r>
              <a:rPr lang="en-US" dirty="0"/>
              <a:t>We have the solution for “frozen” actuators.</a:t>
            </a:r>
          </a:p>
          <a:p>
            <a:pPr lvl="1"/>
            <a:r>
              <a:rPr lang="en-US" dirty="0"/>
              <a:t>Peregrine STC used, approved by Gulfstream FAS Team. (see link for details) </a:t>
            </a:r>
          </a:p>
          <a:p>
            <a:r>
              <a:rPr lang="en-US" b="1" i="1" dirty="0"/>
              <a:t>Other lead lines:</a:t>
            </a:r>
          </a:p>
          <a:p>
            <a:r>
              <a:rPr lang="en-US" dirty="0"/>
              <a:t>Delayed pax due to frozen G150 Slats &amp; Flaps?</a:t>
            </a:r>
          </a:p>
          <a:p>
            <a:r>
              <a:rPr lang="en-US" dirty="0"/>
              <a:t>What are more subtle costs of frozen G150 Slats &amp; Flaps?</a:t>
            </a:r>
          </a:p>
          <a:p>
            <a:pPr lvl="1"/>
            <a:r>
              <a:rPr lang="en-US" dirty="0"/>
              <a:t>Pax delays, higher speed landings, system stresses, out-base maint support?</a:t>
            </a:r>
          </a:p>
          <a:p>
            <a:endParaRPr lang="en-US" dirty="0"/>
          </a:p>
          <a:p>
            <a:r>
              <a:rPr lang="en-US" dirty="0"/>
              <a:t>Use following “KISS” supporting statements versions …</a:t>
            </a:r>
          </a:p>
        </p:txBody>
      </p:sp>
    </p:spTree>
    <p:extLst>
      <p:ext uri="{BB962C8B-B14F-4D97-AF65-F5344CB8AC3E}">
        <p14:creationId xmlns:p14="http://schemas.microsoft.com/office/powerpoint/2010/main" val="2232996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416B2-4A72-8C13-3A36-C6BF21D2546C}"/>
              </a:ext>
            </a:extLst>
          </p:cNvPr>
          <p:cNvSpPr>
            <a:spLocks noGrp="1"/>
          </p:cNvSpPr>
          <p:nvPr>
            <p:ph type="title"/>
          </p:nvPr>
        </p:nvSpPr>
        <p:spPr/>
        <p:txBody>
          <a:bodyPr/>
          <a:lstStyle/>
          <a:p>
            <a:r>
              <a:rPr lang="en-US" dirty="0"/>
              <a:t>“KISS” Descriptions – G150 “Frozen”</a:t>
            </a:r>
          </a:p>
        </p:txBody>
      </p:sp>
      <p:sp>
        <p:nvSpPr>
          <p:cNvPr id="3" name="Content Placeholder 2">
            <a:extLst>
              <a:ext uri="{FF2B5EF4-FFF2-40B4-BE49-F238E27FC236}">
                <a16:creationId xmlns:a16="http://schemas.microsoft.com/office/drawing/2014/main" id="{4BCCB6B0-472A-A676-5FF1-10CA2AE55C08}"/>
              </a:ext>
            </a:extLst>
          </p:cNvPr>
          <p:cNvSpPr>
            <a:spLocks noGrp="1"/>
          </p:cNvSpPr>
          <p:nvPr>
            <p:ph idx="1"/>
          </p:nvPr>
        </p:nvSpPr>
        <p:spPr/>
        <p:txBody>
          <a:bodyPr>
            <a:normAutofit/>
          </a:bodyPr>
          <a:lstStyle/>
          <a:p>
            <a:r>
              <a:rPr lang="en-US" b="1" i="1" dirty="0"/>
              <a:t>Version 1 </a:t>
            </a:r>
          </a:p>
          <a:p>
            <a:r>
              <a:rPr lang="en-US" dirty="0"/>
              <a:t>The Peregrine FAA STC, recently installed on all Gulfstream FAST G150s, resolves the problem of “altitude frozen” G150 flap and slat actuators that can prevent the use of these secondary flight controls.</a:t>
            </a:r>
          </a:p>
          <a:p>
            <a:r>
              <a:rPr lang="en-US" dirty="0"/>
              <a:t>Without slats &amp; flaps, the mission can quickly get complicate and costly. Some more subtle costs of frozen G150 Slats &amp; Flaps are Pax delays, higher speed landings, system stresses, out-base maint support.</a:t>
            </a:r>
          </a:p>
          <a:p>
            <a:endParaRPr lang="en-US" dirty="0"/>
          </a:p>
        </p:txBody>
      </p:sp>
    </p:spTree>
    <p:extLst>
      <p:ext uri="{BB962C8B-B14F-4D97-AF65-F5344CB8AC3E}">
        <p14:creationId xmlns:p14="http://schemas.microsoft.com/office/powerpoint/2010/main" val="347230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416B2-4A72-8C13-3A36-C6BF21D2546C}"/>
              </a:ext>
            </a:extLst>
          </p:cNvPr>
          <p:cNvSpPr>
            <a:spLocks noGrp="1"/>
          </p:cNvSpPr>
          <p:nvPr>
            <p:ph type="title"/>
          </p:nvPr>
        </p:nvSpPr>
        <p:spPr/>
        <p:txBody>
          <a:bodyPr/>
          <a:lstStyle/>
          <a:p>
            <a:r>
              <a:rPr lang="en-US" dirty="0"/>
              <a:t>“KISS” Descriptions – G150 “Frozen”</a:t>
            </a:r>
          </a:p>
        </p:txBody>
      </p:sp>
      <p:sp>
        <p:nvSpPr>
          <p:cNvPr id="3" name="Content Placeholder 2">
            <a:extLst>
              <a:ext uri="{FF2B5EF4-FFF2-40B4-BE49-F238E27FC236}">
                <a16:creationId xmlns:a16="http://schemas.microsoft.com/office/drawing/2014/main" id="{4BCCB6B0-472A-A676-5FF1-10CA2AE55C08}"/>
              </a:ext>
            </a:extLst>
          </p:cNvPr>
          <p:cNvSpPr>
            <a:spLocks noGrp="1"/>
          </p:cNvSpPr>
          <p:nvPr>
            <p:ph idx="1"/>
          </p:nvPr>
        </p:nvSpPr>
        <p:spPr/>
        <p:txBody>
          <a:bodyPr>
            <a:normAutofit/>
          </a:bodyPr>
          <a:lstStyle/>
          <a:p>
            <a:r>
              <a:rPr lang="en-US" b="1" i="1" dirty="0"/>
              <a:t>Version 2</a:t>
            </a:r>
          </a:p>
          <a:p>
            <a:r>
              <a:rPr lang="en-US" dirty="0"/>
              <a:t>Elimination of flap/slat actuator freeze-up ensures:</a:t>
            </a:r>
          </a:p>
          <a:p>
            <a:pPr marL="742950" lvl="1" indent="-285750">
              <a:spcAft>
                <a:spcPts val="600"/>
              </a:spcAft>
              <a:buFont typeface="Arial" panose="020B0604020202020204" pitchFamily="34" charset="0"/>
              <a:buChar char="•"/>
            </a:pPr>
            <a:r>
              <a:rPr lang="en-US" dirty="0"/>
              <a:t>On-time, point-to-point travel for G150 Pax.</a:t>
            </a:r>
          </a:p>
          <a:p>
            <a:pPr marL="742950" lvl="1" indent="-285750">
              <a:spcAft>
                <a:spcPts val="600"/>
              </a:spcAft>
              <a:buFont typeface="Arial" panose="020B0604020202020204" pitchFamily="34" charset="0"/>
              <a:buChar char="•"/>
            </a:pPr>
            <a:r>
              <a:rPr lang="en-US" dirty="0"/>
              <a:t>Reduced aircraft wear and tear and unplanned maintenance due to higher-than-normal landing speeds.</a:t>
            </a:r>
          </a:p>
          <a:p>
            <a:pPr marL="742950" lvl="1" indent="-285750">
              <a:spcAft>
                <a:spcPts val="600"/>
              </a:spcAft>
              <a:buFont typeface="Arial" panose="020B0604020202020204" pitchFamily="34" charset="0"/>
              <a:buChar char="•"/>
            </a:pPr>
            <a:r>
              <a:rPr lang="en-US" dirty="0"/>
              <a:t>Elimination of costly, time-consumingly inconvenient diversions.</a:t>
            </a:r>
          </a:p>
          <a:p>
            <a:endParaRPr lang="en-US" dirty="0"/>
          </a:p>
        </p:txBody>
      </p:sp>
    </p:spTree>
    <p:extLst>
      <p:ext uri="{BB962C8B-B14F-4D97-AF65-F5344CB8AC3E}">
        <p14:creationId xmlns:p14="http://schemas.microsoft.com/office/powerpoint/2010/main" val="182713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416B2-4A72-8C13-3A36-C6BF21D2546C}"/>
              </a:ext>
            </a:extLst>
          </p:cNvPr>
          <p:cNvSpPr>
            <a:spLocks noGrp="1"/>
          </p:cNvSpPr>
          <p:nvPr>
            <p:ph type="title"/>
          </p:nvPr>
        </p:nvSpPr>
        <p:spPr/>
        <p:txBody>
          <a:bodyPr/>
          <a:lstStyle/>
          <a:p>
            <a:r>
              <a:rPr lang="en-US" dirty="0"/>
              <a:t>“KISS” Descriptions – G150 “Frozen”</a:t>
            </a:r>
          </a:p>
        </p:txBody>
      </p:sp>
      <p:sp>
        <p:nvSpPr>
          <p:cNvPr id="3" name="Content Placeholder 2">
            <a:extLst>
              <a:ext uri="{FF2B5EF4-FFF2-40B4-BE49-F238E27FC236}">
                <a16:creationId xmlns:a16="http://schemas.microsoft.com/office/drawing/2014/main" id="{4BCCB6B0-472A-A676-5FF1-10CA2AE55C08}"/>
              </a:ext>
            </a:extLst>
          </p:cNvPr>
          <p:cNvSpPr>
            <a:spLocks noGrp="1"/>
          </p:cNvSpPr>
          <p:nvPr>
            <p:ph idx="1"/>
          </p:nvPr>
        </p:nvSpPr>
        <p:spPr/>
        <p:txBody>
          <a:bodyPr>
            <a:normAutofit/>
          </a:bodyPr>
          <a:lstStyle/>
          <a:p>
            <a:r>
              <a:rPr lang="en-US" b="1" i="1" dirty="0"/>
              <a:t>Version 3</a:t>
            </a:r>
          </a:p>
          <a:p>
            <a:r>
              <a:rPr lang="en-US" dirty="0"/>
              <a:t>Peregrine provides complete STC and install package to your preferred repair station. The STC and associated components are available directly from Peregrine.</a:t>
            </a:r>
          </a:p>
          <a:p>
            <a:r>
              <a:rPr lang="en-US" dirty="0"/>
              <a:t>Alternatively, Peregrine will provide a turnkey solution including labor, STC and project management, return to service at our partnered Denver area FAA authorized repair station.</a:t>
            </a:r>
          </a:p>
          <a:p>
            <a:endParaRPr lang="en-US" dirty="0"/>
          </a:p>
        </p:txBody>
      </p:sp>
    </p:spTree>
    <p:extLst>
      <p:ext uri="{BB962C8B-B14F-4D97-AF65-F5344CB8AC3E}">
        <p14:creationId xmlns:p14="http://schemas.microsoft.com/office/powerpoint/2010/main" val="712114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416B2-4A72-8C13-3A36-C6BF21D2546C}"/>
              </a:ext>
            </a:extLst>
          </p:cNvPr>
          <p:cNvSpPr>
            <a:spLocks noGrp="1"/>
          </p:cNvSpPr>
          <p:nvPr>
            <p:ph type="title"/>
          </p:nvPr>
        </p:nvSpPr>
        <p:spPr/>
        <p:txBody>
          <a:bodyPr/>
          <a:lstStyle/>
          <a:p>
            <a:r>
              <a:rPr lang="en-US" dirty="0"/>
              <a:t>“KISS” Descriptions – G150 “Frozen”</a:t>
            </a:r>
          </a:p>
        </p:txBody>
      </p:sp>
      <p:sp>
        <p:nvSpPr>
          <p:cNvPr id="3" name="Content Placeholder 2">
            <a:extLst>
              <a:ext uri="{FF2B5EF4-FFF2-40B4-BE49-F238E27FC236}">
                <a16:creationId xmlns:a16="http://schemas.microsoft.com/office/drawing/2014/main" id="{4BCCB6B0-472A-A676-5FF1-10CA2AE55C08}"/>
              </a:ext>
            </a:extLst>
          </p:cNvPr>
          <p:cNvSpPr>
            <a:spLocks noGrp="1"/>
          </p:cNvSpPr>
          <p:nvPr>
            <p:ph idx="1"/>
          </p:nvPr>
        </p:nvSpPr>
        <p:spPr/>
        <p:txBody>
          <a:bodyPr>
            <a:normAutofit/>
          </a:bodyPr>
          <a:lstStyle/>
          <a:p>
            <a:r>
              <a:rPr lang="en-US" b="1" i="1" dirty="0"/>
              <a:t>Version 4</a:t>
            </a:r>
          </a:p>
          <a:p>
            <a:pPr>
              <a:spcAft>
                <a:spcPts val="600"/>
              </a:spcAft>
            </a:pPr>
            <a:r>
              <a:rPr lang="en-US" dirty="0"/>
              <a:t>Gulfstream (</a:t>
            </a:r>
            <a:r>
              <a:rPr lang="en-US" dirty="0" err="1"/>
              <a:t>FASTeam</a:t>
            </a:r>
            <a:r>
              <a:rPr lang="en-US" dirty="0"/>
              <a:t>) G150 aircraft provides customer-critical factory service. The FAST G150 aircraft fleet cured this flap/slat actuation issue working with Peregrine to develop a retrofit solution.</a:t>
            </a:r>
          </a:p>
          <a:p>
            <a:pPr>
              <a:spcAft>
                <a:spcPts val="600"/>
              </a:spcAft>
            </a:pPr>
            <a:r>
              <a:rPr lang="en-US" dirty="0"/>
              <a:t>Peregrine developed and delivers directly to G150 operators the complete STC solution that has subsequently been.</a:t>
            </a:r>
          </a:p>
          <a:p>
            <a:endParaRPr lang="en-US" dirty="0"/>
          </a:p>
        </p:txBody>
      </p:sp>
    </p:spTree>
    <p:extLst>
      <p:ext uri="{BB962C8B-B14F-4D97-AF65-F5344CB8AC3E}">
        <p14:creationId xmlns:p14="http://schemas.microsoft.com/office/powerpoint/2010/main" val="4231806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5E1EB-A733-F30F-36C4-53D8A8493BD7}"/>
              </a:ext>
            </a:extLst>
          </p:cNvPr>
          <p:cNvSpPr>
            <a:spLocks noGrp="1"/>
          </p:cNvSpPr>
          <p:nvPr>
            <p:ph type="title"/>
          </p:nvPr>
        </p:nvSpPr>
        <p:spPr/>
        <p:txBody>
          <a:bodyPr/>
          <a:lstStyle/>
          <a:p>
            <a:r>
              <a:rPr lang="en-US" dirty="0"/>
              <a:t>Email blast</a:t>
            </a:r>
          </a:p>
        </p:txBody>
      </p:sp>
      <p:sp>
        <p:nvSpPr>
          <p:cNvPr id="3" name="Content Placeholder 2">
            <a:extLst>
              <a:ext uri="{FF2B5EF4-FFF2-40B4-BE49-F238E27FC236}">
                <a16:creationId xmlns:a16="http://schemas.microsoft.com/office/drawing/2014/main" id="{89A8F79E-8B3F-32C1-5F99-2174A55C9DEA}"/>
              </a:ext>
            </a:extLst>
          </p:cNvPr>
          <p:cNvSpPr>
            <a:spLocks noGrp="1"/>
          </p:cNvSpPr>
          <p:nvPr>
            <p:ph idx="1"/>
          </p:nvPr>
        </p:nvSpPr>
        <p:spPr/>
        <p:txBody>
          <a:bodyPr/>
          <a:lstStyle/>
          <a:p>
            <a:r>
              <a:rPr lang="en-US" dirty="0"/>
              <a:t>Target: Same email list</a:t>
            </a:r>
          </a:p>
          <a:p>
            <a:r>
              <a:rPr lang="en-US" dirty="0"/>
              <a:t>Message:</a:t>
            </a:r>
          </a:p>
          <a:p>
            <a:pPr lvl="1"/>
            <a:r>
              <a:rPr lang="en-US" dirty="0"/>
              <a:t>You depend on your G150 for reliable point to point travel</a:t>
            </a:r>
          </a:p>
          <a:p>
            <a:pPr lvl="1"/>
            <a:r>
              <a:rPr lang="en-US" dirty="0"/>
              <a:t>G150s have a known issue, regardless of updated actuators, where the actuators can freeze, preventing flap and slat deployment</a:t>
            </a:r>
          </a:p>
          <a:p>
            <a:pPr lvl="1"/>
            <a:r>
              <a:rPr lang="en-US" dirty="0"/>
              <a:t>Avoid the possibility of this disruption to your missions with the Peregrine STC</a:t>
            </a:r>
          </a:p>
          <a:p>
            <a:pPr lvl="1"/>
            <a:r>
              <a:rPr lang="en-US" dirty="0"/>
              <a:t>Gulfstream </a:t>
            </a:r>
            <a:r>
              <a:rPr lang="en-US" dirty="0" err="1"/>
              <a:t>FASTteam</a:t>
            </a:r>
            <a:r>
              <a:rPr lang="en-US" dirty="0"/>
              <a:t> G150 already have this STC, shouldn’t you?</a:t>
            </a:r>
          </a:p>
          <a:p>
            <a:pPr lvl="1"/>
            <a:r>
              <a:rPr lang="en-US" dirty="0"/>
              <a:t>Click here to get more information, pricing and scheduling</a:t>
            </a:r>
          </a:p>
        </p:txBody>
      </p:sp>
      <p:sp>
        <p:nvSpPr>
          <p:cNvPr id="4" name="Frame 3">
            <a:extLst>
              <a:ext uri="{FF2B5EF4-FFF2-40B4-BE49-F238E27FC236}">
                <a16:creationId xmlns:a16="http://schemas.microsoft.com/office/drawing/2014/main" id="{8F3245D1-42AE-2198-222F-7E2694D79C3A}"/>
              </a:ext>
            </a:extLst>
          </p:cNvPr>
          <p:cNvSpPr/>
          <p:nvPr/>
        </p:nvSpPr>
        <p:spPr>
          <a:xfrm>
            <a:off x="3608832" y="5155501"/>
            <a:ext cx="1658112" cy="390144"/>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Contact me</a:t>
            </a:r>
          </a:p>
        </p:txBody>
      </p:sp>
    </p:spTree>
    <p:extLst>
      <p:ext uri="{BB962C8B-B14F-4D97-AF65-F5344CB8AC3E}">
        <p14:creationId xmlns:p14="http://schemas.microsoft.com/office/powerpoint/2010/main" val="923517534"/>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B6C7C1F-B7A2-4A95-8C9E-5ED43326C0AC}" vid="{3AFB4AB6-136B-43C8-B000-218A4595760E}"/>
    </a:ext>
  </a:extLst>
</a:theme>
</file>

<file path=docProps/app.xml><?xml version="1.0" encoding="utf-8"?>
<Properties xmlns="http://schemas.openxmlformats.org/officeDocument/2006/extended-properties" xmlns:vt="http://schemas.openxmlformats.org/officeDocument/2006/docPropsVTypes">
  <Template>AGG PPT Master BLUE v01</Template>
  <TotalTime>97</TotalTime>
  <Words>521</Words>
  <Application>Microsoft Office PowerPoint</Application>
  <PresentationFormat>Widescreen</PresentationFormat>
  <Paragraphs>48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Wingdings</vt:lpstr>
      <vt:lpstr>Office Theme</vt:lpstr>
      <vt:lpstr>Peregrine G150 STC Follow-on Marketing Ideas </vt:lpstr>
      <vt:lpstr>Follow-on Email Campaign</vt:lpstr>
      <vt:lpstr>Some Ideas, Simple &amp; Direct</vt:lpstr>
      <vt:lpstr>“KISS” Descriptions – G150 “Frozen”</vt:lpstr>
      <vt:lpstr>“KISS” Descriptions – G150 “Frozen”</vt:lpstr>
      <vt:lpstr>“KISS” Descriptions – G150 “Frozen”</vt:lpstr>
      <vt:lpstr>“KISS” Descriptions – G150 “Frozen”</vt:lpstr>
      <vt:lpstr>Email blast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 Adams</dc:creator>
  <cp:lastModifiedBy>Lee Carlson</cp:lastModifiedBy>
  <cp:revision>8</cp:revision>
  <dcterms:created xsi:type="dcterms:W3CDTF">2022-09-06T16:20:31Z</dcterms:created>
  <dcterms:modified xsi:type="dcterms:W3CDTF">2022-09-13T22:15:43Z</dcterms:modified>
</cp:coreProperties>
</file>