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omments/comment2.xml" ContentType="application/vnd.openxmlformats-officedocument.presentationml.comments+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48" r:id="rId1"/>
  </p:sldMasterIdLst>
  <p:notesMasterIdLst>
    <p:notesMasterId r:id="rId43"/>
  </p:notesMasterIdLst>
  <p:sldIdLst>
    <p:sldId id="256" r:id="rId2"/>
    <p:sldId id="387" r:id="rId3"/>
    <p:sldId id="391" r:id="rId4"/>
    <p:sldId id="327" r:id="rId5"/>
    <p:sldId id="278" r:id="rId6"/>
    <p:sldId id="298" r:id="rId7"/>
    <p:sldId id="372" r:id="rId8"/>
    <p:sldId id="344" r:id="rId9"/>
    <p:sldId id="343" r:id="rId10"/>
    <p:sldId id="314" r:id="rId11"/>
    <p:sldId id="390" r:id="rId12"/>
    <p:sldId id="324" r:id="rId13"/>
    <p:sldId id="388" r:id="rId14"/>
    <p:sldId id="358" r:id="rId15"/>
    <p:sldId id="375" r:id="rId16"/>
    <p:sldId id="364" r:id="rId17"/>
    <p:sldId id="297" r:id="rId18"/>
    <p:sldId id="389" r:id="rId19"/>
    <p:sldId id="285" r:id="rId20"/>
    <p:sldId id="365" r:id="rId21"/>
    <p:sldId id="367" r:id="rId22"/>
    <p:sldId id="366" r:id="rId23"/>
    <p:sldId id="368" r:id="rId24"/>
    <p:sldId id="369" r:id="rId25"/>
    <p:sldId id="325" r:id="rId26"/>
    <p:sldId id="304" r:id="rId27"/>
    <p:sldId id="296" r:id="rId28"/>
    <p:sldId id="330" r:id="rId29"/>
    <p:sldId id="334" r:id="rId30"/>
    <p:sldId id="376" r:id="rId31"/>
    <p:sldId id="309" r:id="rId32"/>
    <p:sldId id="311" r:id="rId33"/>
    <p:sldId id="382" r:id="rId34"/>
    <p:sldId id="318" r:id="rId35"/>
    <p:sldId id="386" r:id="rId36"/>
    <p:sldId id="339" r:id="rId37"/>
    <p:sldId id="328" r:id="rId38"/>
    <p:sldId id="300" r:id="rId39"/>
    <p:sldId id="302" r:id="rId40"/>
    <p:sldId id="359" r:id="rId41"/>
    <p:sldId id="305" r:id="rId42"/>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l Adams" initials="HA" lastIdx="80" clrIdx="0">
    <p:extLst>
      <p:ext uri="{19B8F6BF-5375-455C-9EA6-DF929625EA0E}">
        <p15:presenceInfo xmlns:p15="http://schemas.microsoft.com/office/powerpoint/2012/main" userId="ffe5b6fc31b1c019" providerId="Windows Live"/>
      </p:ext>
    </p:extLst>
  </p:cmAuthor>
  <p:cmAuthor id="2" name="Kevin Gould" initials="KG" lastIdx="32" clrIdx="1">
    <p:extLst>
      <p:ext uri="{19B8F6BF-5375-455C-9EA6-DF929625EA0E}">
        <p15:presenceInfo xmlns:p15="http://schemas.microsoft.com/office/powerpoint/2012/main" userId="4df9e658689548f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99"/>
    <a:srgbClr val="CCFFCC"/>
    <a:srgbClr val="00708E"/>
    <a:srgbClr val="0066CC"/>
    <a:srgbClr val="006699"/>
    <a:srgbClr val="000000"/>
    <a:srgbClr val="66CCFF"/>
    <a:srgbClr val="99FFCC"/>
    <a:srgbClr val="CDF4FF"/>
    <a:srgbClr val="93E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4" autoAdjust="0"/>
    <p:restoredTop sz="94714" autoAdjust="0"/>
  </p:normalViewPr>
  <p:slideViewPr>
    <p:cSldViewPr>
      <p:cViewPr varScale="1">
        <p:scale>
          <a:sx n="73" d="100"/>
          <a:sy n="73" d="100"/>
        </p:scale>
        <p:origin x="917"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Gould" userId="4df9e658689548f1" providerId="LiveId" clId="{EAC78641-B5BE-4FDC-A73B-F157809F3A57}"/>
    <pc:docChg chg="undo custSel addSld delSld modSld sldOrd">
      <pc:chgData name="Kevin Gould" userId="4df9e658689548f1" providerId="LiveId" clId="{EAC78641-B5BE-4FDC-A73B-F157809F3A57}" dt="2019-03-13T22:05:22.826" v="828" actId="2696"/>
      <pc:docMkLst>
        <pc:docMk/>
      </pc:docMkLst>
      <pc:sldChg chg="del">
        <pc:chgData name="Kevin Gould" userId="4df9e658689548f1" providerId="LiveId" clId="{EAC78641-B5BE-4FDC-A73B-F157809F3A57}" dt="2019-03-13T21:53:14.379" v="748" actId="2696"/>
        <pc:sldMkLst>
          <pc:docMk/>
          <pc:sldMk cId="1402263903" sldId="285"/>
        </pc:sldMkLst>
      </pc:sldChg>
      <pc:sldChg chg="addSp delSp modSp">
        <pc:chgData name="Kevin Gould" userId="4df9e658689548f1" providerId="LiveId" clId="{EAC78641-B5BE-4FDC-A73B-F157809F3A57}" dt="2019-03-13T21:57:33.577" v="766" actId="1076"/>
        <pc:sldMkLst>
          <pc:docMk/>
          <pc:sldMk cId="1659897918" sldId="285"/>
        </pc:sldMkLst>
        <pc:spChg chg="add mod">
          <ac:chgData name="Kevin Gould" userId="4df9e658689548f1" providerId="LiveId" clId="{EAC78641-B5BE-4FDC-A73B-F157809F3A57}" dt="2019-03-13T21:57:33.577" v="766" actId="1076"/>
          <ac:spMkLst>
            <pc:docMk/>
            <pc:sldMk cId="1659897918" sldId="285"/>
            <ac:spMk id="14" creationId="{AB1E0CCD-423D-42BB-B9E9-6D4B784EA7A8}"/>
          </ac:spMkLst>
        </pc:spChg>
        <pc:spChg chg="add">
          <ac:chgData name="Kevin Gould" userId="4df9e658689548f1" providerId="LiveId" clId="{EAC78641-B5BE-4FDC-A73B-F157809F3A57}" dt="2019-03-13T21:57:08.391" v="764"/>
          <ac:spMkLst>
            <pc:docMk/>
            <pc:sldMk cId="1659897918" sldId="285"/>
            <ac:spMk id="15" creationId="{D3D5DBF7-AC3E-4AFD-BEB9-1066683930FD}"/>
          </ac:spMkLst>
        </pc:spChg>
        <pc:spChg chg="add">
          <ac:chgData name="Kevin Gould" userId="4df9e658689548f1" providerId="LiveId" clId="{EAC78641-B5BE-4FDC-A73B-F157809F3A57}" dt="2019-03-13T21:57:23.179" v="765"/>
          <ac:spMkLst>
            <pc:docMk/>
            <pc:sldMk cId="1659897918" sldId="285"/>
            <ac:spMk id="16" creationId="{AD1A4314-7BD7-4A93-9D8F-38AFEE83C0EF}"/>
          </ac:spMkLst>
        </pc:spChg>
        <pc:spChg chg="del">
          <ac:chgData name="Kevin Gould" userId="4df9e658689548f1" providerId="LiveId" clId="{EAC78641-B5BE-4FDC-A73B-F157809F3A57}" dt="2019-03-13T21:56:45.240" v="762" actId="478"/>
          <ac:spMkLst>
            <pc:docMk/>
            <pc:sldMk cId="1659897918" sldId="285"/>
            <ac:spMk id="32774" creationId="{00000000-0000-0000-0000-000000000000}"/>
          </ac:spMkLst>
        </pc:spChg>
        <pc:spChg chg="del">
          <ac:chgData name="Kevin Gould" userId="4df9e658689548f1" providerId="LiveId" clId="{EAC78641-B5BE-4FDC-A73B-F157809F3A57}" dt="2019-03-13T21:56:41.232" v="760" actId="478"/>
          <ac:spMkLst>
            <pc:docMk/>
            <pc:sldMk cId="1659897918" sldId="285"/>
            <ac:spMk id="32778" creationId="{00000000-0000-0000-0000-000000000000}"/>
          </ac:spMkLst>
        </pc:spChg>
        <pc:spChg chg="del">
          <ac:chgData name="Kevin Gould" userId="4df9e658689548f1" providerId="LiveId" clId="{EAC78641-B5BE-4FDC-A73B-F157809F3A57}" dt="2019-03-13T21:56:42.909" v="761" actId="478"/>
          <ac:spMkLst>
            <pc:docMk/>
            <pc:sldMk cId="1659897918" sldId="285"/>
            <ac:spMk id="32779" creationId="{00000000-0000-0000-0000-000000000000}"/>
          </ac:spMkLst>
        </pc:spChg>
      </pc:sldChg>
      <pc:sldChg chg="add">
        <pc:chgData name="Kevin Gould" userId="4df9e658689548f1" providerId="LiveId" clId="{EAC78641-B5BE-4FDC-A73B-F157809F3A57}" dt="2019-03-13T22:00:21.945" v="784"/>
        <pc:sldMkLst>
          <pc:docMk/>
          <pc:sldMk cId="650203109" sldId="296"/>
        </pc:sldMkLst>
      </pc:sldChg>
      <pc:sldChg chg="del ord">
        <pc:chgData name="Kevin Gould" userId="4df9e658689548f1" providerId="LiveId" clId="{EAC78641-B5BE-4FDC-A73B-F157809F3A57}" dt="2019-03-13T22:00:10.600" v="781" actId="2696"/>
        <pc:sldMkLst>
          <pc:docMk/>
          <pc:sldMk cId="3483326561" sldId="296"/>
        </pc:sldMkLst>
      </pc:sldChg>
      <pc:sldChg chg="ord">
        <pc:chgData name="Kevin Gould" userId="4df9e658689548f1" providerId="LiveId" clId="{EAC78641-B5BE-4FDC-A73B-F157809F3A57}" dt="2019-03-13T21:59:57.369" v="778"/>
        <pc:sldMkLst>
          <pc:docMk/>
          <pc:sldMk cId="2444155152" sldId="302"/>
        </pc:sldMkLst>
      </pc:sldChg>
      <pc:sldChg chg="del">
        <pc:chgData name="Kevin Gould" userId="4df9e658689548f1" providerId="LiveId" clId="{EAC78641-B5BE-4FDC-A73B-F157809F3A57}" dt="2019-03-13T22:00:10.585" v="780" actId="2696"/>
        <pc:sldMkLst>
          <pc:docMk/>
          <pc:sldMk cId="732910908" sldId="304"/>
        </pc:sldMkLst>
      </pc:sldChg>
      <pc:sldChg chg="add">
        <pc:chgData name="Kevin Gould" userId="4df9e658689548f1" providerId="LiveId" clId="{EAC78641-B5BE-4FDC-A73B-F157809F3A57}" dt="2019-03-13T22:00:21.945" v="784"/>
        <pc:sldMkLst>
          <pc:docMk/>
          <pc:sldMk cId="814107788" sldId="304"/>
        </pc:sldMkLst>
      </pc:sldChg>
      <pc:sldChg chg="del">
        <pc:chgData name="Kevin Gould" userId="4df9e658689548f1" providerId="LiveId" clId="{EAC78641-B5BE-4FDC-A73B-F157809F3A57}" dt="2019-03-13T21:40:19.113" v="219" actId="2696"/>
        <pc:sldMkLst>
          <pc:docMk/>
          <pc:sldMk cId="972203076" sldId="305"/>
        </pc:sldMkLst>
      </pc:sldChg>
      <pc:sldChg chg="ord">
        <pc:chgData name="Kevin Gould" userId="4df9e658689548f1" providerId="LiveId" clId="{EAC78641-B5BE-4FDC-A73B-F157809F3A57}" dt="2019-03-13T22:01:43.138" v="786"/>
        <pc:sldMkLst>
          <pc:docMk/>
          <pc:sldMk cId="682919892" sldId="318"/>
        </pc:sldMkLst>
      </pc:sldChg>
      <pc:sldChg chg="del">
        <pc:chgData name="Kevin Gould" userId="4df9e658689548f1" providerId="LiveId" clId="{EAC78641-B5BE-4FDC-A73B-F157809F3A57}" dt="2019-03-13T22:02:45.002" v="789" actId="2696"/>
        <pc:sldMkLst>
          <pc:docMk/>
          <pc:sldMk cId="0" sldId="324"/>
        </pc:sldMkLst>
      </pc:sldChg>
      <pc:sldChg chg="add">
        <pc:chgData name="Kevin Gould" userId="4df9e658689548f1" providerId="LiveId" clId="{EAC78641-B5BE-4FDC-A73B-F157809F3A57}" dt="2019-03-13T22:02:56.125" v="792"/>
        <pc:sldMkLst>
          <pc:docMk/>
          <pc:sldMk cId="2482800440" sldId="324"/>
        </pc:sldMkLst>
      </pc:sldChg>
      <pc:sldChg chg="del">
        <pc:chgData name="Kevin Gould" userId="4df9e658689548f1" providerId="LiveId" clId="{EAC78641-B5BE-4FDC-A73B-F157809F3A57}" dt="2019-03-13T22:00:10.600" v="782" actId="2696"/>
        <pc:sldMkLst>
          <pc:docMk/>
          <pc:sldMk cId="1251122322" sldId="330"/>
        </pc:sldMkLst>
      </pc:sldChg>
      <pc:sldChg chg="add">
        <pc:chgData name="Kevin Gould" userId="4df9e658689548f1" providerId="LiveId" clId="{EAC78641-B5BE-4FDC-A73B-F157809F3A57}" dt="2019-03-13T22:00:21.945" v="784"/>
        <pc:sldMkLst>
          <pc:docMk/>
          <pc:sldMk cId="3351084560" sldId="330"/>
        </pc:sldMkLst>
      </pc:sldChg>
      <pc:sldChg chg="add">
        <pc:chgData name="Kevin Gould" userId="4df9e658689548f1" providerId="LiveId" clId="{EAC78641-B5BE-4FDC-A73B-F157809F3A57}" dt="2019-03-13T22:00:21.945" v="784"/>
        <pc:sldMkLst>
          <pc:docMk/>
          <pc:sldMk cId="2442307434" sldId="334"/>
        </pc:sldMkLst>
      </pc:sldChg>
      <pc:sldChg chg="del">
        <pc:chgData name="Kevin Gould" userId="4df9e658689548f1" providerId="LiveId" clId="{EAC78641-B5BE-4FDC-A73B-F157809F3A57}" dt="2019-03-13T22:00:10.616" v="783" actId="2696"/>
        <pc:sldMkLst>
          <pc:docMk/>
          <pc:sldMk cId="3785334802" sldId="334"/>
        </pc:sldMkLst>
      </pc:sldChg>
      <pc:sldChg chg="modSp">
        <pc:chgData name="Kevin Gould" userId="4df9e658689548f1" providerId="LiveId" clId="{EAC78641-B5BE-4FDC-A73B-F157809F3A57}" dt="2019-03-13T21:39:48.059" v="217" actId="14100"/>
        <pc:sldMkLst>
          <pc:docMk/>
          <pc:sldMk cId="2234224909" sldId="344"/>
        </pc:sldMkLst>
        <pc:spChg chg="mod">
          <ac:chgData name="Kevin Gould" userId="4df9e658689548f1" providerId="LiveId" clId="{EAC78641-B5BE-4FDC-A73B-F157809F3A57}" dt="2019-03-13T21:36:21.089" v="8" actId="20577"/>
          <ac:spMkLst>
            <pc:docMk/>
            <pc:sldMk cId="2234224909" sldId="344"/>
            <ac:spMk id="2" creationId="{D178B9A1-5914-46E5-9637-1616B1F7DAB7}"/>
          </ac:spMkLst>
        </pc:spChg>
        <pc:spChg chg="mod">
          <ac:chgData name="Kevin Gould" userId="4df9e658689548f1" providerId="LiveId" clId="{EAC78641-B5BE-4FDC-A73B-F157809F3A57}" dt="2019-03-13T21:39:48.059" v="217" actId="14100"/>
          <ac:spMkLst>
            <pc:docMk/>
            <pc:sldMk cId="2234224909" sldId="344"/>
            <ac:spMk id="28" creationId="{9BB2D547-F4A3-4DFF-ADA3-5862C07BA05B}"/>
          </ac:spMkLst>
        </pc:spChg>
      </pc:sldChg>
      <pc:sldChg chg="add">
        <pc:chgData name="Kevin Gould" userId="4df9e658689548f1" providerId="LiveId" clId="{EAC78641-B5BE-4FDC-A73B-F157809F3A57}" dt="2019-03-13T22:02:56.125" v="792"/>
        <pc:sldMkLst>
          <pc:docMk/>
          <pc:sldMk cId="1036557185" sldId="358"/>
        </pc:sldMkLst>
      </pc:sldChg>
      <pc:sldChg chg="del">
        <pc:chgData name="Kevin Gould" userId="4df9e658689548f1" providerId="LiveId" clId="{EAC78641-B5BE-4FDC-A73B-F157809F3A57}" dt="2019-03-13T22:02:45.018" v="791" actId="2696"/>
        <pc:sldMkLst>
          <pc:docMk/>
          <pc:sldMk cId="3218241915" sldId="358"/>
        </pc:sldMkLst>
      </pc:sldChg>
      <pc:sldChg chg="del">
        <pc:chgData name="Kevin Gould" userId="4df9e658689548f1" providerId="LiveId" clId="{EAC78641-B5BE-4FDC-A73B-F157809F3A57}" dt="2019-03-13T21:54:29.702" v="753" actId="2696"/>
        <pc:sldMkLst>
          <pc:docMk/>
          <pc:sldMk cId="3411085749" sldId="364"/>
        </pc:sldMkLst>
      </pc:sldChg>
      <pc:sldChg chg="del">
        <pc:chgData name="Kevin Gould" userId="4df9e658689548f1" providerId="LiveId" clId="{EAC78641-B5BE-4FDC-A73B-F157809F3A57}" dt="2019-03-13T21:53:14.395" v="749" actId="2696"/>
        <pc:sldMkLst>
          <pc:docMk/>
          <pc:sldMk cId="1464206189" sldId="365"/>
        </pc:sldMkLst>
      </pc:sldChg>
      <pc:sldChg chg="modSp">
        <pc:chgData name="Kevin Gould" userId="4df9e658689548f1" providerId="LiveId" clId="{EAC78641-B5BE-4FDC-A73B-F157809F3A57}" dt="2019-03-13T21:56:01.377" v="757"/>
        <pc:sldMkLst>
          <pc:docMk/>
          <pc:sldMk cId="1574498363" sldId="366"/>
        </pc:sldMkLst>
        <pc:spChg chg="mod">
          <ac:chgData name="Kevin Gould" userId="4df9e658689548f1" providerId="LiveId" clId="{EAC78641-B5BE-4FDC-A73B-F157809F3A57}" dt="2019-03-13T21:56:01.377" v="757"/>
          <ac:spMkLst>
            <pc:docMk/>
            <pc:sldMk cId="1574498363" sldId="366"/>
            <ac:spMk id="15" creationId="{656B6794-7D39-4633-AF00-502F95D49222}"/>
          </ac:spMkLst>
        </pc:spChg>
      </pc:sldChg>
      <pc:sldChg chg="del">
        <pc:chgData name="Kevin Gould" userId="4df9e658689548f1" providerId="LiveId" clId="{EAC78641-B5BE-4FDC-A73B-F157809F3A57}" dt="2019-03-13T21:53:14.426" v="751" actId="2696"/>
        <pc:sldMkLst>
          <pc:docMk/>
          <pc:sldMk cId="3766733148" sldId="366"/>
        </pc:sldMkLst>
      </pc:sldChg>
      <pc:sldChg chg="del">
        <pc:chgData name="Kevin Gould" userId="4df9e658689548f1" providerId="LiveId" clId="{EAC78641-B5BE-4FDC-A73B-F157809F3A57}" dt="2019-03-13T21:53:14.411" v="750" actId="2696"/>
        <pc:sldMkLst>
          <pc:docMk/>
          <pc:sldMk cId="1658685425" sldId="367"/>
        </pc:sldMkLst>
      </pc:sldChg>
      <pc:sldChg chg="modSp">
        <pc:chgData name="Kevin Gould" userId="4df9e658689548f1" providerId="LiveId" clId="{EAC78641-B5BE-4FDC-A73B-F157809F3A57}" dt="2019-03-13T21:56:24.839" v="759" actId="20577"/>
        <pc:sldMkLst>
          <pc:docMk/>
          <pc:sldMk cId="2512786689" sldId="367"/>
        </pc:sldMkLst>
        <pc:spChg chg="mod">
          <ac:chgData name="Kevin Gould" userId="4df9e658689548f1" providerId="LiveId" clId="{EAC78641-B5BE-4FDC-A73B-F157809F3A57}" dt="2019-03-13T21:56:24.839" v="759" actId="20577"/>
          <ac:spMkLst>
            <pc:docMk/>
            <pc:sldMk cId="2512786689" sldId="367"/>
            <ac:spMk id="11" creationId="{75D0EE02-8AE6-411F-BB2A-222B3D32A603}"/>
          </ac:spMkLst>
        </pc:spChg>
      </pc:sldChg>
      <pc:sldChg chg="del">
        <pc:chgData name="Kevin Gould" userId="4df9e658689548f1" providerId="LiveId" clId="{EAC78641-B5BE-4FDC-A73B-F157809F3A57}" dt="2019-03-13T21:53:14.442" v="752" actId="2696"/>
        <pc:sldMkLst>
          <pc:docMk/>
          <pc:sldMk cId="94720151" sldId="368"/>
        </pc:sldMkLst>
      </pc:sldChg>
      <pc:sldChg chg="del">
        <pc:chgData name="Kevin Gould" userId="4df9e658689548f1" providerId="LiveId" clId="{EAC78641-B5BE-4FDC-A73B-F157809F3A57}" dt="2019-03-13T22:01:59.718" v="787" actId="2696"/>
        <pc:sldMkLst>
          <pc:docMk/>
          <pc:sldMk cId="2361975648" sldId="370"/>
        </pc:sldMkLst>
      </pc:sldChg>
      <pc:sldChg chg="del">
        <pc:chgData name="Kevin Gould" userId="4df9e658689548f1" providerId="LiveId" clId="{EAC78641-B5BE-4FDC-A73B-F157809F3A57}" dt="2019-03-13T21:35:08.841" v="0" actId="2696"/>
        <pc:sldMkLst>
          <pc:docMk/>
          <pc:sldMk cId="14383607" sldId="371"/>
        </pc:sldMkLst>
      </pc:sldChg>
      <pc:sldChg chg="del ord">
        <pc:chgData name="Kevin Gould" userId="4df9e658689548f1" providerId="LiveId" clId="{EAC78641-B5BE-4FDC-A73B-F157809F3A57}" dt="2019-03-13T22:02:58.381" v="793" actId="2696"/>
        <pc:sldMkLst>
          <pc:docMk/>
          <pc:sldMk cId="2503313192" sldId="373"/>
        </pc:sldMkLst>
      </pc:sldChg>
      <pc:sldChg chg="del">
        <pc:chgData name="Kevin Gould" userId="4df9e658689548f1" providerId="LiveId" clId="{EAC78641-B5BE-4FDC-A73B-F157809F3A57}" dt="2019-03-13T21:40:48.904" v="226" actId="2696"/>
        <pc:sldMkLst>
          <pc:docMk/>
          <pc:sldMk cId="534526728" sldId="374"/>
        </pc:sldMkLst>
      </pc:sldChg>
      <pc:sldChg chg="del">
        <pc:chgData name="Kevin Gould" userId="4df9e658689548f1" providerId="LiveId" clId="{EAC78641-B5BE-4FDC-A73B-F157809F3A57}" dt="2019-03-13T21:40:41.296" v="221" actId="2696"/>
        <pc:sldMkLst>
          <pc:docMk/>
          <pc:sldMk cId="1069531421" sldId="377"/>
        </pc:sldMkLst>
      </pc:sldChg>
      <pc:sldChg chg="del">
        <pc:chgData name="Kevin Gould" userId="4df9e658689548f1" providerId="LiveId" clId="{EAC78641-B5BE-4FDC-A73B-F157809F3A57}" dt="2019-03-13T21:40:41.327" v="222" actId="2696"/>
        <pc:sldMkLst>
          <pc:docMk/>
          <pc:sldMk cId="2428582598" sldId="378"/>
        </pc:sldMkLst>
      </pc:sldChg>
      <pc:sldChg chg="del">
        <pc:chgData name="Kevin Gould" userId="4df9e658689548f1" providerId="LiveId" clId="{EAC78641-B5BE-4FDC-A73B-F157809F3A57}" dt="2019-03-13T21:40:41.343" v="223" actId="2696"/>
        <pc:sldMkLst>
          <pc:docMk/>
          <pc:sldMk cId="2521881798" sldId="379"/>
        </pc:sldMkLst>
      </pc:sldChg>
      <pc:sldChg chg="del">
        <pc:chgData name="Kevin Gould" userId="4df9e658689548f1" providerId="LiveId" clId="{EAC78641-B5BE-4FDC-A73B-F157809F3A57}" dt="2019-03-13T21:40:41.359" v="224" actId="2696"/>
        <pc:sldMkLst>
          <pc:docMk/>
          <pc:sldMk cId="2449049694" sldId="380"/>
        </pc:sldMkLst>
      </pc:sldChg>
      <pc:sldChg chg="del">
        <pc:chgData name="Kevin Gould" userId="4df9e658689548f1" providerId="LiveId" clId="{EAC78641-B5BE-4FDC-A73B-F157809F3A57}" dt="2019-03-13T21:40:41.359" v="225" actId="2696"/>
        <pc:sldMkLst>
          <pc:docMk/>
          <pc:sldMk cId="4071487429" sldId="381"/>
        </pc:sldMkLst>
      </pc:sldChg>
      <pc:sldChg chg="del">
        <pc:chgData name="Kevin Gould" userId="4df9e658689548f1" providerId="LiveId" clId="{EAC78641-B5BE-4FDC-A73B-F157809F3A57}" dt="2019-03-13T21:40:41.280" v="220" actId="2696"/>
        <pc:sldMkLst>
          <pc:docMk/>
          <pc:sldMk cId="701617727" sldId="383"/>
        </pc:sldMkLst>
      </pc:sldChg>
      <pc:sldChg chg="del">
        <pc:chgData name="Kevin Gould" userId="4df9e658689548f1" providerId="LiveId" clId="{EAC78641-B5BE-4FDC-A73B-F157809F3A57}" dt="2019-03-13T22:05:22.826" v="828" actId="2696"/>
        <pc:sldMkLst>
          <pc:docMk/>
          <pc:sldMk cId="3503934987" sldId="384"/>
        </pc:sldMkLst>
      </pc:sldChg>
      <pc:sldChg chg="del">
        <pc:chgData name="Kevin Gould" userId="4df9e658689548f1" providerId="LiveId" clId="{EAC78641-B5BE-4FDC-A73B-F157809F3A57}" dt="2019-03-13T22:01:40.297" v="785" actId="2696"/>
        <pc:sldMkLst>
          <pc:docMk/>
          <pc:sldMk cId="2813691435" sldId="385"/>
        </pc:sldMkLst>
      </pc:sldChg>
      <pc:sldChg chg="modSp">
        <pc:chgData name="Kevin Gould" userId="4df9e658689548f1" providerId="LiveId" clId="{EAC78641-B5BE-4FDC-A73B-F157809F3A57}" dt="2019-03-13T22:05:08.919" v="827" actId="14100"/>
        <pc:sldMkLst>
          <pc:docMk/>
          <pc:sldMk cId="1799992711" sldId="387"/>
        </pc:sldMkLst>
        <pc:spChg chg="mod">
          <ac:chgData name="Kevin Gould" userId="4df9e658689548f1" providerId="LiveId" clId="{EAC78641-B5BE-4FDC-A73B-F157809F3A57}" dt="2019-03-13T22:05:08.919" v="827" actId="14100"/>
          <ac:spMkLst>
            <pc:docMk/>
            <pc:sldMk cId="1799992711" sldId="387"/>
            <ac:spMk id="3" creationId="{6CB943E3-9BF1-49E5-B93A-4827F294C7E2}"/>
          </ac:spMkLst>
        </pc:spChg>
      </pc:sldChg>
      <pc:sldChg chg="del">
        <pc:chgData name="Kevin Gould" userId="4df9e658689548f1" providerId="LiveId" clId="{EAC78641-B5BE-4FDC-A73B-F157809F3A57}" dt="2019-03-13T22:02:45.018" v="790" actId="2696"/>
        <pc:sldMkLst>
          <pc:docMk/>
          <pc:sldMk cId="2215612526" sldId="388"/>
        </pc:sldMkLst>
      </pc:sldChg>
      <pc:sldChg chg="add">
        <pc:chgData name="Kevin Gould" userId="4df9e658689548f1" providerId="LiveId" clId="{EAC78641-B5BE-4FDC-A73B-F157809F3A57}" dt="2019-03-13T22:02:56.125" v="792"/>
        <pc:sldMkLst>
          <pc:docMk/>
          <pc:sldMk cId="3912504720" sldId="388"/>
        </pc:sldMkLst>
      </pc:sldChg>
      <pc:sldChg chg="modSp">
        <pc:chgData name="Kevin Gould" userId="4df9e658689548f1" providerId="LiveId" clId="{EAC78641-B5BE-4FDC-A73B-F157809F3A57}" dt="2019-03-13T21:51:44.540" v="747" actId="113"/>
        <pc:sldMkLst>
          <pc:docMk/>
          <pc:sldMk cId="1886997280" sldId="389"/>
        </pc:sldMkLst>
        <pc:spChg chg="mod">
          <ac:chgData name="Kevin Gould" userId="4df9e658689548f1" providerId="LiveId" clId="{EAC78641-B5BE-4FDC-A73B-F157809F3A57}" dt="2019-03-13T21:51:44.540" v="747" actId="113"/>
          <ac:spMkLst>
            <pc:docMk/>
            <pc:sldMk cId="1886997280" sldId="389"/>
            <ac:spMk id="15" creationId="{D091E2E1-A403-4653-8F30-0317995C73FC}"/>
          </ac:spMkLst>
        </pc:spChg>
        <pc:spChg chg="mod">
          <ac:chgData name="Kevin Gould" userId="4df9e658689548f1" providerId="LiveId" clId="{EAC78641-B5BE-4FDC-A73B-F157809F3A57}" dt="2019-03-13T21:46:51.225" v="250" actId="20577"/>
          <ac:spMkLst>
            <pc:docMk/>
            <pc:sldMk cId="1886997280" sldId="389"/>
            <ac:spMk id="32771" creationId="{00000000-0000-0000-0000-000000000000}"/>
          </ac:spMkLst>
        </pc:spChg>
      </pc:sldChg>
      <pc:sldChg chg="modSp del">
        <pc:chgData name="Kevin Gould" userId="4df9e658689548f1" providerId="LiveId" clId="{EAC78641-B5BE-4FDC-A73B-F157809F3A57}" dt="2019-03-13T22:02:45.002" v="788" actId="2696"/>
        <pc:sldMkLst>
          <pc:docMk/>
          <pc:sldMk cId="24062436" sldId="390"/>
        </pc:sldMkLst>
        <pc:spChg chg="mod">
          <ac:chgData name="Kevin Gould" userId="4df9e658689548f1" providerId="LiveId" clId="{EAC78641-B5BE-4FDC-A73B-F157809F3A57}" dt="2019-03-13T21:59:05.569" v="777" actId="20577"/>
          <ac:spMkLst>
            <pc:docMk/>
            <pc:sldMk cId="24062436" sldId="390"/>
            <ac:spMk id="2" creationId="{00251447-5309-45FA-A64E-C01B23F651AA}"/>
          </ac:spMkLst>
        </pc:spChg>
      </pc:sldChg>
      <pc:sldChg chg="add">
        <pc:chgData name="Kevin Gould" userId="4df9e658689548f1" providerId="LiveId" clId="{EAC78641-B5BE-4FDC-A73B-F157809F3A57}" dt="2019-03-13T22:02:56.125" v="792"/>
        <pc:sldMkLst>
          <pc:docMk/>
          <pc:sldMk cId="192076503" sldId="390"/>
        </pc:sldMkLst>
      </pc:sldChg>
      <pc:sldChg chg="modSp">
        <pc:chgData name="Kevin Gould" userId="4df9e658689548f1" providerId="LiveId" clId="{EAC78641-B5BE-4FDC-A73B-F157809F3A57}" dt="2019-03-13T22:03:52.687" v="812" actId="20577"/>
        <pc:sldMkLst>
          <pc:docMk/>
          <pc:sldMk cId="3450518887" sldId="391"/>
        </pc:sldMkLst>
        <pc:spChg chg="mod">
          <ac:chgData name="Kevin Gould" userId="4df9e658689548f1" providerId="LiveId" clId="{EAC78641-B5BE-4FDC-A73B-F157809F3A57}" dt="2019-03-13T22:03:52.687" v="812" actId="20577"/>
          <ac:spMkLst>
            <pc:docMk/>
            <pc:sldMk cId="3450518887" sldId="391"/>
            <ac:spMk id="2" creationId="{00251447-5309-45FA-A64E-C01B23F651AA}"/>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FALCON01\Administrative\Business%20Plan\Business%20Plan%20Presentation\Company%20Financials,%20Dec%202018.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netorg525844-my.sharepoint.com/personal/drankin_peregrine_aero/Documents/Documents/Peregrine%20-%20Temp%20Working/Company%20Financial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netorg525844-my.sharepoint.com/personal/drankin_peregrine_aero/Documents/Documents/Peregrine%20-%20Temp%20Working/Company%20Financial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netorg525844-my.sharepoint.com/personal/drankin_peregrine_aero/Documents/Documents/Peregrine%20-%20Temp%20Working/Company%20Financial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Sheet2!$B$1</c:f>
              <c:strCache>
                <c:ptCount val="1"/>
                <c:pt idx="0">
                  <c:v>Revenue</c:v>
                </c:pt>
              </c:strCache>
            </c:strRef>
          </c:tx>
          <c:spPr>
            <a:ln w="28575" cap="rnd">
              <a:solidFill>
                <a:schemeClr val="accent1"/>
              </a:solidFill>
              <a:round/>
            </a:ln>
            <a:effectLst/>
          </c:spPr>
          <c:marker>
            <c:symbol val="none"/>
          </c:marker>
          <c:cat>
            <c:numRef>
              <c:f>Sheet2!$A$2:$A$10</c:f>
              <c:numCache>
                <c:formatCode>General</c:formatCode>
                <c:ptCount val="7"/>
                <c:pt idx="0">
                  <c:v>2012</c:v>
                </c:pt>
                <c:pt idx="1">
                  <c:v>2013</c:v>
                </c:pt>
                <c:pt idx="2">
                  <c:v>2014</c:v>
                </c:pt>
                <c:pt idx="3">
                  <c:v>2015</c:v>
                </c:pt>
                <c:pt idx="4">
                  <c:v>2016</c:v>
                </c:pt>
                <c:pt idx="5">
                  <c:v>2017</c:v>
                </c:pt>
                <c:pt idx="6">
                  <c:v>2018</c:v>
                </c:pt>
              </c:numCache>
              <c:extLst/>
            </c:numRef>
          </c:cat>
          <c:val>
            <c:numRef>
              <c:f>Sheet2!$B$2:$B$10</c:f>
              <c:numCache>
                <c:formatCode>"$"#,##0_);[Red]\("$"#,##0\)</c:formatCode>
                <c:ptCount val="7"/>
                <c:pt idx="0">
                  <c:v>762381</c:v>
                </c:pt>
                <c:pt idx="1">
                  <c:v>669801.65</c:v>
                </c:pt>
                <c:pt idx="2">
                  <c:v>885014</c:v>
                </c:pt>
                <c:pt idx="3">
                  <c:v>651629</c:v>
                </c:pt>
                <c:pt idx="4">
                  <c:v>894202</c:v>
                </c:pt>
                <c:pt idx="5">
                  <c:v>999174</c:v>
                </c:pt>
                <c:pt idx="6">
                  <c:v>1300000</c:v>
                </c:pt>
              </c:numCache>
              <c:extLst/>
            </c:numRef>
          </c:val>
          <c:smooth val="0"/>
          <c:extLst>
            <c:ext xmlns:c16="http://schemas.microsoft.com/office/drawing/2014/chart" uri="{C3380CC4-5D6E-409C-BE32-E72D297353CC}">
              <c16:uniqueId val="{00000000-20BF-423E-944B-DF16A532CBF9}"/>
            </c:ext>
          </c:extLst>
        </c:ser>
        <c:ser>
          <c:idx val="1"/>
          <c:order val="1"/>
          <c:tx>
            <c:strRef>
              <c:f>Sheet2!$C$1</c:f>
              <c:strCache>
                <c:ptCount val="1"/>
                <c:pt idx="0">
                  <c:v>COGS</c:v>
                </c:pt>
              </c:strCache>
            </c:strRef>
          </c:tx>
          <c:spPr>
            <a:ln w="28575" cap="rnd">
              <a:solidFill>
                <a:schemeClr val="accent2"/>
              </a:solidFill>
              <a:round/>
            </a:ln>
            <a:effectLst/>
          </c:spPr>
          <c:marker>
            <c:symbol val="none"/>
          </c:marker>
          <c:cat>
            <c:numRef>
              <c:f>Sheet2!$A$2:$A$10</c:f>
              <c:numCache>
                <c:formatCode>General</c:formatCode>
                <c:ptCount val="7"/>
                <c:pt idx="0">
                  <c:v>2012</c:v>
                </c:pt>
                <c:pt idx="1">
                  <c:v>2013</c:v>
                </c:pt>
                <c:pt idx="2">
                  <c:v>2014</c:v>
                </c:pt>
                <c:pt idx="3">
                  <c:v>2015</c:v>
                </c:pt>
                <c:pt idx="4">
                  <c:v>2016</c:v>
                </c:pt>
                <c:pt idx="5">
                  <c:v>2017</c:v>
                </c:pt>
                <c:pt idx="6">
                  <c:v>2018</c:v>
                </c:pt>
              </c:numCache>
              <c:extLst/>
            </c:numRef>
          </c:cat>
          <c:val>
            <c:numRef>
              <c:f>Sheet2!$C$2:$C$10</c:f>
              <c:numCache>
                <c:formatCode>"$"#,##0_);[Red]\("$"#,##0\)</c:formatCode>
                <c:ptCount val="7"/>
                <c:pt idx="0">
                  <c:v>518135</c:v>
                </c:pt>
                <c:pt idx="1">
                  <c:v>522553</c:v>
                </c:pt>
                <c:pt idx="2">
                  <c:v>727543</c:v>
                </c:pt>
                <c:pt idx="3">
                  <c:v>559159</c:v>
                </c:pt>
                <c:pt idx="4">
                  <c:v>624378</c:v>
                </c:pt>
                <c:pt idx="5">
                  <c:v>751974</c:v>
                </c:pt>
                <c:pt idx="6">
                  <c:v>910000</c:v>
                </c:pt>
              </c:numCache>
              <c:extLst/>
            </c:numRef>
          </c:val>
          <c:smooth val="0"/>
          <c:extLst>
            <c:ext xmlns:c16="http://schemas.microsoft.com/office/drawing/2014/chart" uri="{C3380CC4-5D6E-409C-BE32-E72D297353CC}">
              <c16:uniqueId val="{00000001-20BF-423E-944B-DF16A532CBF9}"/>
            </c:ext>
          </c:extLst>
        </c:ser>
        <c:ser>
          <c:idx val="2"/>
          <c:order val="2"/>
          <c:tx>
            <c:strRef>
              <c:f>Sheet2!$D$1</c:f>
              <c:strCache>
                <c:ptCount val="1"/>
                <c:pt idx="0">
                  <c:v>Gross Profit</c:v>
                </c:pt>
              </c:strCache>
            </c:strRef>
          </c:tx>
          <c:spPr>
            <a:ln w="28575" cap="rnd">
              <a:solidFill>
                <a:schemeClr val="accent3"/>
              </a:solidFill>
              <a:round/>
            </a:ln>
            <a:effectLst/>
          </c:spPr>
          <c:marker>
            <c:symbol val="none"/>
          </c:marker>
          <c:cat>
            <c:numRef>
              <c:f>Sheet2!$A$2:$A$10</c:f>
              <c:numCache>
                <c:formatCode>General</c:formatCode>
                <c:ptCount val="7"/>
                <c:pt idx="0">
                  <c:v>2012</c:v>
                </c:pt>
                <c:pt idx="1">
                  <c:v>2013</c:v>
                </c:pt>
                <c:pt idx="2">
                  <c:v>2014</c:v>
                </c:pt>
                <c:pt idx="3">
                  <c:v>2015</c:v>
                </c:pt>
                <c:pt idx="4">
                  <c:v>2016</c:v>
                </c:pt>
                <c:pt idx="5">
                  <c:v>2017</c:v>
                </c:pt>
                <c:pt idx="6">
                  <c:v>2018</c:v>
                </c:pt>
              </c:numCache>
              <c:extLst/>
            </c:numRef>
          </c:cat>
          <c:val>
            <c:numRef>
              <c:f>Sheet2!$D$2:$D$10</c:f>
              <c:numCache>
                <c:formatCode>"$"#,##0_);[Red]\("$"#,##0\)</c:formatCode>
                <c:ptCount val="7"/>
                <c:pt idx="0">
                  <c:v>244246</c:v>
                </c:pt>
                <c:pt idx="1">
                  <c:v>147248.65000000002</c:v>
                </c:pt>
                <c:pt idx="2">
                  <c:v>157471</c:v>
                </c:pt>
                <c:pt idx="3">
                  <c:v>92470</c:v>
                </c:pt>
                <c:pt idx="4">
                  <c:v>269824</c:v>
                </c:pt>
                <c:pt idx="5">
                  <c:v>247200</c:v>
                </c:pt>
                <c:pt idx="6">
                  <c:v>390000</c:v>
                </c:pt>
              </c:numCache>
              <c:extLst/>
            </c:numRef>
          </c:val>
          <c:smooth val="0"/>
          <c:extLst>
            <c:ext xmlns:c16="http://schemas.microsoft.com/office/drawing/2014/chart" uri="{C3380CC4-5D6E-409C-BE32-E72D297353CC}">
              <c16:uniqueId val="{00000002-20BF-423E-944B-DF16A532CBF9}"/>
            </c:ext>
          </c:extLst>
        </c:ser>
        <c:ser>
          <c:idx val="3"/>
          <c:order val="3"/>
          <c:tx>
            <c:strRef>
              <c:f>Sheet2!$E$1</c:f>
              <c:strCache>
                <c:ptCount val="1"/>
                <c:pt idx="0">
                  <c:v>Expenses </c:v>
                </c:pt>
              </c:strCache>
            </c:strRef>
          </c:tx>
          <c:spPr>
            <a:ln w="28575" cap="rnd">
              <a:solidFill>
                <a:schemeClr val="accent4"/>
              </a:solidFill>
              <a:round/>
            </a:ln>
            <a:effectLst/>
          </c:spPr>
          <c:marker>
            <c:symbol val="none"/>
          </c:marker>
          <c:cat>
            <c:numRef>
              <c:f>Sheet2!$A$2:$A$10</c:f>
              <c:numCache>
                <c:formatCode>General</c:formatCode>
                <c:ptCount val="7"/>
                <c:pt idx="0">
                  <c:v>2012</c:v>
                </c:pt>
                <c:pt idx="1">
                  <c:v>2013</c:v>
                </c:pt>
                <c:pt idx="2">
                  <c:v>2014</c:v>
                </c:pt>
                <c:pt idx="3">
                  <c:v>2015</c:v>
                </c:pt>
                <c:pt idx="4">
                  <c:v>2016</c:v>
                </c:pt>
                <c:pt idx="5">
                  <c:v>2017</c:v>
                </c:pt>
                <c:pt idx="6">
                  <c:v>2018</c:v>
                </c:pt>
              </c:numCache>
              <c:extLst/>
            </c:numRef>
          </c:cat>
          <c:val>
            <c:numRef>
              <c:f>Sheet2!$E$2:$E$10</c:f>
              <c:numCache>
                <c:formatCode>"$"#,##0_);[Red]\("$"#,##0\)</c:formatCode>
                <c:ptCount val="7"/>
                <c:pt idx="0">
                  <c:v>194520</c:v>
                </c:pt>
                <c:pt idx="1">
                  <c:v>108623</c:v>
                </c:pt>
                <c:pt idx="2">
                  <c:v>114636</c:v>
                </c:pt>
                <c:pt idx="3">
                  <c:v>179723</c:v>
                </c:pt>
                <c:pt idx="4">
                  <c:v>197463</c:v>
                </c:pt>
                <c:pt idx="5">
                  <c:v>173450</c:v>
                </c:pt>
                <c:pt idx="6">
                  <c:v>300000</c:v>
                </c:pt>
              </c:numCache>
              <c:extLst/>
            </c:numRef>
          </c:val>
          <c:smooth val="0"/>
          <c:extLst>
            <c:ext xmlns:c16="http://schemas.microsoft.com/office/drawing/2014/chart" uri="{C3380CC4-5D6E-409C-BE32-E72D297353CC}">
              <c16:uniqueId val="{00000003-20BF-423E-944B-DF16A532CBF9}"/>
            </c:ext>
          </c:extLst>
        </c:ser>
        <c:ser>
          <c:idx val="4"/>
          <c:order val="4"/>
          <c:tx>
            <c:strRef>
              <c:f>Sheet2!$F$1</c:f>
              <c:strCache>
                <c:ptCount val="1"/>
                <c:pt idx="0">
                  <c:v>Net Income</c:v>
                </c:pt>
              </c:strCache>
            </c:strRef>
          </c:tx>
          <c:spPr>
            <a:ln w="28575" cap="rnd">
              <a:solidFill>
                <a:schemeClr val="accent5"/>
              </a:solidFill>
              <a:round/>
            </a:ln>
            <a:effectLst/>
          </c:spPr>
          <c:marker>
            <c:symbol val="none"/>
          </c:marker>
          <c:cat>
            <c:numRef>
              <c:f>Sheet2!$A$2:$A$10</c:f>
              <c:numCache>
                <c:formatCode>General</c:formatCode>
                <c:ptCount val="7"/>
                <c:pt idx="0">
                  <c:v>2012</c:v>
                </c:pt>
                <c:pt idx="1">
                  <c:v>2013</c:v>
                </c:pt>
                <c:pt idx="2">
                  <c:v>2014</c:v>
                </c:pt>
                <c:pt idx="3">
                  <c:v>2015</c:v>
                </c:pt>
                <c:pt idx="4">
                  <c:v>2016</c:v>
                </c:pt>
                <c:pt idx="5">
                  <c:v>2017</c:v>
                </c:pt>
                <c:pt idx="6">
                  <c:v>2018</c:v>
                </c:pt>
              </c:numCache>
              <c:extLst/>
            </c:numRef>
          </c:cat>
          <c:val>
            <c:numRef>
              <c:f>Sheet2!$F$2:$F$10</c:f>
              <c:numCache>
                <c:formatCode>"$"#,##0_);[Red]\("$"#,##0\)</c:formatCode>
                <c:ptCount val="7"/>
                <c:pt idx="0">
                  <c:v>49726</c:v>
                </c:pt>
                <c:pt idx="1">
                  <c:v>38625.650000000023</c:v>
                </c:pt>
                <c:pt idx="2">
                  <c:v>42835</c:v>
                </c:pt>
                <c:pt idx="3">
                  <c:v>-87253</c:v>
                </c:pt>
                <c:pt idx="4">
                  <c:v>72361</c:v>
                </c:pt>
                <c:pt idx="5">
                  <c:v>73750</c:v>
                </c:pt>
                <c:pt idx="6">
                  <c:v>90000</c:v>
                </c:pt>
              </c:numCache>
              <c:extLst/>
            </c:numRef>
          </c:val>
          <c:smooth val="0"/>
          <c:extLst>
            <c:ext xmlns:c16="http://schemas.microsoft.com/office/drawing/2014/chart" uri="{C3380CC4-5D6E-409C-BE32-E72D297353CC}">
              <c16:uniqueId val="{00000004-20BF-423E-944B-DF16A532CBF9}"/>
            </c:ext>
          </c:extLst>
        </c:ser>
        <c:dLbls>
          <c:showLegendKey val="0"/>
          <c:showVal val="0"/>
          <c:showCatName val="0"/>
          <c:showSerName val="0"/>
          <c:showPercent val="0"/>
          <c:showBubbleSize val="0"/>
        </c:dLbls>
        <c:smooth val="0"/>
        <c:axId val="631910848"/>
        <c:axId val="631911832"/>
      </c:lineChart>
      <c:catAx>
        <c:axId val="631910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1911832"/>
        <c:crosses val="autoZero"/>
        <c:auto val="1"/>
        <c:lblAlgn val="ctr"/>
        <c:lblOffset val="100"/>
        <c:noMultiLvlLbl val="0"/>
      </c:catAx>
      <c:valAx>
        <c:axId val="63191183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1910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Revenue Breakdown, 2017</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effectLst>
              <a:outerShdw blurRad="50800" dist="38100" dir="5400000" algn="t" rotWithShape="0">
                <a:prstClr val="black">
                  <a:alpha val="40000"/>
                </a:prstClr>
              </a:outerShdw>
            </a:effectLst>
          </c:spPr>
          <c:explosion val="3"/>
          <c:dPt>
            <c:idx val="0"/>
            <c:bubble3D val="0"/>
            <c:spPr>
              <a:solidFill>
                <a:schemeClr val="bg1">
                  <a:lumMod val="65000"/>
                </a:schemeClr>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1-2A66-4613-9A21-B8557A50EEE8}"/>
              </c:ext>
            </c:extLst>
          </c:dPt>
          <c:dPt>
            <c:idx val="1"/>
            <c:bubble3D val="0"/>
            <c:spPr>
              <a:solidFill>
                <a:schemeClr val="accent1">
                  <a:lumMod val="60000"/>
                  <a:lumOff val="40000"/>
                </a:schemeClr>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3-2A66-4613-9A21-B8557A50EEE8}"/>
              </c:ext>
            </c:extLst>
          </c:dPt>
          <c:dPt>
            <c:idx val="2"/>
            <c:bubble3D val="0"/>
            <c:spPr>
              <a:solidFill>
                <a:schemeClr val="accent6">
                  <a:lumMod val="60000"/>
                  <a:lumOff val="40000"/>
                </a:schemeClr>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5-2A66-4613-9A21-B8557A50EEE8}"/>
              </c:ext>
            </c:extLst>
          </c:dPt>
          <c:dPt>
            <c:idx val="3"/>
            <c:bubble3D val="0"/>
            <c:spPr>
              <a:solidFill>
                <a:srgbClr val="CCFFCC"/>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7-2A66-4613-9A21-B8557A50EEE8}"/>
              </c:ext>
            </c:extLst>
          </c:dPt>
          <c:cat>
            <c:strRef>
              <c:f>'Revenue Breakdown'!$B$21:$E$21</c:f>
              <c:strCache>
                <c:ptCount val="4"/>
                <c:pt idx="0">
                  <c:v>CONSULTING</c:v>
                </c:pt>
                <c:pt idx="1">
                  <c:v>TURN-KEY STCS</c:v>
                </c:pt>
                <c:pt idx="2">
                  <c:v>STC LICENSE</c:v>
                </c:pt>
                <c:pt idx="3">
                  <c:v>STC KITS 
(HARDWARE)</c:v>
                </c:pt>
              </c:strCache>
            </c:strRef>
          </c:cat>
          <c:val>
            <c:numRef>
              <c:f>'Revenue Breakdown'!$B$22:$E$22</c:f>
              <c:numCache>
                <c:formatCode>"$"#,##0</c:formatCode>
                <c:ptCount val="4"/>
                <c:pt idx="0">
                  <c:v>45330.65</c:v>
                </c:pt>
                <c:pt idx="1">
                  <c:v>512626.83999999997</c:v>
                </c:pt>
                <c:pt idx="2">
                  <c:v>103504.65000000001</c:v>
                </c:pt>
                <c:pt idx="3">
                  <c:v>319471.16000000003</c:v>
                </c:pt>
              </c:numCache>
            </c:numRef>
          </c:val>
          <c:extLst>
            <c:ext xmlns:c16="http://schemas.microsoft.com/office/drawing/2014/chart" uri="{C3380CC4-5D6E-409C-BE32-E72D297353CC}">
              <c16:uniqueId val="{00000008-2A66-4613-9A21-B8557A50EEE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Revenue Breakdown, 2017</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Expenses Breakdown, 2017</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effectLst>
              <a:outerShdw blurRad="50800" dist="38100" dir="5400000" algn="t" rotWithShape="0">
                <a:prstClr val="black">
                  <a:alpha val="40000"/>
                </a:prstClr>
              </a:outerShdw>
            </a:effectLst>
          </c:spPr>
          <c:explosion val="3"/>
          <c:dPt>
            <c:idx val="0"/>
            <c:bubble3D val="0"/>
            <c:spPr>
              <a:solidFill>
                <a:schemeClr val="accent1"/>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1-92AE-437D-80E5-FA50C6A96620}"/>
              </c:ext>
            </c:extLst>
          </c:dPt>
          <c:dPt>
            <c:idx val="1"/>
            <c:bubble3D val="0"/>
            <c:spPr>
              <a:solidFill>
                <a:schemeClr val="accent2"/>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3-92AE-437D-80E5-FA50C6A96620}"/>
              </c:ext>
            </c:extLst>
          </c:dPt>
          <c:dPt>
            <c:idx val="2"/>
            <c:bubble3D val="0"/>
            <c:spPr>
              <a:solidFill>
                <a:schemeClr val="accent3"/>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5-92AE-437D-80E5-FA50C6A96620}"/>
              </c:ext>
            </c:extLst>
          </c:dPt>
          <c:dPt>
            <c:idx val="3"/>
            <c:bubble3D val="0"/>
            <c:spPr>
              <a:solidFill>
                <a:schemeClr val="accent4"/>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7-92AE-437D-80E5-FA50C6A96620}"/>
              </c:ext>
            </c:extLst>
          </c:dPt>
          <c:dPt>
            <c:idx val="4"/>
            <c:bubble3D val="0"/>
            <c:spPr>
              <a:solidFill>
                <a:schemeClr val="accent5"/>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9-92AE-437D-80E5-FA50C6A96620}"/>
              </c:ext>
            </c:extLst>
          </c:dPt>
          <c:dPt>
            <c:idx val="5"/>
            <c:bubble3D val="0"/>
            <c:spPr>
              <a:solidFill>
                <a:schemeClr val="accent6"/>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B-92AE-437D-80E5-FA50C6A96620}"/>
              </c:ext>
            </c:extLst>
          </c:dPt>
          <c:dPt>
            <c:idx val="6"/>
            <c:bubble3D val="0"/>
            <c:spPr>
              <a:solidFill>
                <a:schemeClr val="accent1">
                  <a:lumMod val="60000"/>
                </a:schemeClr>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D-92AE-437D-80E5-FA50C6A96620}"/>
              </c:ext>
            </c:extLst>
          </c:dPt>
          <c:dPt>
            <c:idx val="7"/>
            <c:bubble3D val="0"/>
            <c:spPr>
              <a:solidFill>
                <a:schemeClr val="accent2">
                  <a:lumMod val="60000"/>
                </a:schemeClr>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F-92AE-437D-80E5-FA50C6A96620}"/>
              </c:ext>
            </c:extLst>
          </c:dPt>
          <c:dPt>
            <c:idx val="8"/>
            <c:bubble3D val="0"/>
            <c:spPr>
              <a:solidFill>
                <a:schemeClr val="accent3">
                  <a:lumMod val="60000"/>
                </a:schemeClr>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11-92AE-437D-80E5-FA50C6A96620}"/>
              </c:ext>
            </c:extLst>
          </c:dPt>
          <c:dLbls>
            <c:dLbl>
              <c:idx val="4"/>
              <c:layout>
                <c:manualLayout>
                  <c:x val="-0.12839778133212026"/>
                  <c:y val="1.470641463330483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92AE-437D-80E5-FA50C6A96620}"/>
                </c:ext>
              </c:extLst>
            </c:dLbl>
            <c:dLbl>
              <c:idx val="5"/>
              <c:layout>
                <c:manualLayout>
                  <c:x val="-0.10450079367767975"/>
                  <c:y val="-2.882100820823634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92AE-437D-80E5-FA50C6A96620}"/>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Expenses!$G$5:$G$13</c:f>
              <c:strCache>
                <c:ptCount val="9"/>
                <c:pt idx="0">
                  <c:v>COGS - Labor</c:v>
                </c:pt>
                <c:pt idx="1">
                  <c:v>COGS - Product</c:v>
                </c:pt>
                <c:pt idx="2">
                  <c:v>Office Administration - Labor</c:v>
                </c:pt>
                <c:pt idx="3">
                  <c:v>Office Expenses</c:v>
                </c:pt>
                <c:pt idx="4">
                  <c:v>Rent Expense</c:v>
                </c:pt>
                <c:pt idx="5">
                  <c:v>Travel Expense</c:v>
                </c:pt>
                <c:pt idx="6">
                  <c:v>Advertising and Promotion</c:v>
                </c:pt>
                <c:pt idx="7">
                  <c:v>Insurance Expense</c:v>
                </c:pt>
                <c:pt idx="8">
                  <c:v>Other Operating Expenses</c:v>
                </c:pt>
              </c:strCache>
            </c:strRef>
          </c:cat>
          <c:val>
            <c:numRef>
              <c:f>Expenses!$H$5:$H$13</c:f>
              <c:numCache>
                <c:formatCode>_(* #,##0_);_(* \(#,##0\);_(* \-??_);_(@_)</c:formatCode>
                <c:ptCount val="9"/>
                <c:pt idx="0">
                  <c:v>495953.44999999995</c:v>
                </c:pt>
                <c:pt idx="1">
                  <c:v>251142.77000000002</c:v>
                </c:pt>
                <c:pt idx="2">
                  <c:v>67060.98</c:v>
                </c:pt>
                <c:pt idx="3">
                  <c:v>28558</c:v>
                </c:pt>
                <c:pt idx="4">
                  <c:v>19843</c:v>
                </c:pt>
                <c:pt idx="5">
                  <c:v>24580.060000000005</c:v>
                </c:pt>
                <c:pt idx="6">
                  <c:v>7501.87</c:v>
                </c:pt>
                <c:pt idx="7">
                  <c:v>5750</c:v>
                </c:pt>
                <c:pt idx="8">
                  <c:v>19146</c:v>
                </c:pt>
              </c:numCache>
            </c:numRef>
          </c:val>
          <c:extLst>
            <c:ext xmlns:c16="http://schemas.microsoft.com/office/drawing/2014/chart" uri="{C3380CC4-5D6E-409C-BE32-E72D297353CC}">
              <c16:uniqueId val="{00000012-18F0-48D5-A3C6-35B960BD870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a:t>Peregrine Pro Forma Income Statement 2018-2023</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'[Peregrine financial.xlsx]Aggressive Pro Forma v1.1'!$B$2</c:f>
              <c:strCache>
                <c:ptCount val="1"/>
                <c:pt idx="0">
                  <c:v>Revenue</c:v>
                </c:pt>
              </c:strCache>
            </c:strRef>
          </c:tx>
          <c:spPr>
            <a:ln w="28575" cap="rnd">
              <a:solidFill>
                <a:schemeClr val="accent1"/>
              </a:solidFill>
              <a:round/>
            </a:ln>
            <a:effectLst/>
          </c:spPr>
          <c:marker>
            <c:symbol val="none"/>
          </c:marker>
          <c:cat>
            <c:numRef>
              <c:f>'[Peregrine financial.xlsx]Aggressive Pro Forma v1.1'!$I$1:$N$1</c:f>
              <c:numCache>
                <c:formatCode>General</c:formatCode>
                <c:ptCount val="6"/>
                <c:pt idx="0">
                  <c:v>2018</c:v>
                </c:pt>
                <c:pt idx="1">
                  <c:v>2019</c:v>
                </c:pt>
                <c:pt idx="2">
                  <c:v>2020</c:v>
                </c:pt>
                <c:pt idx="3">
                  <c:v>2021</c:v>
                </c:pt>
                <c:pt idx="4">
                  <c:v>2022</c:v>
                </c:pt>
                <c:pt idx="5">
                  <c:v>2023</c:v>
                </c:pt>
              </c:numCache>
            </c:numRef>
          </c:cat>
          <c:val>
            <c:numRef>
              <c:f>'[Peregrine financial.xlsx]Aggressive Pro Forma v1.1'!$I$2:$N$2</c:f>
              <c:numCache>
                <c:formatCode>"$"#,##0</c:formatCode>
                <c:ptCount val="6"/>
                <c:pt idx="0">
                  <c:v>1344</c:v>
                </c:pt>
                <c:pt idx="1">
                  <c:v>2016</c:v>
                </c:pt>
                <c:pt idx="2">
                  <c:v>3024</c:v>
                </c:pt>
                <c:pt idx="3">
                  <c:v>4536</c:v>
                </c:pt>
                <c:pt idx="4">
                  <c:v>6804</c:v>
                </c:pt>
                <c:pt idx="5">
                  <c:v>10206</c:v>
                </c:pt>
              </c:numCache>
            </c:numRef>
          </c:val>
          <c:smooth val="0"/>
          <c:extLst>
            <c:ext xmlns:c16="http://schemas.microsoft.com/office/drawing/2014/chart" uri="{C3380CC4-5D6E-409C-BE32-E72D297353CC}">
              <c16:uniqueId val="{00000000-B919-4ADD-86E0-1587B4B4EB79}"/>
            </c:ext>
          </c:extLst>
        </c:ser>
        <c:ser>
          <c:idx val="1"/>
          <c:order val="1"/>
          <c:tx>
            <c:strRef>
              <c:f>'[Peregrine financial.xlsx]Aggressive Pro Forma v1.1'!$B$3</c:f>
              <c:strCache>
                <c:ptCount val="1"/>
                <c:pt idx="0">
                  <c:v>Net Income</c:v>
                </c:pt>
              </c:strCache>
            </c:strRef>
          </c:tx>
          <c:spPr>
            <a:ln w="28575" cap="rnd">
              <a:solidFill>
                <a:schemeClr val="accent2"/>
              </a:solidFill>
              <a:round/>
            </a:ln>
            <a:effectLst/>
          </c:spPr>
          <c:marker>
            <c:symbol val="none"/>
          </c:marker>
          <c:cat>
            <c:numRef>
              <c:f>'[Peregrine financial.xlsx]Aggressive Pro Forma v1.1'!$I$1:$N$1</c:f>
              <c:numCache>
                <c:formatCode>General</c:formatCode>
                <c:ptCount val="6"/>
                <c:pt idx="0">
                  <c:v>2018</c:v>
                </c:pt>
                <c:pt idx="1">
                  <c:v>2019</c:v>
                </c:pt>
                <c:pt idx="2">
                  <c:v>2020</c:v>
                </c:pt>
                <c:pt idx="3">
                  <c:v>2021</c:v>
                </c:pt>
                <c:pt idx="4">
                  <c:v>2022</c:v>
                </c:pt>
                <c:pt idx="5">
                  <c:v>2023</c:v>
                </c:pt>
              </c:numCache>
            </c:numRef>
          </c:cat>
          <c:val>
            <c:numRef>
              <c:f>'[Peregrine financial.xlsx]Aggressive Pro Forma v1.1'!$I$3:$N$3</c:f>
              <c:numCache>
                <c:formatCode>"$"#,##0</c:formatCode>
                <c:ptCount val="6"/>
                <c:pt idx="0">
                  <c:v>64.5</c:v>
                </c:pt>
                <c:pt idx="1">
                  <c:v>120.96</c:v>
                </c:pt>
                <c:pt idx="2">
                  <c:v>241.92000000000002</c:v>
                </c:pt>
                <c:pt idx="3">
                  <c:v>498.96</c:v>
                </c:pt>
                <c:pt idx="4">
                  <c:v>884.52</c:v>
                </c:pt>
                <c:pt idx="5">
                  <c:v>1530.8999999999999</c:v>
                </c:pt>
              </c:numCache>
            </c:numRef>
          </c:val>
          <c:smooth val="0"/>
          <c:extLst>
            <c:ext xmlns:c16="http://schemas.microsoft.com/office/drawing/2014/chart" uri="{C3380CC4-5D6E-409C-BE32-E72D297353CC}">
              <c16:uniqueId val="{00000001-B919-4ADD-86E0-1587B4B4EB79}"/>
            </c:ext>
          </c:extLst>
        </c:ser>
        <c:dLbls>
          <c:showLegendKey val="0"/>
          <c:showVal val="0"/>
          <c:showCatName val="0"/>
          <c:showSerName val="0"/>
          <c:showPercent val="0"/>
          <c:showBubbleSize val="0"/>
        </c:dLbls>
        <c:smooth val="0"/>
        <c:axId val="533953184"/>
        <c:axId val="533960728"/>
      </c:lineChart>
      <c:catAx>
        <c:axId val="533953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33960728"/>
        <c:crosses val="autoZero"/>
        <c:auto val="1"/>
        <c:lblAlgn val="ctr"/>
        <c:lblOffset val="100"/>
        <c:noMultiLvlLbl val="0"/>
      </c:catAx>
      <c:valAx>
        <c:axId val="533960728"/>
        <c:scaling>
          <c:orientation val="minMax"/>
          <c:max val="10000"/>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33953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19-01-24T13:31:41.625" idx="32">
    <p:pos x="10" y="10"/>
    <p:text>this slide was Expected Industry Developments.  Repurposed it for Competitive Discussuion</p:text>
    <p:extLst>
      <p:ext uri="{C676402C-5697-4E1C-873F-D02D1690AC5C}">
        <p15:threadingInfo xmlns:p15="http://schemas.microsoft.com/office/powerpoint/2012/main" timeZoneBias="4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2-28T18:16:07.703" idx="80">
    <p:pos x="10" y="10"/>
    <p:text>Need to add the PMA rev generator, as well</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4CA9E4-F940-4BC6-8B6E-ABCBF99AE59C}" type="doc">
      <dgm:prSet loTypeId="urn:microsoft.com/office/officeart/2005/8/layout/rings+Icon" loCatId="officeonline" qsTypeId="urn:microsoft.com/office/officeart/2005/8/quickstyle/simple1" qsCatId="simple" csTypeId="urn:microsoft.com/office/officeart/2005/8/colors/accent1_2" csCatId="accent1" phldr="1"/>
      <dgm:spPr/>
    </dgm:pt>
    <dgm:pt modelId="{D5A88B7E-6EE3-4770-9956-9EEB567E3F64}">
      <dgm:prSet phldrT="[Text]" custT="1"/>
      <dgm:spPr>
        <a:solidFill>
          <a:srgbClr val="00708E">
            <a:alpha val="50000"/>
          </a:srgbClr>
        </a:solidFill>
        <a:ln>
          <a:noFill/>
        </a:ln>
        <a:effectLst>
          <a:glow rad="63500">
            <a:schemeClr val="accent1">
              <a:satMod val="175000"/>
              <a:alpha val="40000"/>
            </a:schemeClr>
          </a:glow>
        </a:effectLst>
      </dgm:spPr>
      <dgm:t>
        <a:bodyPr/>
        <a:lstStyle/>
        <a:p>
          <a:r>
            <a:rPr lang="en-US" sz="1800" dirty="0">
              <a:solidFill>
                <a:schemeClr val="bg1"/>
              </a:solidFill>
            </a:rPr>
            <a:t>Peregrine</a:t>
          </a:r>
        </a:p>
      </dgm:t>
    </dgm:pt>
    <dgm:pt modelId="{5BB6C8DD-1286-451D-8317-0AE5A5958E05}" type="parTrans" cxnId="{B7B5274C-8680-403C-80F8-62D2FA64A4CE}">
      <dgm:prSet/>
      <dgm:spPr/>
      <dgm:t>
        <a:bodyPr/>
        <a:lstStyle/>
        <a:p>
          <a:endParaRPr lang="en-US"/>
        </a:p>
      </dgm:t>
    </dgm:pt>
    <dgm:pt modelId="{D2CF5549-EA25-4EF6-B191-C6B963AB9FB5}" type="sibTrans" cxnId="{B7B5274C-8680-403C-80F8-62D2FA64A4CE}">
      <dgm:prSet/>
      <dgm:spPr/>
      <dgm:t>
        <a:bodyPr/>
        <a:lstStyle/>
        <a:p>
          <a:endParaRPr lang="en-US"/>
        </a:p>
      </dgm:t>
    </dgm:pt>
    <dgm:pt modelId="{70372F41-D3C0-4E46-A72B-6FFEBE3B4CCC}">
      <dgm:prSet phldrT="[Text]"/>
      <dgm:spPr>
        <a:solidFill>
          <a:srgbClr val="C00000">
            <a:alpha val="50000"/>
          </a:srgbClr>
        </a:solidFill>
        <a:ln>
          <a:noFill/>
        </a:ln>
        <a:effectLst>
          <a:glow rad="63500">
            <a:schemeClr val="accent1">
              <a:satMod val="175000"/>
              <a:alpha val="40000"/>
            </a:schemeClr>
          </a:glow>
        </a:effectLst>
      </dgm:spPr>
      <dgm:t>
        <a:bodyPr/>
        <a:lstStyle/>
        <a:p>
          <a:r>
            <a:rPr lang="en-US" dirty="0">
              <a:solidFill>
                <a:schemeClr val="bg1"/>
              </a:solidFill>
            </a:rPr>
            <a:t>FAA STC Approval</a:t>
          </a:r>
        </a:p>
      </dgm:t>
    </dgm:pt>
    <dgm:pt modelId="{8731C3D9-1E00-4319-93E9-AC79D4D6D4AA}" type="parTrans" cxnId="{A02ED611-6E8A-40E5-A8B9-BA869FEB942B}">
      <dgm:prSet/>
      <dgm:spPr/>
      <dgm:t>
        <a:bodyPr/>
        <a:lstStyle/>
        <a:p>
          <a:endParaRPr lang="en-US"/>
        </a:p>
      </dgm:t>
    </dgm:pt>
    <dgm:pt modelId="{3ED989B2-6353-4256-BA3F-B745B0A4E14C}" type="sibTrans" cxnId="{A02ED611-6E8A-40E5-A8B9-BA869FEB942B}">
      <dgm:prSet/>
      <dgm:spPr/>
      <dgm:t>
        <a:bodyPr/>
        <a:lstStyle/>
        <a:p>
          <a:endParaRPr lang="en-US"/>
        </a:p>
      </dgm:t>
    </dgm:pt>
    <dgm:pt modelId="{2CD16DA6-E8E7-403D-97B2-D41EAB7FF84B}">
      <dgm:prSet phldrT="[Text]"/>
      <dgm:spPr>
        <a:solidFill>
          <a:srgbClr val="00B050">
            <a:alpha val="50000"/>
          </a:srgbClr>
        </a:solidFill>
        <a:ln>
          <a:noFill/>
        </a:ln>
        <a:effectLst>
          <a:glow rad="63500">
            <a:schemeClr val="accent1">
              <a:satMod val="175000"/>
              <a:alpha val="40000"/>
            </a:schemeClr>
          </a:glow>
        </a:effectLst>
      </dgm:spPr>
      <dgm:t>
        <a:bodyPr/>
        <a:lstStyle/>
        <a:p>
          <a:r>
            <a:rPr lang="en-US" dirty="0">
              <a:solidFill>
                <a:schemeClr val="bg1"/>
              </a:solidFill>
            </a:rPr>
            <a:t>Customer/ Partner Network</a:t>
          </a:r>
        </a:p>
      </dgm:t>
    </dgm:pt>
    <dgm:pt modelId="{DCDD3B4C-E08D-4915-BCEE-5F88F447BD7F}" type="parTrans" cxnId="{2EAE266A-4FCC-486F-A983-52E76B934E18}">
      <dgm:prSet/>
      <dgm:spPr/>
      <dgm:t>
        <a:bodyPr/>
        <a:lstStyle/>
        <a:p>
          <a:endParaRPr lang="en-US"/>
        </a:p>
      </dgm:t>
    </dgm:pt>
    <dgm:pt modelId="{7EDF7B70-5EC3-41F0-8523-52DBFE9E5BA9}" type="sibTrans" cxnId="{2EAE266A-4FCC-486F-A983-52E76B934E18}">
      <dgm:prSet/>
      <dgm:spPr/>
      <dgm:t>
        <a:bodyPr/>
        <a:lstStyle/>
        <a:p>
          <a:endParaRPr lang="en-US"/>
        </a:p>
      </dgm:t>
    </dgm:pt>
    <dgm:pt modelId="{4EAD5050-FDE4-4C7D-91D4-7A5EE0527E31}">
      <dgm:prSet phldrT="[Text]"/>
      <dgm:spPr>
        <a:solidFill>
          <a:schemeClr val="accent6">
            <a:lumMod val="60000"/>
            <a:lumOff val="40000"/>
            <a:alpha val="50000"/>
          </a:schemeClr>
        </a:solidFill>
        <a:ln>
          <a:noFill/>
        </a:ln>
        <a:effectLst>
          <a:glow rad="63500">
            <a:schemeClr val="accent1">
              <a:satMod val="175000"/>
              <a:alpha val="40000"/>
            </a:schemeClr>
          </a:glow>
        </a:effectLst>
      </dgm:spPr>
      <dgm:t>
        <a:bodyPr/>
        <a:lstStyle/>
        <a:p>
          <a:r>
            <a:rPr lang="en-US" dirty="0">
              <a:solidFill>
                <a:schemeClr val="bg1"/>
              </a:solidFill>
            </a:rPr>
            <a:t>Trusted Avionics</a:t>
          </a:r>
        </a:p>
      </dgm:t>
    </dgm:pt>
    <dgm:pt modelId="{EBE52139-77DE-4BB0-835B-54C454DC3DF6}" type="parTrans" cxnId="{A447B2BF-5925-4B71-AFC4-C47DA514078E}">
      <dgm:prSet/>
      <dgm:spPr/>
      <dgm:t>
        <a:bodyPr/>
        <a:lstStyle/>
        <a:p>
          <a:endParaRPr lang="en-US"/>
        </a:p>
      </dgm:t>
    </dgm:pt>
    <dgm:pt modelId="{416ED6CA-9F63-4582-BCC4-00DED4DFE544}" type="sibTrans" cxnId="{A447B2BF-5925-4B71-AFC4-C47DA514078E}">
      <dgm:prSet/>
      <dgm:spPr/>
      <dgm:t>
        <a:bodyPr/>
        <a:lstStyle/>
        <a:p>
          <a:endParaRPr lang="en-US"/>
        </a:p>
      </dgm:t>
    </dgm:pt>
    <dgm:pt modelId="{195D17B5-D1DE-453C-B030-44BF952D52AD}" type="pres">
      <dgm:prSet presAssocID="{7E4CA9E4-F940-4BC6-8B6E-ABCBF99AE59C}" presName="Name0" presStyleCnt="0">
        <dgm:presLayoutVars>
          <dgm:chMax val="7"/>
          <dgm:dir/>
          <dgm:resizeHandles val="exact"/>
        </dgm:presLayoutVars>
      </dgm:prSet>
      <dgm:spPr/>
    </dgm:pt>
    <dgm:pt modelId="{8A0B24BD-9080-4487-B28F-B4A9E5105BF4}" type="pres">
      <dgm:prSet presAssocID="{7E4CA9E4-F940-4BC6-8B6E-ABCBF99AE59C}" presName="ellipse1" presStyleLbl="vennNode1" presStyleIdx="0" presStyleCnt="4" custScaleX="71585" custScaleY="71862" custLinFactNeighborX="77207" custLinFactNeighborY="-13312">
        <dgm:presLayoutVars>
          <dgm:bulletEnabled val="1"/>
        </dgm:presLayoutVars>
      </dgm:prSet>
      <dgm:spPr/>
    </dgm:pt>
    <dgm:pt modelId="{7B0C4D18-4DA4-4793-9367-14F1206A38D6}" type="pres">
      <dgm:prSet presAssocID="{7E4CA9E4-F940-4BC6-8B6E-ABCBF99AE59C}" presName="ellipse2" presStyleLbl="vennNode1" presStyleIdx="1" presStyleCnt="4" custScaleX="71585" custScaleY="71862" custLinFactNeighborX="23925" custLinFactNeighborY="13644">
        <dgm:presLayoutVars>
          <dgm:bulletEnabled val="1"/>
        </dgm:presLayoutVars>
      </dgm:prSet>
      <dgm:spPr/>
    </dgm:pt>
    <dgm:pt modelId="{8FB75DF3-FB45-4EA4-BB1F-1EB1567BC74C}" type="pres">
      <dgm:prSet presAssocID="{7E4CA9E4-F940-4BC6-8B6E-ABCBF99AE59C}" presName="ellipse3" presStyleLbl="vennNode1" presStyleIdx="2" presStyleCnt="4" custScaleX="71585" custScaleY="71862" custLinFactNeighborX="-97206" custLinFactNeighborY="32691">
        <dgm:presLayoutVars>
          <dgm:bulletEnabled val="1"/>
        </dgm:presLayoutVars>
      </dgm:prSet>
      <dgm:spPr/>
    </dgm:pt>
    <dgm:pt modelId="{9AB4A1C8-C771-4D60-AF3C-A2C7B2BA6CC9}" type="pres">
      <dgm:prSet presAssocID="{7E4CA9E4-F940-4BC6-8B6E-ABCBF99AE59C}" presName="ellipse4" presStyleLbl="vennNode1" presStyleIdx="3" presStyleCnt="4" custScaleX="71585" custScaleY="71862" custLinFactNeighborX="-5668" custLinFactNeighborY="-37469">
        <dgm:presLayoutVars>
          <dgm:bulletEnabled val="1"/>
        </dgm:presLayoutVars>
      </dgm:prSet>
      <dgm:spPr/>
    </dgm:pt>
  </dgm:ptLst>
  <dgm:cxnLst>
    <dgm:cxn modelId="{A02ED611-6E8A-40E5-A8B9-BA869FEB942B}" srcId="{7E4CA9E4-F940-4BC6-8B6E-ABCBF99AE59C}" destId="{70372F41-D3C0-4E46-A72B-6FFEBE3B4CCC}" srcOrd="1" destOrd="0" parTransId="{8731C3D9-1E00-4319-93E9-AC79D4D6D4AA}" sibTransId="{3ED989B2-6353-4256-BA3F-B745B0A4E14C}"/>
    <dgm:cxn modelId="{93AD3B24-B6A4-498C-96AE-9CE96316B81F}" type="presOf" srcId="{2CD16DA6-E8E7-403D-97B2-D41EAB7FF84B}" destId="{8FB75DF3-FB45-4EA4-BB1F-1EB1567BC74C}" srcOrd="0" destOrd="0" presId="urn:microsoft.com/office/officeart/2005/8/layout/rings+Icon"/>
    <dgm:cxn modelId="{93EBEB2F-9DA5-46D0-947B-73B919A53A7A}" type="presOf" srcId="{70372F41-D3C0-4E46-A72B-6FFEBE3B4CCC}" destId="{7B0C4D18-4DA4-4793-9367-14F1206A38D6}" srcOrd="0" destOrd="0" presId="urn:microsoft.com/office/officeart/2005/8/layout/rings+Icon"/>
    <dgm:cxn modelId="{4FF58632-0C53-41E5-9FCA-40A6781C6D32}" type="presOf" srcId="{7E4CA9E4-F940-4BC6-8B6E-ABCBF99AE59C}" destId="{195D17B5-D1DE-453C-B030-44BF952D52AD}" srcOrd="0" destOrd="0" presId="urn:microsoft.com/office/officeart/2005/8/layout/rings+Icon"/>
    <dgm:cxn modelId="{2EAE266A-4FCC-486F-A983-52E76B934E18}" srcId="{7E4CA9E4-F940-4BC6-8B6E-ABCBF99AE59C}" destId="{2CD16DA6-E8E7-403D-97B2-D41EAB7FF84B}" srcOrd="2" destOrd="0" parTransId="{DCDD3B4C-E08D-4915-BCEE-5F88F447BD7F}" sibTransId="{7EDF7B70-5EC3-41F0-8523-52DBFE9E5BA9}"/>
    <dgm:cxn modelId="{B7B5274C-8680-403C-80F8-62D2FA64A4CE}" srcId="{7E4CA9E4-F940-4BC6-8B6E-ABCBF99AE59C}" destId="{D5A88B7E-6EE3-4770-9956-9EEB567E3F64}" srcOrd="0" destOrd="0" parTransId="{5BB6C8DD-1286-451D-8317-0AE5A5958E05}" sibTransId="{D2CF5549-EA25-4EF6-B191-C6B963AB9FB5}"/>
    <dgm:cxn modelId="{7A2A6098-3DC1-4AEE-878B-B2CB40689DF5}" type="presOf" srcId="{D5A88B7E-6EE3-4770-9956-9EEB567E3F64}" destId="{8A0B24BD-9080-4487-B28F-B4A9E5105BF4}" srcOrd="0" destOrd="0" presId="urn:microsoft.com/office/officeart/2005/8/layout/rings+Icon"/>
    <dgm:cxn modelId="{A447B2BF-5925-4B71-AFC4-C47DA514078E}" srcId="{7E4CA9E4-F940-4BC6-8B6E-ABCBF99AE59C}" destId="{4EAD5050-FDE4-4C7D-91D4-7A5EE0527E31}" srcOrd="3" destOrd="0" parTransId="{EBE52139-77DE-4BB0-835B-54C454DC3DF6}" sibTransId="{416ED6CA-9F63-4582-BCC4-00DED4DFE544}"/>
    <dgm:cxn modelId="{888073F9-4DBC-42A8-8835-716E16EDBE22}" type="presOf" srcId="{4EAD5050-FDE4-4C7D-91D4-7A5EE0527E31}" destId="{9AB4A1C8-C771-4D60-AF3C-A2C7B2BA6CC9}" srcOrd="0" destOrd="0" presId="urn:microsoft.com/office/officeart/2005/8/layout/rings+Icon"/>
    <dgm:cxn modelId="{8C5FD427-6DA2-44E4-8EA1-61AD8147D82C}" type="presParOf" srcId="{195D17B5-D1DE-453C-B030-44BF952D52AD}" destId="{8A0B24BD-9080-4487-B28F-B4A9E5105BF4}" srcOrd="0" destOrd="0" presId="urn:microsoft.com/office/officeart/2005/8/layout/rings+Icon"/>
    <dgm:cxn modelId="{C9D8CF62-EA5C-4220-9F72-364B9515D95D}" type="presParOf" srcId="{195D17B5-D1DE-453C-B030-44BF952D52AD}" destId="{7B0C4D18-4DA4-4793-9367-14F1206A38D6}" srcOrd="1" destOrd="0" presId="urn:microsoft.com/office/officeart/2005/8/layout/rings+Icon"/>
    <dgm:cxn modelId="{F020D00C-E016-47C1-82F2-868A9C4ABC10}" type="presParOf" srcId="{195D17B5-D1DE-453C-B030-44BF952D52AD}" destId="{8FB75DF3-FB45-4EA4-BB1F-1EB1567BC74C}" srcOrd="2" destOrd="0" presId="urn:microsoft.com/office/officeart/2005/8/layout/rings+Icon"/>
    <dgm:cxn modelId="{D64CCA3E-93B3-4262-8F85-73D9EB51A893}" type="presParOf" srcId="{195D17B5-D1DE-453C-B030-44BF952D52AD}" destId="{9AB4A1C8-C771-4D60-AF3C-A2C7B2BA6CC9}" srcOrd="3" destOrd="0" presId="urn:microsoft.com/office/officeart/2005/8/layout/rings+Icon"/>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243DD6-7908-4AFA-8F08-F5DA4913D758}" type="doc">
      <dgm:prSet loTypeId="urn:microsoft.com/office/officeart/2005/8/layout/hierarchy1" loCatId="hierarchy" qsTypeId="urn:microsoft.com/office/officeart/2005/8/quickstyle/3d2" qsCatId="3D" csTypeId="urn:microsoft.com/office/officeart/2005/8/colors/accent5_1" csCatId="accent5" phldr="1"/>
      <dgm:spPr/>
      <dgm:t>
        <a:bodyPr/>
        <a:lstStyle/>
        <a:p>
          <a:endParaRPr lang="en-US"/>
        </a:p>
      </dgm:t>
    </dgm:pt>
    <dgm:pt modelId="{6213EA93-67B3-4DEB-8CC6-93A0B2AF7CD7}">
      <dgm:prSet phldrT="[Text]" custT="1"/>
      <dgm:spPr/>
      <dgm:t>
        <a:bodyPr/>
        <a:lstStyle/>
        <a:p>
          <a:r>
            <a:rPr lang="en-US" sz="1000" b="1" dirty="0"/>
            <a:t>David Rankin     </a:t>
          </a:r>
        </a:p>
        <a:p>
          <a:r>
            <a:rPr lang="en-US" sz="1000" dirty="0"/>
            <a:t>President</a:t>
          </a:r>
          <a:br>
            <a:rPr lang="en-US" sz="1000" dirty="0"/>
          </a:br>
          <a:r>
            <a:rPr lang="en-US" sz="1000" dirty="0"/>
            <a:t>Electrical DER</a:t>
          </a:r>
        </a:p>
      </dgm:t>
    </dgm:pt>
    <dgm:pt modelId="{22F01FA1-DAEC-40BA-8433-5E146EC5406F}" type="parTrans" cxnId="{A43F2893-82A9-4D28-9685-E0BE99CB288E}">
      <dgm:prSet/>
      <dgm:spPr/>
      <dgm:t>
        <a:bodyPr/>
        <a:lstStyle/>
        <a:p>
          <a:endParaRPr lang="en-US"/>
        </a:p>
      </dgm:t>
    </dgm:pt>
    <dgm:pt modelId="{0B401069-F5DA-4C26-8D27-41C74B853B00}" type="sibTrans" cxnId="{A43F2893-82A9-4D28-9685-E0BE99CB288E}">
      <dgm:prSet/>
      <dgm:spPr/>
      <dgm:t>
        <a:bodyPr/>
        <a:lstStyle/>
        <a:p>
          <a:endParaRPr lang="en-US"/>
        </a:p>
      </dgm:t>
    </dgm:pt>
    <dgm:pt modelId="{34EF69ED-7733-43E5-9F02-75216E62B39D}">
      <dgm:prSet phldrT="[Text]" custT="1"/>
      <dgm:spPr/>
      <dgm:t>
        <a:bodyPr/>
        <a:lstStyle/>
        <a:p>
          <a:r>
            <a:rPr lang="en-US" sz="1050" b="1" i="0" dirty="0"/>
            <a:t>Jeff Kistler </a:t>
          </a:r>
        </a:p>
        <a:p>
          <a:r>
            <a:rPr lang="en-US" sz="1050" i="0" dirty="0"/>
            <a:t>Senior Engineer    Company DER</a:t>
          </a:r>
        </a:p>
      </dgm:t>
    </dgm:pt>
    <dgm:pt modelId="{D95CB556-0982-4642-9108-EFDA847395CF}" type="parTrans" cxnId="{4C3D5DA4-4E22-49D2-8A9A-EB38B09280C2}">
      <dgm:prSet/>
      <dgm:spPr/>
      <dgm:t>
        <a:bodyPr/>
        <a:lstStyle/>
        <a:p>
          <a:endParaRPr lang="en-US"/>
        </a:p>
      </dgm:t>
    </dgm:pt>
    <dgm:pt modelId="{B6844C36-BF59-4369-A225-8E816E956898}" type="sibTrans" cxnId="{4C3D5DA4-4E22-49D2-8A9A-EB38B09280C2}">
      <dgm:prSet/>
      <dgm:spPr/>
      <dgm:t>
        <a:bodyPr/>
        <a:lstStyle/>
        <a:p>
          <a:endParaRPr lang="en-US"/>
        </a:p>
      </dgm:t>
    </dgm:pt>
    <dgm:pt modelId="{CEC77832-0685-4061-85A9-2B7E04FC9927}">
      <dgm:prSet custT="1"/>
      <dgm:spPr/>
      <dgm:t>
        <a:bodyPr/>
        <a:lstStyle/>
        <a:p>
          <a:r>
            <a:rPr lang="en-US" sz="1000" b="1" i="0" dirty="0"/>
            <a:t>Cory Smith</a:t>
          </a:r>
        </a:p>
        <a:p>
          <a:r>
            <a:rPr lang="en-US" sz="1000" i="0" dirty="0"/>
            <a:t>Electrical Engineer</a:t>
          </a:r>
        </a:p>
      </dgm:t>
    </dgm:pt>
    <dgm:pt modelId="{64522A3B-06D5-445A-B29E-95A5AD0616E8}" type="parTrans" cxnId="{ED06E7D1-B82C-4C60-B10C-44EEF35A638A}">
      <dgm:prSet/>
      <dgm:spPr/>
      <dgm:t>
        <a:bodyPr/>
        <a:lstStyle/>
        <a:p>
          <a:endParaRPr lang="en-US"/>
        </a:p>
      </dgm:t>
    </dgm:pt>
    <dgm:pt modelId="{DC723360-4464-4AC6-AC92-037B46B955A1}" type="sibTrans" cxnId="{ED06E7D1-B82C-4C60-B10C-44EEF35A638A}">
      <dgm:prSet/>
      <dgm:spPr/>
      <dgm:t>
        <a:bodyPr/>
        <a:lstStyle/>
        <a:p>
          <a:endParaRPr lang="en-US"/>
        </a:p>
      </dgm:t>
    </dgm:pt>
    <dgm:pt modelId="{146B5BCA-F4A0-4A38-B33B-EC8BFA2CE5CF}">
      <dgm:prSet custT="1"/>
      <dgm:spPr/>
      <dgm:t>
        <a:bodyPr/>
        <a:lstStyle/>
        <a:p>
          <a:r>
            <a:rPr lang="en-US" sz="1000" b="1" i="0" dirty="0"/>
            <a:t>Jennie </a:t>
          </a:r>
          <a:r>
            <a:rPr lang="en-US" sz="1000" b="1" i="0" dirty="0" err="1"/>
            <a:t>Alfs</a:t>
          </a:r>
          <a:endParaRPr lang="en-US" sz="1000" b="1" i="0" dirty="0"/>
        </a:p>
        <a:p>
          <a:r>
            <a:rPr lang="en-US" sz="1000" i="0" dirty="0"/>
            <a:t>Controller</a:t>
          </a:r>
        </a:p>
      </dgm:t>
    </dgm:pt>
    <dgm:pt modelId="{FC127E7E-FFD8-4856-B22A-FC2DE70AAD12}" type="parTrans" cxnId="{5A1A34D1-58B2-4611-801D-A477054B8543}">
      <dgm:prSet/>
      <dgm:spPr/>
      <dgm:t>
        <a:bodyPr/>
        <a:lstStyle/>
        <a:p>
          <a:endParaRPr lang="en-US"/>
        </a:p>
      </dgm:t>
    </dgm:pt>
    <dgm:pt modelId="{861FB706-A371-43B4-A9C0-19E307330018}" type="sibTrans" cxnId="{5A1A34D1-58B2-4611-801D-A477054B8543}">
      <dgm:prSet/>
      <dgm:spPr/>
      <dgm:t>
        <a:bodyPr/>
        <a:lstStyle/>
        <a:p>
          <a:endParaRPr lang="en-US"/>
        </a:p>
      </dgm:t>
    </dgm:pt>
    <dgm:pt modelId="{1539CEEE-F833-450D-91EB-04F96A2AEAA2}">
      <dgm:prSet custT="1"/>
      <dgm:spPr/>
      <dgm:t>
        <a:bodyPr/>
        <a:lstStyle/>
        <a:p>
          <a:r>
            <a:rPr lang="en-US" sz="1000" b="1" i="0" dirty="0"/>
            <a:t>David Sam              </a:t>
          </a:r>
        </a:p>
        <a:p>
          <a:r>
            <a:rPr lang="en-US" sz="1000" i="0" dirty="0"/>
            <a:t>Quality Control</a:t>
          </a:r>
        </a:p>
      </dgm:t>
    </dgm:pt>
    <dgm:pt modelId="{CE4DF660-7BD9-4C61-8058-864A150E86EF}" type="parTrans" cxnId="{5493F64F-7F27-43D3-815E-35D7FED6B37F}">
      <dgm:prSet/>
      <dgm:spPr/>
      <dgm:t>
        <a:bodyPr/>
        <a:lstStyle/>
        <a:p>
          <a:endParaRPr lang="en-US"/>
        </a:p>
      </dgm:t>
    </dgm:pt>
    <dgm:pt modelId="{30BAB5DF-8466-4945-A435-31F496D4106B}" type="sibTrans" cxnId="{5493F64F-7F27-43D3-815E-35D7FED6B37F}">
      <dgm:prSet/>
      <dgm:spPr/>
      <dgm:t>
        <a:bodyPr/>
        <a:lstStyle/>
        <a:p>
          <a:endParaRPr lang="en-US"/>
        </a:p>
      </dgm:t>
    </dgm:pt>
    <dgm:pt modelId="{DDB0F106-1D04-4C48-84E6-26CD837653C0}">
      <dgm:prSet custT="1"/>
      <dgm:spPr/>
      <dgm:t>
        <a:bodyPr/>
        <a:lstStyle/>
        <a:p>
          <a:pPr algn="ctr"/>
          <a:endParaRPr lang="en-US" sz="1100" b="1" dirty="0"/>
        </a:p>
        <a:p>
          <a:pPr algn="ctr"/>
          <a:r>
            <a:rPr lang="en-US" sz="1000" b="1" dirty="0"/>
            <a:t>Neil Schroeder</a:t>
          </a:r>
        </a:p>
        <a:p>
          <a:pPr algn="ctr"/>
          <a:r>
            <a:rPr lang="en-US" sz="1000" dirty="0"/>
            <a:t>Engineering          Avionics Technician</a:t>
          </a:r>
        </a:p>
        <a:p>
          <a:pPr algn="ctr"/>
          <a:endParaRPr lang="en-US" sz="1100" dirty="0"/>
        </a:p>
      </dgm:t>
    </dgm:pt>
    <dgm:pt modelId="{FEAB65B7-A420-4A26-A866-0610270F7708}" type="parTrans" cxnId="{5D62FC27-9BBA-475F-BEEF-45163E85214A}">
      <dgm:prSet/>
      <dgm:spPr/>
      <dgm:t>
        <a:bodyPr/>
        <a:lstStyle/>
        <a:p>
          <a:endParaRPr lang="en-US"/>
        </a:p>
      </dgm:t>
    </dgm:pt>
    <dgm:pt modelId="{86F9B7A8-301B-4BE3-8EC7-C6E3959C4F22}" type="sibTrans" cxnId="{5D62FC27-9BBA-475F-BEEF-45163E85214A}">
      <dgm:prSet/>
      <dgm:spPr/>
      <dgm:t>
        <a:bodyPr/>
        <a:lstStyle/>
        <a:p>
          <a:endParaRPr lang="en-US"/>
        </a:p>
      </dgm:t>
    </dgm:pt>
    <dgm:pt modelId="{2F2A24F9-8213-49AE-A0F8-91B920AE75FB}">
      <dgm:prSet custT="1"/>
      <dgm:spPr/>
      <dgm:t>
        <a:bodyPr/>
        <a:lstStyle/>
        <a:p>
          <a:r>
            <a:rPr lang="en-US" sz="1000" b="1" dirty="0"/>
            <a:t>Bobby Childers</a:t>
          </a:r>
        </a:p>
        <a:p>
          <a:r>
            <a:rPr lang="en-US" sz="1000" dirty="0"/>
            <a:t>Lead CAD Designer</a:t>
          </a:r>
        </a:p>
      </dgm:t>
    </dgm:pt>
    <dgm:pt modelId="{0EDDABDF-8314-4FA1-AB28-FB8362AAF991}" type="parTrans" cxnId="{725D400B-04DC-4962-BD8B-602994C19D49}">
      <dgm:prSet/>
      <dgm:spPr/>
      <dgm:t>
        <a:bodyPr/>
        <a:lstStyle/>
        <a:p>
          <a:endParaRPr lang="en-US"/>
        </a:p>
      </dgm:t>
    </dgm:pt>
    <dgm:pt modelId="{F6716E9D-9F7D-45EB-8BA1-B6B231E7798D}" type="sibTrans" cxnId="{725D400B-04DC-4962-BD8B-602994C19D49}">
      <dgm:prSet/>
      <dgm:spPr/>
      <dgm:t>
        <a:bodyPr/>
        <a:lstStyle/>
        <a:p>
          <a:endParaRPr lang="en-US"/>
        </a:p>
      </dgm:t>
    </dgm:pt>
    <dgm:pt modelId="{54D932C4-EE83-4C7B-9152-1CFCFD8B9435}">
      <dgm:prSet custT="1"/>
      <dgm:spPr/>
      <dgm:t>
        <a:bodyPr/>
        <a:lstStyle/>
        <a:p>
          <a:pPr algn="ctr"/>
          <a:r>
            <a:rPr lang="en-US" sz="1000" b="1" dirty="0"/>
            <a:t>Tiffany </a:t>
          </a:r>
          <a:r>
            <a:rPr lang="en-US" sz="1000" b="1" dirty="0" err="1"/>
            <a:t>Hiler</a:t>
          </a:r>
          <a:endParaRPr lang="en-US" sz="1000" b="1" dirty="0"/>
        </a:p>
        <a:p>
          <a:pPr algn="ctr"/>
          <a:r>
            <a:rPr lang="en-US" sz="1000" b="0" dirty="0"/>
            <a:t>Marketing/Business Development</a:t>
          </a:r>
        </a:p>
      </dgm:t>
    </dgm:pt>
    <dgm:pt modelId="{CE0B65CB-9E53-4699-920A-110E753BC98F}" type="parTrans" cxnId="{972FA4E3-76D6-4087-8BA7-D75660C637C9}">
      <dgm:prSet/>
      <dgm:spPr/>
      <dgm:t>
        <a:bodyPr/>
        <a:lstStyle/>
        <a:p>
          <a:endParaRPr lang="en-US"/>
        </a:p>
      </dgm:t>
    </dgm:pt>
    <dgm:pt modelId="{D3C216EA-3FAE-495E-9936-65FBE3424BD5}" type="sibTrans" cxnId="{972FA4E3-76D6-4087-8BA7-D75660C637C9}">
      <dgm:prSet/>
      <dgm:spPr/>
      <dgm:t>
        <a:bodyPr/>
        <a:lstStyle/>
        <a:p>
          <a:endParaRPr lang="en-US"/>
        </a:p>
      </dgm:t>
    </dgm:pt>
    <dgm:pt modelId="{10064E43-2157-4D30-A676-067C7A4ABA94}">
      <dgm:prSet custT="1"/>
      <dgm:spPr/>
      <dgm:t>
        <a:bodyPr/>
        <a:lstStyle/>
        <a:p>
          <a:r>
            <a:rPr lang="en-US" sz="1000" b="1" dirty="0"/>
            <a:t>Lee Carlson</a:t>
          </a:r>
        </a:p>
        <a:p>
          <a:r>
            <a:rPr lang="en-US" sz="1000" dirty="0"/>
            <a:t>Product Support</a:t>
          </a:r>
        </a:p>
      </dgm:t>
    </dgm:pt>
    <dgm:pt modelId="{0AEE9178-5108-42A8-A5FB-F155D344CA08}" type="parTrans" cxnId="{4721970B-D6A0-4919-BDFB-B91BC4112154}">
      <dgm:prSet/>
      <dgm:spPr/>
      <dgm:t>
        <a:bodyPr/>
        <a:lstStyle/>
        <a:p>
          <a:endParaRPr lang="en-US"/>
        </a:p>
      </dgm:t>
    </dgm:pt>
    <dgm:pt modelId="{E5C0526E-5754-42EE-A958-CC363CC33C2F}" type="sibTrans" cxnId="{4721970B-D6A0-4919-BDFB-B91BC4112154}">
      <dgm:prSet/>
      <dgm:spPr/>
      <dgm:t>
        <a:bodyPr/>
        <a:lstStyle/>
        <a:p>
          <a:endParaRPr lang="en-US"/>
        </a:p>
      </dgm:t>
    </dgm:pt>
    <dgm:pt modelId="{4ABA4628-486B-4DB3-A435-470010BE3A62}">
      <dgm:prSet custT="1"/>
      <dgm:spPr/>
      <dgm:t>
        <a:bodyPr/>
        <a:lstStyle/>
        <a:p>
          <a:r>
            <a:rPr lang="en-US" sz="1000" b="1" dirty="0"/>
            <a:t>Daniel Mazin</a:t>
          </a:r>
        </a:p>
        <a:p>
          <a:r>
            <a:rPr lang="en-US" sz="1000" dirty="0"/>
            <a:t>Deign Engineer</a:t>
          </a:r>
        </a:p>
      </dgm:t>
    </dgm:pt>
    <dgm:pt modelId="{F723F68C-2822-4403-8396-846F10EF37AA}" type="parTrans" cxnId="{F2535A8C-7322-46D8-A059-982C01E15B35}">
      <dgm:prSet/>
      <dgm:spPr/>
      <dgm:t>
        <a:bodyPr/>
        <a:lstStyle/>
        <a:p>
          <a:endParaRPr lang="en-US"/>
        </a:p>
      </dgm:t>
    </dgm:pt>
    <dgm:pt modelId="{541FC17E-7887-4673-866F-043B055AA163}" type="sibTrans" cxnId="{F2535A8C-7322-46D8-A059-982C01E15B35}">
      <dgm:prSet/>
      <dgm:spPr/>
      <dgm:t>
        <a:bodyPr/>
        <a:lstStyle/>
        <a:p>
          <a:endParaRPr lang="en-US"/>
        </a:p>
      </dgm:t>
    </dgm:pt>
    <dgm:pt modelId="{7F5C8212-F3D4-43A4-A29B-CB4BB8C5A431}" type="pres">
      <dgm:prSet presAssocID="{07243DD6-7908-4AFA-8F08-F5DA4913D758}" presName="hierChild1" presStyleCnt="0">
        <dgm:presLayoutVars>
          <dgm:chPref val="1"/>
          <dgm:dir/>
          <dgm:animOne val="branch"/>
          <dgm:animLvl val="lvl"/>
          <dgm:resizeHandles/>
        </dgm:presLayoutVars>
      </dgm:prSet>
      <dgm:spPr/>
    </dgm:pt>
    <dgm:pt modelId="{CE8C80FB-60E7-4AF2-A5D4-70F61A3AF146}" type="pres">
      <dgm:prSet presAssocID="{6213EA93-67B3-4DEB-8CC6-93A0B2AF7CD7}" presName="hierRoot1" presStyleCnt="0"/>
      <dgm:spPr/>
    </dgm:pt>
    <dgm:pt modelId="{874EBE65-A3F8-4DDE-B261-0F583100BA2A}" type="pres">
      <dgm:prSet presAssocID="{6213EA93-67B3-4DEB-8CC6-93A0B2AF7CD7}" presName="composite" presStyleCnt="0"/>
      <dgm:spPr/>
    </dgm:pt>
    <dgm:pt modelId="{987E00FC-04B5-4421-A96F-CA460E2B19DF}" type="pres">
      <dgm:prSet presAssocID="{6213EA93-67B3-4DEB-8CC6-93A0B2AF7CD7}" presName="background" presStyleLbl="node0" presStyleIdx="0" presStyleCnt="1"/>
      <dgm:spPr/>
    </dgm:pt>
    <dgm:pt modelId="{868D9E49-D88B-430E-AC72-CD00412C6BE0}" type="pres">
      <dgm:prSet presAssocID="{6213EA93-67B3-4DEB-8CC6-93A0B2AF7CD7}" presName="text" presStyleLbl="fgAcc0" presStyleIdx="0" presStyleCnt="1" custScaleX="127837" custLinFactNeighborX="-86609" custLinFactNeighborY="-30564">
        <dgm:presLayoutVars>
          <dgm:chPref val="3"/>
        </dgm:presLayoutVars>
      </dgm:prSet>
      <dgm:spPr/>
    </dgm:pt>
    <dgm:pt modelId="{EC468468-BDA1-487F-88FB-B9ABBC5E6DDC}" type="pres">
      <dgm:prSet presAssocID="{6213EA93-67B3-4DEB-8CC6-93A0B2AF7CD7}" presName="hierChild2" presStyleCnt="0"/>
      <dgm:spPr/>
    </dgm:pt>
    <dgm:pt modelId="{13E913A0-B01D-43F1-B1A3-E3D474304F95}" type="pres">
      <dgm:prSet presAssocID="{D95CB556-0982-4642-9108-EFDA847395CF}" presName="Name10" presStyleLbl="parChTrans1D2" presStyleIdx="0" presStyleCnt="4"/>
      <dgm:spPr/>
    </dgm:pt>
    <dgm:pt modelId="{339373E9-6044-4E5C-B394-68699903D761}" type="pres">
      <dgm:prSet presAssocID="{34EF69ED-7733-43E5-9F02-75216E62B39D}" presName="hierRoot2" presStyleCnt="0"/>
      <dgm:spPr/>
    </dgm:pt>
    <dgm:pt modelId="{E66E8E9E-A9EE-4EBF-AF12-4E81C04674B7}" type="pres">
      <dgm:prSet presAssocID="{34EF69ED-7733-43E5-9F02-75216E62B39D}" presName="composite2" presStyleCnt="0"/>
      <dgm:spPr/>
    </dgm:pt>
    <dgm:pt modelId="{814D968B-BB58-4009-A740-66AD03AAD2CC}" type="pres">
      <dgm:prSet presAssocID="{34EF69ED-7733-43E5-9F02-75216E62B39D}" presName="background2" presStyleLbl="node2" presStyleIdx="0" presStyleCnt="4"/>
      <dgm:spPr/>
    </dgm:pt>
    <dgm:pt modelId="{F95FE02B-F52A-4D21-AD4B-153872E225D6}" type="pres">
      <dgm:prSet presAssocID="{34EF69ED-7733-43E5-9F02-75216E62B39D}" presName="text2" presStyleLbl="fgAcc2" presStyleIdx="0" presStyleCnt="4" custScaleX="116340" custLinFactNeighborX="-85208" custLinFactNeighborY="-8229">
        <dgm:presLayoutVars>
          <dgm:chPref val="3"/>
        </dgm:presLayoutVars>
      </dgm:prSet>
      <dgm:spPr/>
    </dgm:pt>
    <dgm:pt modelId="{FA39EFEE-422D-4ABA-B7F3-81DFB819FD0D}" type="pres">
      <dgm:prSet presAssocID="{34EF69ED-7733-43E5-9F02-75216E62B39D}" presName="hierChild3" presStyleCnt="0"/>
      <dgm:spPr/>
    </dgm:pt>
    <dgm:pt modelId="{2D7D4BC1-6CA8-4E14-9FBB-2229DF54B076}" type="pres">
      <dgm:prSet presAssocID="{FEAB65B7-A420-4A26-A866-0610270F7708}" presName="Name17" presStyleLbl="parChTrans1D3" presStyleIdx="0" presStyleCnt="3"/>
      <dgm:spPr/>
    </dgm:pt>
    <dgm:pt modelId="{2C886AC4-0D5F-44AE-B533-E47328A55278}" type="pres">
      <dgm:prSet presAssocID="{DDB0F106-1D04-4C48-84E6-26CD837653C0}" presName="hierRoot3" presStyleCnt="0"/>
      <dgm:spPr/>
    </dgm:pt>
    <dgm:pt modelId="{F9AE3201-E9BC-4028-97E7-1C6DFD3D16EE}" type="pres">
      <dgm:prSet presAssocID="{DDB0F106-1D04-4C48-84E6-26CD837653C0}" presName="composite3" presStyleCnt="0"/>
      <dgm:spPr/>
    </dgm:pt>
    <dgm:pt modelId="{81944B9D-835C-4B7D-A4C2-1635CC8627DB}" type="pres">
      <dgm:prSet presAssocID="{DDB0F106-1D04-4C48-84E6-26CD837653C0}" presName="background3" presStyleLbl="node3" presStyleIdx="0" presStyleCnt="3"/>
      <dgm:spPr/>
    </dgm:pt>
    <dgm:pt modelId="{3D19E667-4DE6-491A-8068-7C3B16C8939D}" type="pres">
      <dgm:prSet presAssocID="{DDB0F106-1D04-4C48-84E6-26CD837653C0}" presName="text3" presStyleLbl="fgAcc3" presStyleIdx="0" presStyleCnt="3" custLinFactNeighborX="-12994" custLinFactNeighborY="7">
        <dgm:presLayoutVars>
          <dgm:chPref val="3"/>
        </dgm:presLayoutVars>
      </dgm:prSet>
      <dgm:spPr/>
    </dgm:pt>
    <dgm:pt modelId="{13322059-1EE0-470D-8DE2-8A523FD8D0B6}" type="pres">
      <dgm:prSet presAssocID="{DDB0F106-1D04-4C48-84E6-26CD837653C0}" presName="hierChild4" presStyleCnt="0"/>
      <dgm:spPr/>
    </dgm:pt>
    <dgm:pt modelId="{BFC7338C-D613-42CE-A3C8-1E1BCE0FEA62}" type="pres">
      <dgm:prSet presAssocID="{64522A3B-06D5-445A-B29E-95A5AD0616E8}" presName="Name17" presStyleLbl="parChTrans1D3" presStyleIdx="1" presStyleCnt="3"/>
      <dgm:spPr/>
    </dgm:pt>
    <dgm:pt modelId="{C7C97D94-D7A0-4A40-85BC-A8BB7FC74897}" type="pres">
      <dgm:prSet presAssocID="{CEC77832-0685-4061-85A9-2B7E04FC9927}" presName="hierRoot3" presStyleCnt="0"/>
      <dgm:spPr/>
    </dgm:pt>
    <dgm:pt modelId="{2031A2F7-2F71-4B37-86FE-0EE755FCFE64}" type="pres">
      <dgm:prSet presAssocID="{CEC77832-0685-4061-85A9-2B7E04FC9927}" presName="composite3" presStyleCnt="0"/>
      <dgm:spPr/>
    </dgm:pt>
    <dgm:pt modelId="{BB1DA2C6-9035-47F3-AABE-8B758B6D19F0}" type="pres">
      <dgm:prSet presAssocID="{CEC77832-0685-4061-85A9-2B7E04FC9927}" presName="background3" presStyleLbl="node3" presStyleIdx="1" presStyleCnt="3"/>
      <dgm:spPr/>
    </dgm:pt>
    <dgm:pt modelId="{9D06AB76-11B4-4CAA-9887-9CEC3100795D}" type="pres">
      <dgm:prSet presAssocID="{CEC77832-0685-4061-85A9-2B7E04FC9927}" presName="text3" presStyleLbl="fgAcc3" presStyleIdx="1" presStyleCnt="3">
        <dgm:presLayoutVars>
          <dgm:chPref val="3"/>
        </dgm:presLayoutVars>
      </dgm:prSet>
      <dgm:spPr/>
    </dgm:pt>
    <dgm:pt modelId="{0FBA9DA4-F179-4E1B-A77C-ED9B91C4EB81}" type="pres">
      <dgm:prSet presAssocID="{CEC77832-0685-4061-85A9-2B7E04FC9927}" presName="hierChild4" presStyleCnt="0"/>
      <dgm:spPr/>
    </dgm:pt>
    <dgm:pt modelId="{DF46072E-C4E2-472A-9C50-65254B28CD08}" type="pres">
      <dgm:prSet presAssocID="{0EDDABDF-8314-4FA1-AB28-FB8362AAF991}" presName="Name23" presStyleLbl="parChTrans1D4" presStyleIdx="0" presStyleCnt="2"/>
      <dgm:spPr/>
    </dgm:pt>
    <dgm:pt modelId="{7ED00113-B216-4E8F-8182-E06470B1CEE1}" type="pres">
      <dgm:prSet presAssocID="{2F2A24F9-8213-49AE-A0F8-91B920AE75FB}" presName="hierRoot4" presStyleCnt="0"/>
      <dgm:spPr/>
    </dgm:pt>
    <dgm:pt modelId="{00921D13-98B3-4435-8C88-78FBD8762347}" type="pres">
      <dgm:prSet presAssocID="{2F2A24F9-8213-49AE-A0F8-91B920AE75FB}" presName="composite4" presStyleCnt="0"/>
      <dgm:spPr/>
    </dgm:pt>
    <dgm:pt modelId="{60658711-067B-4C54-AF04-6646FC880586}" type="pres">
      <dgm:prSet presAssocID="{2F2A24F9-8213-49AE-A0F8-91B920AE75FB}" presName="background4" presStyleLbl="node4" presStyleIdx="0" presStyleCnt="2"/>
      <dgm:spPr/>
    </dgm:pt>
    <dgm:pt modelId="{50B9A431-74B6-46C2-A0C8-17FCFCAC75C1}" type="pres">
      <dgm:prSet presAssocID="{2F2A24F9-8213-49AE-A0F8-91B920AE75FB}" presName="text4" presStyleLbl="fgAcc4" presStyleIdx="0" presStyleCnt="2">
        <dgm:presLayoutVars>
          <dgm:chPref val="3"/>
        </dgm:presLayoutVars>
      </dgm:prSet>
      <dgm:spPr/>
    </dgm:pt>
    <dgm:pt modelId="{ABF1BDFA-D8E5-46EE-A0A8-47DCB5D0ED01}" type="pres">
      <dgm:prSet presAssocID="{2F2A24F9-8213-49AE-A0F8-91B920AE75FB}" presName="hierChild5" presStyleCnt="0"/>
      <dgm:spPr/>
    </dgm:pt>
    <dgm:pt modelId="{9C483C1F-6A3A-4478-9BD3-AA2398A35774}" type="pres">
      <dgm:prSet presAssocID="{F723F68C-2822-4403-8396-846F10EF37AA}" presName="Name23" presStyleLbl="parChTrans1D4" presStyleIdx="1" presStyleCnt="2"/>
      <dgm:spPr/>
    </dgm:pt>
    <dgm:pt modelId="{5856B041-AF68-404D-AD86-D21DD5CF20BD}" type="pres">
      <dgm:prSet presAssocID="{4ABA4628-486B-4DB3-A435-470010BE3A62}" presName="hierRoot4" presStyleCnt="0"/>
      <dgm:spPr/>
    </dgm:pt>
    <dgm:pt modelId="{EB45D96B-44B4-4508-BB91-00258AF2EE3C}" type="pres">
      <dgm:prSet presAssocID="{4ABA4628-486B-4DB3-A435-470010BE3A62}" presName="composite4" presStyleCnt="0"/>
      <dgm:spPr/>
    </dgm:pt>
    <dgm:pt modelId="{788E351D-054A-4D69-8103-96EE8E279612}" type="pres">
      <dgm:prSet presAssocID="{4ABA4628-486B-4DB3-A435-470010BE3A62}" presName="background4" presStyleLbl="node4" presStyleIdx="1" presStyleCnt="2"/>
      <dgm:spPr/>
    </dgm:pt>
    <dgm:pt modelId="{5F9C7869-8329-416C-81FC-4BB1C1CB7D83}" type="pres">
      <dgm:prSet presAssocID="{4ABA4628-486B-4DB3-A435-470010BE3A62}" presName="text4" presStyleLbl="fgAcc4" presStyleIdx="1" presStyleCnt="2">
        <dgm:presLayoutVars>
          <dgm:chPref val="3"/>
        </dgm:presLayoutVars>
      </dgm:prSet>
      <dgm:spPr/>
    </dgm:pt>
    <dgm:pt modelId="{C392ABA9-873A-4213-B3E2-6D3D7DEB1E81}" type="pres">
      <dgm:prSet presAssocID="{4ABA4628-486B-4DB3-A435-470010BE3A62}" presName="hierChild5" presStyleCnt="0"/>
      <dgm:spPr/>
    </dgm:pt>
    <dgm:pt modelId="{7D58BC0A-5962-4D3D-A7E0-E81DE77C75DD}" type="pres">
      <dgm:prSet presAssocID="{FC127E7E-FFD8-4856-B22A-FC2DE70AAD12}" presName="Name10" presStyleLbl="parChTrans1D2" presStyleIdx="1" presStyleCnt="4"/>
      <dgm:spPr/>
    </dgm:pt>
    <dgm:pt modelId="{EC6BB066-EDE4-4686-8C25-358CAC760929}" type="pres">
      <dgm:prSet presAssocID="{146B5BCA-F4A0-4A38-B33B-EC8BFA2CE5CF}" presName="hierRoot2" presStyleCnt="0"/>
      <dgm:spPr/>
    </dgm:pt>
    <dgm:pt modelId="{FD75B323-D9E5-46ED-8A93-060F2E773F36}" type="pres">
      <dgm:prSet presAssocID="{146B5BCA-F4A0-4A38-B33B-EC8BFA2CE5CF}" presName="composite2" presStyleCnt="0"/>
      <dgm:spPr/>
    </dgm:pt>
    <dgm:pt modelId="{2A0604CA-E35D-4C9E-A844-C819E8EB6765}" type="pres">
      <dgm:prSet presAssocID="{146B5BCA-F4A0-4A38-B33B-EC8BFA2CE5CF}" presName="background2" presStyleLbl="node2" presStyleIdx="1" presStyleCnt="4"/>
      <dgm:spPr/>
    </dgm:pt>
    <dgm:pt modelId="{4A0400D3-658D-4715-83D0-03A97D2D2E9C}" type="pres">
      <dgm:prSet presAssocID="{146B5BCA-F4A0-4A38-B33B-EC8BFA2CE5CF}" presName="text2" presStyleLbl="fgAcc2" presStyleIdx="1" presStyleCnt="4" custScaleX="111633" custLinFactNeighborX="-50169" custLinFactNeighborY="-6980">
        <dgm:presLayoutVars>
          <dgm:chPref val="3"/>
        </dgm:presLayoutVars>
      </dgm:prSet>
      <dgm:spPr/>
    </dgm:pt>
    <dgm:pt modelId="{B2245D85-6535-47FA-9A9A-54C1190C523D}" type="pres">
      <dgm:prSet presAssocID="{146B5BCA-F4A0-4A38-B33B-EC8BFA2CE5CF}" presName="hierChild3" presStyleCnt="0"/>
      <dgm:spPr/>
    </dgm:pt>
    <dgm:pt modelId="{5A386227-BFA5-465B-8379-CCDC0245C8A3}" type="pres">
      <dgm:prSet presAssocID="{CE0B65CB-9E53-4699-920A-110E753BC98F}" presName="Name10" presStyleLbl="parChTrans1D2" presStyleIdx="2" presStyleCnt="4"/>
      <dgm:spPr/>
    </dgm:pt>
    <dgm:pt modelId="{0D88AF1C-6BF8-4E91-8CCB-3E26D395E02B}" type="pres">
      <dgm:prSet presAssocID="{54D932C4-EE83-4C7B-9152-1CFCFD8B9435}" presName="hierRoot2" presStyleCnt="0"/>
      <dgm:spPr/>
    </dgm:pt>
    <dgm:pt modelId="{B6F28697-51DE-43D3-BCFF-491E64B570D4}" type="pres">
      <dgm:prSet presAssocID="{54D932C4-EE83-4C7B-9152-1CFCFD8B9435}" presName="composite2" presStyleCnt="0"/>
      <dgm:spPr/>
    </dgm:pt>
    <dgm:pt modelId="{83622FF4-DC8F-4822-8579-7D775FD10CE1}" type="pres">
      <dgm:prSet presAssocID="{54D932C4-EE83-4C7B-9152-1CFCFD8B9435}" presName="background2" presStyleLbl="node2" presStyleIdx="2" presStyleCnt="4"/>
      <dgm:spPr/>
    </dgm:pt>
    <dgm:pt modelId="{155EFCCE-A3F8-4335-A055-62B05E850DDE}" type="pres">
      <dgm:prSet presAssocID="{54D932C4-EE83-4C7B-9152-1CFCFD8B9435}" presName="text2" presStyleLbl="fgAcc2" presStyleIdx="2" presStyleCnt="4" custScaleX="111750" custLinFactNeighborX="-48667" custLinFactNeighborY="-4969">
        <dgm:presLayoutVars>
          <dgm:chPref val="3"/>
        </dgm:presLayoutVars>
      </dgm:prSet>
      <dgm:spPr/>
    </dgm:pt>
    <dgm:pt modelId="{E5F10D89-6A3C-405F-95BE-328713C94593}" type="pres">
      <dgm:prSet presAssocID="{54D932C4-EE83-4C7B-9152-1CFCFD8B9435}" presName="hierChild3" presStyleCnt="0"/>
      <dgm:spPr/>
    </dgm:pt>
    <dgm:pt modelId="{F7D508CF-2982-4DF4-9689-310EE457D3EC}" type="pres">
      <dgm:prSet presAssocID="{0AEE9178-5108-42A8-A5FB-F155D344CA08}" presName="Name17" presStyleLbl="parChTrans1D3" presStyleIdx="2" presStyleCnt="3"/>
      <dgm:spPr/>
    </dgm:pt>
    <dgm:pt modelId="{6D4D9318-C502-43B1-AECF-AA4BFC830A96}" type="pres">
      <dgm:prSet presAssocID="{10064E43-2157-4D30-A676-067C7A4ABA94}" presName="hierRoot3" presStyleCnt="0"/>
      <dgm:spPr/>
    </dgm:pt>
    <dgm:pt modelId="{6433AB66-A9A3-4F8B-94BC-04DC819174FC}" type="pres">
      <dgm:prSet presAssocID="{10064E43-2157-4D30-A676-067C7A4ABA94}" presName="composite3" presStyleCnt="0"/>
      <dgm:spPr/>
    </dgm:pt>
    <dgm:pt modelId="{464E72AF-9669-494D-A84C-096571689609}" type="pres">
      <dgm:prSet presAssocID="{10064E43-2157-4D30-A676-067C7A4ABA94}" presName="background3" presStyleLbl="node3" presStyleIdx="2" presStyleCnt="3"/>
      <dgm:spPr/>
    </dgm:pt>
    <dgm:pt modelId="{1E35FB18-D683-414D-9DEF-F70D40C8A2A5}" type="pres">
      <dgm:prSet presAssocID="{10064E43-2157-4D30-A676-067C7A4ABA94}" presName="text3" presStyleLbl="fgAcc3" presStyleIdx="2" presStyleCnt="3" custScaleX="108897" custLinFactNeighborX="-48923">
        <dgm:presLayoutVars>
          <dgm:chPref val="3"/>
        </dgm:presLayoutVars>
      </dgm:prSet>
      <dgm:spPr/>
    </dgm:pt>
    <dgm:pt modelId="{AA1FDBF8-2527-440D-9243-57B95FFC8D96}" type="pres">
      <dgm:prSet presAssocID="{10064E43-2157-4D30-A676-067C7A4ABA94}" presName="hierChild4" presStyleCnt="0"/>
      <dgm:spPr/>
    </dgm:pt>
    <dgm:pt modelId="{74D1952A-4B6D-4164-8FF7-CD24B508A005}" type="pres">
      <dgm:prSet presAssocID="{CE4DF660-7BD9-4C61-8058-864A150E86EF}" presName="Name10" presStyleLbl="parChTrans1D2" presStyleIdx="3" presStyleCnt="4"/>
      <dgm:spPr/>
    </dgm:pt>
    <dgm:pt modelId="{338520F5-AF28-4AB9-BAA7-5B2E65E9A67C}" type="pres">
      <dgm:prSet presAssocID="{1539CEEE-F833-450D-91EB-04F96A2AEAA2}" presName="hierRoot2" presStyleCnt="0"/>
      <dgm:spPr/>
    </dgm:pt>
    <dgm:pt modelId="{BEAE064B-CEF5-4DFA-A0F0-628EE12D330D}" type="pres">
      <dgm:prSet presAssocID="{1539CEEE-F833-450D-91EB-04F96A2AEAA2}" presName="composite2" presStyleCnt="0"/>
      <dgm:spPr/>
    </dgm:pt>
    <dgm:pt modelId="{D424CD5D-22A2-4E7F-9D98-DD314FA1D2AE}" type="pres">
      <dgm:prSet presAssocID="{1539CEEE-F833-450D-91EB-04F96A2AEAA2}" presName="background2" presStyleLbl="node2" presStyleIdx="3" presStyleCnt="4"/>
      <dgm:spPr/>
    </dgm:pt>
    <dgm:pt modelId="{94885A7F-633E-4575-BE7A-C52099E82EAA}" type="pres">
      <dgm:prSet presAssocID="{1539CEEE-F833-450D-91EB-04F96A2AEAA2}" presName="text2" presStyleLbl="fgAcc2" presStyleIdx="3" presStyleCnt="4" custScaleX="113126" custLinFactNeighborX="-52781" custLinFactNeighborY="-6119">
        <dgm:presLayoutVars>
          <dgm:chPref val="3"/>
        </dgm:presLayoutVars>
      </dgm:prSet>
      <dgm:spPr/>
    </dgm:pt>
    <dgm:pt modelId="{2BDAA669-D340-4FF5-9E20-D3DB90CE02C8}" type="pres">
      <dgm:prSet presAssocID="{1539CEEE-F833-450D-91EB-04F96A2AEAA2}" presName="hierChild3" presStyleCnt="0"/>
      <dgm:spPr/>
    </dgm:pt>
  </dgm:ptLst>
  <dgm:cxnLst>
    <dgm:cxn modelId="{26C25809-645A-402F-A14F-F6D20485545E}" type="presOf" srcId="{D95CB556-0982-4642-9108-EFDA847395CF}" destId="{13E913A0-B01D-43F1-B1A3-E3D474304F95}" srcOrd="0" destOrd="0" presId="urn:microsoft.com/office/officeart/2005/8/layout/hierarchy1"/>
    <dgm:cxn modelId="{725D400B-04DC-4962-BD8B-602994C19D49}" srcId="{CEC77832-0685-4061-85A9-2B7E04FC9927}" destId="{2F2A24F9-8213-49AE-A0F8-91B920AE75FB}" srcOrd="0" destOrd="0" parTransId="{0EDDABDF-8314-4FA1-AB28-FB8362AAF991}" sibTransId="{F6716E9D-9F7D-45EB-8BA1-B6B231E7798D}"/>
    <dgm:cxn modelId="{4721970B-D6A0-4919-BDFB-B91BC4112154}" srcId="{54D932C4-EE83-4C7B-9152-1CFCFD8B9435}" destId="{10064E43-2157-4D30-A676-067C7A4ABA94}" srcOrd="0" destOrd="0" parTransId="{0AEE9178-5108-42A8-A5FB-F155D344CA08}" sibTransId="{E5C0526E-5754-42EE-A958-CC363CC33C2F}"/>
    <dgm:cxn modelId="{B0846811-8891-4B99-8ACD-C3F0CFAE5E5D}" type="presOf" srcId="{FEAB65B7-A420-4A26-A866-0610270F7708}" destId="{2D7D4BC1-6CA8-4E14-9FBB-2229DF54B076}" srcOrd="0" destOrd="0" presId="urn:microsoft.com/office/officeart/2005/8/layout/hierarchy1"/>
    <dgm:cxn modelId="{5D62FC27-9BBA-475F-BEEF-45163E85214A}" srcId="{34EF69ED-7733-43E5-9F02-75216E62B39D}" destId="{DDB0F106-1D04-4C48-84E6-26CD837653C0}" srcOrd="0" destOrd="0" parTransId="{FEAB65B7-A420-4A26-A866-0610270F7708}" sibTransId="{86F9B7A8-301B-4BE3-8EC7-C6E3959C4F22}"/>
    <dgm:cxn modelId="{50E88E28-B9A5-47EF-A744-A0FF2ED3368B}" type="presOf" srcId="{2F2A24F9-8213-49AE-A0F8-91B920AE75FB}" destId="{50B9A431-74B6-46C2-A0C8-17FCFCAC75C1}" srcOrd="0" destOrd="0" presId="urn:microsoft.com/office/officeart/2005/8/layout/hierarchy1"/>
    <dgm:cxn modelId="{3B56C82C-9394-4917-88EB-FF7C4F42AE8C}" type="presOf" srcId="{FC127E7E-FFD8-4856-B22A-FC2DE70AAD12}" destId="{7D58BC0A-5962-4D3D-A7E0-E81DE77C75DD}" srcOrd="0" destOrd="0" presId="urn:microsoft.com/office/officeart/2005/8/layout/hierarchy1"/>
    <dgm:cxn modelId="{E8532564-DA03-4BAC-8771-009953246880}" type="presOf" srcId="{DDB0F106-1D04-4C48-84E6-26CD837653C0}" destId="{3D19E667-4DE6-491A-8068-7C3B16C8939D}" srcOrd="0" destOrd="0" presId="urn:microsoft.com/office/officeart/2005/8/layout/hierarchy1"/>
    <dgm:cxn modelId="{D52D704D-1201-4758-99D9-2A9C37CCD104}" type="presOf" srcId="{1539CEEE-F833-450D-91EB-04F96A2AEAA2}" destId="{94885A7F-633E-4575-BE7A-C52099E82EAA}" srcOrd="0" destOrd="0" presId="urn:microsoft.com/office/officeart/2005/8/layout/hierarchy1"/>
    <dgm:cxn modelId="{5493F64F-7F27-43D3-815E-35D7FED6B37F}" srcId="{6213EA93-67B3-4DEB-8CC6-93A0B2AF7CD7}" destId="{1539CEEE-F833-450D-91EB-04F96A2AEAA2}" srcOrd="3" destOrd="0" parTransId="{CE4DF660-7BD9-4C61-8058-864A150E86EF}" sibTransId="{30BAB5DF-8466-4945-A435-31F496D4106B}"/>
    <dgm:cxn modelId="{24630259-E6E6-4260-AE48-683C0818547F}" type="presOf" srcId="{07243DD6-7908-4AFA-8F08-F5DA4913D758}" destId="{7F5C8212-F3D4-43A4-A29B-CB4BB8C5A431}" srcOrd="0" destOrd="0" presId="urn:microsoft.com/office/officeart/2005/8/layout/hierarchy1"/>
    <dgm:cxn modelId="{65490859-3A1A-4F7A-B979-A0AAE9209D13}" type="presOf" srcId="{34EF69ED-7733-43E5-9F02-75216E62B39D}" destId="{F95FE02B-F52A-4D21-AD4B-153872E225D6}" srcOrd="0" destOrd="0" presId="urn:microsoft.com/office/officeart/2005/8/layout/hierarchy1"/>
    <dgm:cxn modelId="{C8B36881-4387-4201-97C8-91B1EDA96460}" type="presOf" srcId="{CEC77832-0685-4061-85A9-2B7E04FC9927}" destId="{9D06AB76-11B4-4CAA-9887-9CEC3100795D}" srcOrd="0" destOrd="0" presId="urn:microsoft.com/office/officeart/2005/8/layout/hierarchy1"/>
    <dgm:cxn modelId="{F2535A8C-7322-46D8-A059-982C01E15B35}" srcId="{CEC77832-0685-4061-85A9-2B7E04FC9927}" destId="{4ABA4628-486B-4DB3-A435-470010BE3A62}" srcOrd="1" destOrd="0" parTransId="{F723F68C-2822-4403-8396-846F10EF37AA}" sibTransId="{541FC17E-7887-4673-866F-043B055AA163}"/>
    <dgm:cxn modelId="{A43F2893-82A9-4D28-9685-E0BE99CB288E}" srcId="{07243DD6-7908-4AFA-8F08-F5DA4913D758}" destId="{6213EA93-67B3-4DEB-8CC6-93A0B2AF7CD7}" srcOrd="0" destOrd="0" parTransId="{22F01FA1-DAEC-40BA-8433-5E146EC5406F}" sibTransId="{0B401069-F5DA-4C26-8D27-41C74B853B00}"/>
    <dgm:cxn modelId="{AE990695-099B-4B10-B014-DAB9E70AD414}" type="presOf" srcId="{10064E43-2157-4D30-A676-067C7A4ABA94}" destId="{1E35FB18-D683-414D-9DEF-F70D40C8A2A5}" srcOrd="0" destOrd="0" presId="urn:microsoft.com/office/officeart/2005/8/layout/hierarchy1"/>
    <dgm:cxn modelId="{82412899-854B-44EB-91F4-02E02D7A2891}" type="presOf" srcId="{CE4DF660-7BD9-4C61-8058-864A150E86EF}" destId="{74D1952A-4B6D-4164-8FF7-CD24B508A005}" srcOrd="0" destOrd="0" presId="urn:microsoft.com/office/officeart/2005/8/layout/hierarchy1"/>
    <dgm:cxn modelId="{448F299C-2AC7-418D-8DCF-A65B69961CB7}" type="presOf" srcId="{146B5BCA-F4A0-4A38-B33B-EC8BFA2CE5CF}" destId="{4A0400D3-658D-4715-83D0-03A97D2D2E9C}" srcOrd="0" destOrd="0" presId="urn:microsoft.com/office/officeart/2005/8/layout/hierarchy1"/>
    <dgm:cxn modelId="{4C3D5DA4-4E22-49D2-8A9A-EB38B09280C2}" srcId="{6213EA93-67B3-4DEB-8CC6-93A0B2AF7CD7}" destId="{34EF69ED-7733-43E5-9F02-75216E62B39D}" srcOrd="0" destOrd="0" parTransId="{D95CB556-0982-4642-9108-EFDA847395CF}" sibTransId="{B6844C36-BF59-4369-A225-8E816E956898}"/>
    <dgm:cxn modelId="{5DEE5DAD-0CA3-4342-9325-10890C0562D8}" type="presOf" srcId="{4ABA4628-486B-4DB3-A435-470010BE3A62}" destId="{5F9C7869-8329-416C-81FC-4BB1C1CB7D83}" srcOrd="0" destOrd="0" presId="urn:microsoft.com/office/officeart/2005/8/layout/hierarchy1"/>
    <dgm:cxn modelId="{18F570BC-FAB9-44B8-A90E-55DE965DAD85}" type="presOf" srcId="{64522A3B-06D5-445A-B29E-95A5AD0616E8}" destId="{BFC7338C-D613-42CE-A3C8-1E1BCE0FEA62}" srcOrd="0" destOrd="0" presId="urn:microsoft.com/office/officeart/2005/8/layout/hierarchy1"/>
    <dgm:cxn modelId="{05C3FBC5-08A3-43F4-886A-6A9E1B3918B8}" type="presOf" srcId="{0EDDABDF-8314-4FA1-AB28-FB8362AAF991}" destId="{DF46072E-C4E2-472A-9C50-65254B28CD08}" srcOrd="0" destOrd="0" presId="urn:microsoft.com/office/officeart/2005/8/layout/hierarchy1"/>
    <dgm:cxn modelId="{30C086CB-B3CE-4A70-9E1B-8738A6C983ED}" type="presOf" srcId="{6213EA93-67B3-4DEB-8CC6-93A0B2AF7CD7}" destId="{868D9E49-D88B-430E-AC72-CD00412C6BE0}" srcOrd="0" destOrd="0" presId="urn:microsoft.com/office/officeart/2005/8/layout/hierarchy1"/>
    <dgm:cxn modelId="{5A1A34D1-58B2-4611-801D-A477054B8543}" srcId="{6213EA93-67B3-4DEB-8CC6-93A0B2AF7CD7}" destId="{146B5BCA-F4A0-4A38-B33B-EC8BFA2CE5CF}" srcOrd="1" destOrd="0" parTransId="{FC127E7E-FFD8-4856-B22A-FC2DE70AAD12}" sibTransId="{861FB706-A371-43B4-A9C0-19E307330018}"/>
    <dgm:cxn modelId="{ED06E7D1-B82C-4C60-B10C-44EEF35A638A}" srcId="{34EF69ED-7733-43E5-9F02-75216E62B39D}" destId="{CEC77832-0685-4061-85A9-2B7E04FC9927}" srcOrd="1" destOrd="0" parTransId="{64522A3B-06D5-445A-B29E-95A5AD0616E8}" sibTransId="{DC723360-4464-4AC6-AC92-037B46B955A1}"/>
    <dgm:cxn modelId="{10D678D7-1547-4AC9-B755-A98262138F8E}" type="presOf" srcId="{54D932C4-EE83-4C7B-9152-1CFCFD8B9435}" destId="{155EFCCE-A3F8-4335-A055-62B05E850DDE}" srcOrd="0" destOrd="0" presId="urn:microsoft.com/office/officeart/2005/8/layout/hierarchy1"/>
    <dgm:cxn modelId="{9717EAD7-267C-4AD2-BBBA-AE3B617D7856}" type="presOf" srcId="{0AEE9178-5108-42A8-A5FB-F155D344CA08}" destId="{F7D508CF-2982-4DF4-9689-310EE457D3EC}" srcOrd="0" destOrd="0" presId="urn:microsoft.com/office/officeart/2005/8/layout/hierarchy1"/>
    <dgm:cxn modelId="{972FA4E3-76D6-4087-8BA7-D75660C637C9}" srcId="{6213EA93-67B3-4DEB-8CC6-93A0B2AF7CD7}" destId="{54D932C4-EE83-4C7B-9152-1CFCFD8B9435}" srcOrd="2" destOrd="0" parTransId="{CE0B65CB-9E53-4699-920A-110E753BC98F}" sibTransId="{D3C216EA-3FAE-495E-9936-65FBE3424BD5}"/>
    <dgm:cxn modelId="{29C273F6-FC6B-4087-8EA3-7ADA149464BD}" type="presOf" srcId="{F723F68C-2822-4403-8396-846F10EF37AA}" destId="{9C483C1F-6A3A-4478-9BD3-AA2398A35774}" srcOrd="0" destOrd="0" presId="urn:microsoft.com/office/officeart/2005/8/layout/hierarchy1"/>
    <dgm:cxn modelId="{ADF688FC-A165-4A9A-8664-3A02DC8E3D4A}" type="presOf" srcId="{CE0B65CB-9E53-4699-920A-110E753BC98F}" destId="{5A386227-BFA5-465B-8379-CCDC0245C8A3}" srcOrd="0" destOrd="0" presId="urn:microsoft.com/office/officeart/2005/8/layout/hierarchy1"/>
    <dgm:cxn modelId="{3DC345D8-BE98-4C2A-8740-DB78E2C43B6A}" type="presParOf" srcId="{7F5C8212-F3D4-43A4-A29B-CB4BB8C5A431}" destId="{CE8C80FB-60E7-4AF2-A5D4-70F61A3AF146}" srcOrd="0" destOrd="0" presId="urn:microsoft.com/office/officeart/2005/8/layout/hierarchy1"/>
    <dgm:cxn modelId="{FB856E3D-8E67-4ECD-AA8A-D0C250621AAD}" type="presParOf" srcId="{CE8C80FB-60E7-4AF2-A5D4-70F61A3AF146}" destId="{874EBE65-A3F8-4DDE-B261-0F583100BA2A}" srcOrd="0" destOrd="0" presId="urn:microsoft.com/office/officeart/2005/8/layout/hierarchy1"/>
    <dgm:cxn modelId="{4EE95800-7193-4748-83E0-ED06B43A45A4}" type="presParOf" srcId="{874EBE65-A3F8-4DDE-B261-0F583100BA2A}" destId="{987E00FC-04B5-4421-A96F-CA460E2B19DF}" srcOrd="0" destOrd="0" presId="urn:microsoft.com/office/officeart/2005/8/layout/hierarchy1"/>
    <dgm:cxn modelId="{0BEE609F-CA6A-49BD-B602-E9CEA359547C}" type="presParOf" srcId="{874EBE65-A3F8-4DDE-B261-0F583100BA2A}" destId="{868D9E49-D88B-430E-AC72-CD00412C6BE0}" srcOrd="1" destOrd="0" presId="urn:microsoft.com/office/officeart/2005/8/layout/hierarchy1"/>
    <dgm:cxn modelId="{CFEBBCB0-8AB8-48AF-8367-F59297EB70BE}" type="presParOf" srcId="{CE8C80FB-60E7-4AF2-A5D4-70F61A3AF146}" destId="{EC468468-BDA1-487F-88FB-B9ABBC5E6DDC}" srcOrd="1" destOrd="0" presId="urn:microsoft.com/office/officeart/2005/8/layout/hierarchy1"/>
    <dgm:cxn modelId="{A65B626C-4058-4778-B608-26AD092CFC93}" type="presParOf" srcId="{EC468468-BDA1-487F-88FB-B9ABBC5E6DDC}" destId="{13E913A0-B01D-43F1-B1A3-E3D474304F95}" srcOrd="0" destOrd="0" presId="urn:microsoft.com/office/officeart/2005/8/layout/hierarchy1"/>
    <dgm:cxn modelId="{05E5517D-04D8-407A-BCD8-E7890B52E5BC}" type="presParOf" srcId="{EC468468-BDA1-487F-88FB-B9ABBC5E6DDC}" destId="{339373E9-6044-4E5C-B394-68699903D761}" srcOrd="1" destOrd="0" presId="urn:microsoft.com/office/officeart/2005/8/layout/hierarchy1"/>
    <dgm:cxn modelId="{239943DC-C228-4B32-AA5E-6E4198F92F45}" type="presParOf" srcId="{339373E9-6044-4E5C-B394-68699903D761}" destId="{E66E8E9E-A9EE-4EBF-AF12-4E81C04674B7}" srcOrd="0" destOrd="0" presId="urn:microsoft.com/office/officeart/2005/8/layout/hierarchy1"/>
    <dgm:cxn modelId="{69FF6B29-1FAC-4CD1-A651-64CF12D7B06B}" type="presParOf" srcId="{E66E8E9E-A9EE-4EBF-AF12-4E81C04674B7}" destId="{814D968B-BB58-4009-A740-66AD03AAD2CC}" srcOrd="0" destOrd="0" presId="urn:microsoft.com/office/officeart/2005/8/layout/hierarchy1"/>
    <dgm:cxn modelId="{4BA48FCC-E213-4239-8850-20132E2DED71}" type="presParOf" srcId="{E66E8E9E-A9EE-4EBF-AF12-4E81C04674B7}" destId="{F95FE02B-F52A-4D21-AD4B-153872E225D6}" srcOrd="1" destOrd="0" presId="urn:microsoft.com/office/officeart/2005/8/layout/hierarchy1"/>
    <dgm:cxn modelId="{88C60073-B1A2-41C3-8139-EE9D8A575E17}" type="presParOf" srcId="{339373E9-6044-4E5C-B394-68699903D761}" destId="{FA39EFEE-422D-4ABA-B7F3-81DFB819FD0D}" srcOrd="1" destOrd="0" presId="urn:microsoft.com/office/officeart/2005/8/layout/hierarchy1"/>
    <dgm:cxn modelId="{D4DD9CA6-B4AF-472F-ACD4-439D3BE1DF54}" type="presParOf" srcId="{FA39EFEE-422D-4ABA-B7F3-81DFB819FD0D}" destId="{2D7D4BC1-6CA8-4E14-9FBB-2229DF54B076}" srcOrd="0" destOrd="0" presId="urn:microsoft.com/office/officeart/2005/8/layout/hierarchy1"/>
    <dgm:cxn modelId="{9545B637-ECDC-4CBA-8707-2ECA0E190CC4}" type="presParOf" srcId="{FA39EFEE-422D-4ABA-B7F3-81DFB819FD0D}" destId="{2C886AC4-0D5F-44AE-B533-E47328A55278}" srcOrd="1" destOrd="0" presId="urn:microsoft.com/office/officeart/2005/8/layout/hierarchy1"/>
    <dgm:cxn modelId="{4E2B4305-3DD1-4783-9E9A-9B8CC4B3F197}" type="presParOf" srcId="{2C886AC4-0D5F-44AE-B533-E47328A55278}" destId="{F9AE3201-E9BC-4028-97E7-1C6DFD3D16EE}" srcOrd="0" destOrd="0" presId="urn:microsoft.com/office/officeart/2005/8/layout/hierarchy1"/>
    <dgm:cxn modelId="{3CECA19E-A939-44DC-B371-947337471296}" type="presParOf" srcId="{F9AE3201-E9BC-4028-97E7-1C6DFD3D16EE}" destId="{81944B9D-835C-4B7D-A4C2-1635CC8627DB}" srcOrd="0" destOrd="0" presId="urn:microsoft.com/office/officeart/2005/8/layout/hierarchy1"/>
    <dgm:cxn modelId="{7A3D876F-7516-4F40-9F92-0B5B7C4ED74B}" type="presParOf" srcId="{F9AE3201-E9BC-4028-97E7-1C6DFD3D16EE}" destId="{3D19E667-4DE6-491A-8068-7C3B16C8939D}" srcOrd="1" destOrd="0" presId="urn:microsoft.com/office/officeart/2005/8/layout/hierarchy1"/>
    <dgm:cxn modelId="{7591FE37-E4EC-4694-8A2F-FC1C2ACE7D08}" type="presParOf" srcId="{2C886AC4-0D5F-44AE-B533-E47328A55278}" destId="{13322059-1EE0-470D-8DE2-8A523FD8D0B6}" srcOrd="1" destOrd="0" presId="urn:microsoft.com/office/officeart/2005/8/layout/hierarchy1"/>
    <dgm:cxn modelId="{BDF62429-6815-4C6D-9B79-408C5A379613}" type="presParOf" srcId="{FA39EFEE-422D-4ABA-B7F3-81DFB819FD0D}" destId="{BFC7338C-D613-42CE-A3C8-1E1BCE0FEA62}" srcOrd="2" destOrd="0" presId="urn:microsoft.com/office/officeart/2005/8/layout/hierarchy1"/>
    <dgm:cxn modelId="{79FF520C-E1E1-4975-8CE1-1812D0566195}" type="presParOf" srcId="{FA39EFEE-422D-4ABA-B7F3-81DFB819FD0D}" destId="{C7C97D94-D7A0-4A40-85BC-A8BB7FC74897}" srcOrd="3" destOrd="0" presId="urn:microsoft.com/office/officeart/2005/8/layout/hierarchy1"/>
    <dgm:cxn modelId="{78D8D022-736B-4DFF-836C-607357DE85D6}" type="presParOf" srcId="{C7C97D94-D7A0-4A40-85BC-A8BB7FC74897}" destId="{2031A2F7-2F71-4B37-86FE-0EE755FCFE64}" srcOrd="0" destOrd="0" presId="urn:microsoft.com/office/officeart/2005/8/layout/hierarchy1"/>
    <dgm:cxn modelId="{9DD5F2CA-1603-481F-AA6E-B7C6AE900AAE}" type="presParOf" srcId="{2031A2F7-2F71-4B37-86FE-0EE755FCFE64}" destId="{BB1DA2C6-9035-47F3-AABE-8B758B6D19F0}" srcOrd="0" destOrd="0" presId="urn:microsoft.com/office/officeart/2005/8/layout/hierarchy1"/>
    <dgm:cxn modelId="{96C3454B-94F6-4EE5-B27F-90297BFBB450}" type="presParOf" srcId="{2031A2F7-2F71-4B37-86FE-0EE755FCFE64}" destId="{9D06AB76-11B4-4CAA-9887-9CEC3100795D}" srcOrd="1" destOrd="0" presId="urn:microsoft.com/office/officeart/2005/8/layout/hierarchy1"/>
    <dgm:cxn modelId="{8948DF25-0493-46A0-B325-502D3515D7D1}" type="presParOf" srcId="{C7C97D94-D7A0-4A40-85BC-A8BB7FC74897}" destId="{0FBA9DA4-F179-4E1B-A77C-ED9B91C4EB81}" srcOrd="1" destOrd="0" presId="urn:microsoft.com/office/officeart/2005/8/layout/hierarchy1"/>
    <dgm:cxn modelId="{103E58C1-C65A-4452-BE29-03956DF87C6E}" type="presParOf" srcId="{0FBA9DA4-F179-4E1B-A77C-ED9B91C4EB81}" destId="{DF46072E-C4E2-472A-9C50-65254B28CD08}" srcOrd="0" destOrd="0" presId="urn:microsoft.com/office/officeart/2005/8/layout/hierarchy1"/>
    <dgm:cxn modelId="{01062A0D-413D-4E22-B0B7-D6A8C0468335}" type="presParOf" srcId="{0FBA9DA4-F179-4E1B-A77C-ED9B91C4EB81}" destId="{7ED00113-B216-4E8F-8182-E06470B1CEE1}" srcOrd="1" destOrd="0" presId="urn:microsoft.com/office/officeart/2005/8/layout/hierarchy1"/>
    <dgm:cxn modelId="{E68C7094-E256-4376-B80E-22468C2BC7FB}" type="presParOf" srcId="{7ED00113-B216-4E8F-8182-E06470B1CEE1}" destId="{00921D13-98B3-4435-8C88-78FBD8762347}" srcOrd="0" destOrd="0" presId="urn:microsoft.com/office/officeart/2005/8/layout/hierarchy1"/>
    <dgm:cxn modelId="{1DAF453D-CAE9-48E4-9FEE-8149CA7AF0D5}" type="presParOf" srcId="{00921D13-98B3-4435-8C88-78FBD8762347}" destId="{60658711-067B-4C54-AF04-6646FC880586}" srcOrd="0" destOrd="0" presId="urn:microsoft.com/office/officeart/2005/8/layout/hierarchy1"/>
    <dgm:cxn modelId="{01264846-5E9A-4366-8D88-EFF88FFD06F4}" type="presParOf" srcId="{00921D13-98B3-4435-8C88-78FBD8762347}" destId="{50B9A431-74B6-46C2-A0C8-17FCFCAC75C1}" srcOrd="1" destOrd="0" presId="urn:microsoft.com/office/officeart/2005/8/layout/hierarchy1"/>
    <dgm:cxn modelId="{D23BA5F1-5B7D-48A9-BAC3-79E6FFE2A8BE}" type="presParOf" srcId="{7ED00113-B216-4E8F-8182-E06470B1CEE1}" destId="{ABF1BDFA-D8E5-46EE-A0A8-47DCB5D0ED01}" srcOrd="1" destOrd="0" presId="urn:microsoft.com/office/officeart/2005/8/layout/hierarchy1"/>
    <dgm:cxn modelId="{79A60C2E-A2C7-4017-BC47-D38A214BD2AA}" type="presParOf" srcId="{0FBA9DA4-F179-4E1B-A77C-ED9B91C4EB81}" destId="{9C483C1F-6A3A-4478-9BD3-AA2398A35774}" srcOrd="2" destOrd="0" presId="urn:microsoft.com/office/officeart/2005/8/layout/hierarchy1"/>
    <dgm:cxn modelId="{D52E579E-A538-4661-9C5B-2DD201FAEB5F}" type="presParOf" srcId="{0FBA9DA4-F179-4E1B-A77C-ED9B91C4EB81}" destId="{5856B041-AF68-404D-AD86-D21DD5CF20BD}" srcOrd="3" destOrd="0" presId="urn:microsoft.com/office/officeart/2005/8/layout/hierarchy1"/>
    <dgm:cxn modelId="{7A33944E-8D4E-432C-A944-2414C71EF845}" type="presParOf" srcId="{5856B041-AF68-404D-AD86-D21DD5CF20BD}" destId="{EB45D96B-44B4-4508-BB91-00258AF2EE3C}" srcOrd="0" destOrd="0" presId="urn:microsoft.com/office/officeart/2005/8/layout/hierarchy1"/>
    <dgm:cxn modelId="{FF03A554-CCCC-4B53-BF39-B45D7F0210B4}" type="presParOf" srcId="{EB45D96B-44B4-4508-BB91-00258AF2EE3C}" destId="{788E351D-054A-4D69-8103-96EE8E279612}" srcOrd="0" destOrd="0" presId="urn:microsoft.com/office/officeart/2005/8/layout/hierarchy1"/>
    <dgm:cxn modelId="{DB64FC06-111E-4B50-B7E0-6BC3904B7EBC}" type="presParOf" srcId="{EB45D96B-44B4-4508-BB91-00258AF2EE3C}" destId="{5F9C7869-8329-416C-81FC-4BB1C1CB7D83}" srcOrd="1" destOrd="0" presId="urn:microsoft.com/office/officeart/2005/8/layout/hierarchy1"/>
    <dgm:cxn modelId="{EF342CD0-2BD9-4615-AB16-EF6554A12E27}" type="presParOf" srcId="{5856B041-AF68-404D-AD86-D21DD5CF20BD}" destId="{C392ABA9-873A-4213-B3E2-6D3D7DEB1E81}" srcOrd="1" destOrd="0" presId="urn:microsoft.com/office/officeart/2005/8/layout/hierarchy1"/>
    <dgm:cxn modelId="{02448AFD-05C1-43D6-AEE6-1C18ED84B599}" type="presParOf" srcId="{EC468468-BDA1-487F-88FB-B9ABBC5E6DDC}" destId="{7D58BC0A-5962-4D3D-A7E0-E81DE77C75DD}" srcOrd="2" destOrd="0" presId="urn:microsoft.com/office/officeart/2005/8/layout/hierarchy1"/>
    <dgm:cxn modelId="{7E40318D-2D20-45F2-A75D-2873E0CFF3C4}" type="presParOf" srcId="{EC468468-BDA1-487F-88FB-B9ABBC5E6DDC}" destId="{EC6BB066-EDE4-4686-8C25-358CAC760929}" srcOrd="3" destOrd="0" presId="urn:microsoft.com/office/officeart/2005/8/layout/hierarchy1"/>
    <dgm:cxn modelId="{C99592DC-7B43-4393-B8AD-12E855C8E1EE}" type="presParOf" srcId="{EC6BB066-EDE4-4686-8C25-358CAC760929}" destId="{FD75B323-D9E5-46ED-8A93-060F2E773F36}" srcOrd="0" destOrd="0" presId="urn:microsoft.com/office/officeart/2005/8/layout/hierarchy1"/>
    <dgm:cxn modelId="{D8E11D89-D36A-4221-8668-F1C46906AD28}" type="presParOf" srcId="{FD75B323-D9E5-46ED-8A93-060F2E773F36}" destId="{2A0604CA-E35D-4C9E-A844-C819E8EB6765}" srcOrd="0" destOrd="0" presId="urn:microsoft.com/office/officeart/2005/8/layout/hierarchy1"/>
    <dgm:cxn modelId="{38278C01-3424-47BA-8D95-5202C089146A}" type="presParOf" srcId="{FD75B323-D9E5-46ED-8A93-060F2E773F36}" destId="{4A0400D3-658D-4715-83D0-03A97D2D2E9C}" srcOrd="1" destOrd="0" presId="urn:microsoft.com/office/officeart/2005/8/layout/hierarchy1"/>
    <dgm:cxn modelId="{AFC524BB-2196-442B-87D3-3B5B4B7985A3}" type="presParOf" srcId="{EC6BB066-EDE4-4686-8C25-358CAC760929}" destId="{B2245D85-6535-47FA-9A9A-54C1190C523D}" srcOrd="1" destOrd="0" presId="urn:microsoft.com/office/officeart/2005/8/layout/hierarchy1"/>
    <dgm:cxn modelId="{0D66C633-4647-4FCD-BF88-DF7A30B9130F}" type="presParOf" srcId="{EC468468-BDA1-487F-88FB-B9ABBC5E6DDC}" destId="{5A386227-BFA5-465B-8379-CCDC0245C8A3}" srcOrd="4" destOrd="0" presId="urn:microsoft.com/office/officeart/2005/8/layout/hierarchy1"/>
    <dgm:cxn modelId="{910DE6CD-5A4D-479E-A92B-BE7AA0624518}" type="presParOf" srcId="{EC468468-BDA1-487F-88FB-B9ABBC5E6DDC}" destId="{0D88AF1C-6BF8-4E91-8CCB-3E26D395E02B}" srcOrd="5" destOrd="0" presId="urn:microsoft.com/office/officeart/2005/8/layout/hierarchy1"/>
    <dgm:cxn modelId="{4C8FA98B-CBC9-4D95-901A-4CF6D92FD4B8}" type="presParOf" srcId="{0D88AF1C-6BF8-4E91-8CCB-3E26D395E02B}" destId="{B6F28697-51DE-43D3-BCFF-491E64B570D4}" srcOrd="0" destOrd="0" presId="urn:microsoft.com/office/officeart/2005/8/layout/hierarchy1"/>
    <dgm:cxn modelId="{9E20D5F5-C253-46C9-B971-88E59B8CE9FD}" type="presParOf" srcId="{B6F28697-51DE-43D3-BCFF-491E64B570D4}" destId="{83622FF4-DC8F-4822-8579-7D775FD10CE1}" srcOrd="0" destOrd="0" presId="urn:microsoft.com/office/officeart/2005/8/layout/hierarchy1"/>
    <dgm:cxn modelId="{F994C1F4-2E4A-4ED1-B15B-47896B42095D}" type="presParOf" srcId="{B6F28697-51DE-43D3-BCFF-491E64B570D4}" destId="{155EFCCE-A3F8-4335-A055-62B05E850DDE}" srcOrd="1" destOrd="0" presId="urn:microsoft.com/office/officeart/2005/8/layout/hierarchy1"/>
    <dgm:cxn modelId="{0449DB4B-E210-432D-84DC-A0F53EDBC2D6}" type="presParOf" srcId="{0D88AF1C-6BF8-4E91-8CCB-3E26D395E02B}" destId="{E5F10D89-6A3C-405F-95BE-328713C94593}" srcOrd="1" destOrd="0" presId="urn:microsoft.com/office/officeart/2005/8/layout/hierarchy1"/>
    <dgm:cxn modelId="{0B857EB8-D83C-4892-B711-3161257AA223}" type="presParOf" srcId="{E5F10D89-6A3C-405F-95BE-328713C94593}" destId="{F7D508CF-2982-4DF4-9689-310EE457D3EC}" srcOrd="0" destOrd="0" presId="urn:microsoft.com/office/officeart/2005/8/layout/hierarchy1"/>
    <dgm:cxn modelId="{794BBE5B-35AC-45BF-9F3A-9CE91089E4A0}" type="presParOf" srcId="{E5F10D89-6A3C-405F-95BE-328713C94593}" destId="{6D4D9318-C502-43B1-AECF-AA4BFC830A96}" srcOrd="1" destOrd="0" presId="urn:microsoft.com/office/officeart/2005/8/layout/hierarchy1"/>
    <dgm:cxn modelId="{AAEE8073-5101-423D-9226-7222B90A5F25}" type="presParOf" srcId="{6D4D9318-C502-43B1-AECF-AA4BFC830A96}" destId="{6433AB66-A9A3-4F8B-94BC-04DC819174FC}" srcOrd="0" destOrd="0" presId="urn:microsoft.com/office/officeart/2005/8/layout/hierarchy1"/>
    <dgm:cxn modelId="{C726DB09-5EE1-459D-B468-C33BBBF8B329}" type="presParOf" srcId="{6433AB66-A9A3-4F8B-94BC-04DC819174FC}" destId="{464E72AF-9669-494D-A84C-096571689609}" srcOrd="0" destOrd="0" presId="urn:microsoft.com/office/officeart/2005/8/layout/hierarchy1"/>
    <dgm:cxn modelId="{9FF29861-FD21-4982-AFBE-2ABC4BB1FD2F}" type="presParOf" srcId="{6433AB66-A9A3-4F8B-94BC-04DC819174FC}" destId="{1E35FB18-D683-414D-9DEF-F70D40C8A2A5}" srcOrd="1" destOrd="0" presId="urn:microsoft.com/office/officeart/2005/8/layout/hierarchy1"/>
    <dgm:cxn modelId="{1AB0F907-6E24-434A-ACA4-FE3F620BC4E2}" type="presParOf" srcId="{6D4D9318-C502-43B1-AECF-AA4BFC830A96}" destId="{AA1FDBF8-2527-440D-9243-57B95FFC8D96}" srcOrd="1" destOrd="0" presId="urn:microsoft.com/office/officeart/2005/8/layout/hierarchy1"/>
    <dgm:cxn modelId="{F4E1031A-6DC5-4B3D-883E-0F8F66053C76}" type="presParOf" srcId="{EC468468-BDA1-487F-88FB-B9ABBC5E6DDC}" destId="{74D1952A-4B6D-4164-8FF7-CD24B508A005}" srcOrd="6" destOrd="0" presId="urn:microsoft.com/office/officeart/2005/8/layout/hierarchy1"/>
    <dgm:cxn modelId="{E0E8EE25-BF3C-44CB-968C-5F1FF16D9775}" type="presParOf" srcId="{EC468468-BDA1-487F-88FB-B9ABBC5E6DDC}" destId="{338520F5-AF28-4AB9-BAA7-5B2E65E9A67C}" srcOrd="7" destOrd="0" presId="urn:microsoft.com/office/officeart/2005/8/layout/hierarchy1"/>
    <dgm:cxn modelId="{D170581D-9B45-4B9D-9474-6B428F2A0C0F}" type="presParOf" srcId="{338520F5-AF28-4AB9-BAA7-5B2E65E9A67C}" destId="{BEAE064B-CEF5-4DFA-A0F0-628EE12D330D}" srcOrd="0" destOrd="0" presId="urn:microsoft.com/office/officeart/2005/8/layout/hierarchy1"/>
    <dgm:cxn modelId="{29C8CCEA-7D7E-43F7-B6C3-A1EED8FC322E}" type="presParOf" srcId="{BEAE064B-CEF5-4DFA-A0F0-628EE12D330D}" destId="{D424CD5D-22A2-4E7F-9D98-DD314FA1D2AE}" srcOrd="0" destOrd="0" presId="urn:microsoft.com/office/officeart/2005/8/layout/hierarchy1"/>
    <dgm:cxn modelId="{CB77661B-7E32-470A-868D-3F1768B1C6E3}" type="presParOf" srcId="{BEAE064B-CEF5-4DFA-A0F0-628EE12D330D}" destId="{94885A7F-633E-4575-BE7A-C52099E82EAA}" srcOrd="1" destOrd="0" presId="urn:microsoft.com/office/officeart/2005/8/layout/hierarchy1"/>
    <dgm:cxn modelId="{0AA5A331-F4D1-4210-921C-AF2ADE1D0788}" type="presParOf" srcId="{338520F5-AF28-4AB9-BAA7-5B2E65E9A67C}" destId="{2BDAA669-D340-4FF5-9E20-D3DB90CE02C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243DD6-7908-4AFA-8F08-F5DA4913D758}" type="doc">
      <dgm:prSet loTypeId="urn:microsoft.com/office/officeart/2005/8/layout/hierarchy1" loCatId="hierarchy" qsTypeId="urn:microsoft.com/office/officeart/2005/8/quickstyle/3d2" qsCatId="3D" csTypeId="urn:microsoft.com/office/officeart/2005/8/colors/accent5_1" csCatId="accent5" phldr="1"/>
      <dgm:spPr/>
      <dgm:t>
        <a:bodyPr/>
        <a:lstStyle/>
        <a:p>
          <a:endParaRPr lang="en-US"/>
        </a:p>
      </dgm:t>
    </dgm:pt>
    <dgm:pt modelId="{1539CEEE-F833-450D-91EB-04F96A2AEAA2}">
      <dgm:prSet custT="1"/>
      <dgm:spPr/>
      <dgm:t>
        <a:bodyPr/>
        <a:lstStyle/>
        <a:p>
          <a:r>
            <a:rPr lang="en-US" sz="1000" b="1" i="0" dirty="0"/>
            <a:t>Kevin Gould</a:t>
          </a:r>
        </a:p>
        <a:p>
          <a:r>
            <a:rPr lang="en-US" sz="1000" i="0" dirty="0"/>
            <a:t>Board of Advisors</a:t>
          </a:r>
        </a:p>
        <a:p>
          <a:r>
            <a:rPr lang="en-US" sz="1000" i="0" dirty="0"/>
            <a:t>Business</a:t>
          </a:r>
        </a:p>
      </dgm:t>
    </dgm:pt>
    <dgm:pt modelId="{CE4DF660-7BD9-4C61-8058-864A150E86EF}" type="parTrans" cxnId="{5493F64F-7F27-43D3-815E-35D7FED6B37F}">
      <dgm:prSet/>
      <dgm:spPr/>
      <dgm:t>
        <a:bodyPr/>
        <a:lstStyle/>
        <a:p>
          <a:endParaRPr lang="en-US"/>
        </a:p>
      </dgm:t>
    </dgm:pt>
    <dgm:pt modelId="{30BAB5DF-8466-4945-A435-31F496D4106B}" type="sibTrans" cxnId="{5493F64F-7F27-43D3-815E-35D7FED6B37F}">
      <dgm:prSet/>
      <dgm:spPr/>
      <dgm:t>
        <a:bodyPr/>
        <a:lstStyle/>
        <a:p>
          <a:endParaRPr lang="en-US"/>
        </a:p>
      </dgm:t>
    </dgm:pt>
    <dgm:pt modelId="{7F5C8212-F3D4-43A4-A29B-CB4BB8C5A431}" type="pres">
      <dgm:prSet presAssocID="{07243DD6-7908-4AFA-8F08-F5DA4913D758}" presName="hierChild1" presStyleCnt="0">
        <dgm:presLayoutVars>
          <dgm:chPref val="1"/>
          <dgm:dir/>
          <dgm:animOne val="branch"/>
          <dgm:animLvl val="lvl"/>
          <dgm:resizeHandles/>
        </dgm:presLayoutVars>
      </dgm:prSet>
      <dgm:spPr/>
    </dgm:pt>
    <dgm:pt modelId="{86AD432A-900B-46A8-AAAE-3E03ED03B1C3}" type="pres">
      <dgm:prSet presAssocID="{1539CEEE-F833-450D-91EB-04F96A2AEAA2}" presName="hierRoot1" presStyleCnt="0"/>
      <dgm:spPr/>
    </dgm:pt>
    <dgm:pt modelId="{80581C33-8750-4CAF-B278-98D1404BD3E6}" type="pres">
      <dgm:prSet presAssocID="{1539CEEE-F833-450D-91EB-04F96A2AEAA2}" presName="composite" presStyleCnt="0"/>
      <dgm:spPr/>
    </dgm:pt>
    <dgm:pt modelId="{7B741000-AC71-4AC0-B440-CC91AE5FC50F}" type="pres">
      <dgm:prSet presAssocID="{1539CEEE-F833-450D-91EB-04F96A2AEAA2}" presName="background" presStyleLbl="node0" presStyleIdx="0" presStyleCnt="1"/>
      <dgm:spPr/>
    </dgm:pt>
    <dgm:pt modelId="{4E6DDFBE-53E5-41FC-965B-551707691833}" type="pres">
      <dgm:prSet presAssocID="{1539CEEE-F833-450D-91EB-04F96A2AEAA2}" presName="text" presStyleLbl="fgAcc0" presStyleIdx="0" presStyleCnt="1">
        <dgm:presLayoutVars>
          <dgm:chPref val="3"/>
        </dgm:presLayoutVars>
      </dgm:prSet>
      <dgm:spPr/>
    </dgm:pt>
    <dgm:pt modelId="{DA1DF250-FF56-47AC-B3AC-7DFB12224A34}" type="pres">
      <dgm:prSet presAssocID="{1539CEEE-F833-450D-91EB-04F96A2AEAA2}" presName="hierChild2" presStyleCnt="0"/>
      <dgm:spPr/>
    </dgm:pt>
  </dgm:ptLst>
  <dgm:cxnLst>
    <dgm:cxn modelId="{5493F64F-7F27-43D3-815E-35D7FED6B37F}" srcId="{07243DD6-7908-4AFA-8F08-F5DA4913D758}" destId="{1539CEEE-F833-450D-91EB-04F96A2AEAA2}" srcOrd="0" destOrd="0" parTransId="{CE4DF660-7BD9-4C61-8058-864A150E86EF}" sibTransId="{30BAB5DF-8466-4945-A435-31F496D4106B}"/>
    <dgm:cxn modelId="{24630259-E6E6-4260-AE48-683C0818547F}" type="presOf" srcId="{07243DD6-7908-4AFA-8F08-F5DA4913D758}" destId="{7F5C8212-F3D4-43A4-A29B-CB4BB8C5A431}" srcOrd="0" destOrd="0" presId="urn:microsoft.com/office/officeart/2005/8/layout/hierarchy1"/>
    <dgm:cxn modelId="{F1E80DE7-0470-4492-8FFA-F16A2CDB1DC0}" type="presOf" srcId="{1539CEEE-F833-450D-91EB-04F96A2AEAA2}" destId="{4E6DDFBE-53E5-41FC-965B-551707691833}" srcOrd="0" destOrd="0" presId="urn:microsoft.com/office/officeart/2005/8/layout/hierarchy1"/>
    <dgm:cxn modelId="{A87A6984-6A5E-4162-A408-7D5F7DF25BC2}" type="presParOf" srcId="{7F5C8212-F3D4-43A4-A29B-CB4BB8C5A431}" destId="{86AD432A-900B-46A8-AAAE-3E03ED03B1C3}" srcOrd="0" destOrd="0" presId="urn:microsoft.com/office/officeart/2005/8/layout/hierarchy1"/>
    <dgm:cxn modelId="{94531625-6625-423B-A046-13737BD59FF8}" type="presParOf" srcId="{86AD432A-900B-46A8-AAAE-3E03ED03B1C3}" destId="{80581C33-8750-4CAF-B278-98D1404BD3E6}" srcOrd="0" destOrd="0" presId="urn:microsoft.com/office/officeart/2005/8/layout/hierarchy1"/>
    <dgm:cxn modelId="{D04F133B-0460-460D-B3F5-BD337437781D}" type="presParOf" srcId="{80581C33-8750-4CAF-B278-98D1404BD3E6}" destId="{7B741000-AC71-4AC0-B440-CC91AE5FC50F}" srcOrd="0" destOrd="0" presId="urn:microsoft.com/office/officeart/2005/8/layout/hierarchy1"/>
    <dgm:cxn modelId="{6771455E-725D-4D99-B94B-23996BD3A4D9}" type="presParOf" srcId="{80581C33-8750-4CAF-B278-98D1404BD3E6}" destId="{4E6DDFBE-53E5-41FC-965B-551707691833}" srcOrd="1" destOrd="0" presId="urn:microsoft.com/office/officeart/2005/8/layout/hierarchy1"/>
    <dgm:cxn modelId="{E92F4D51-E1B7-471B-B801-0CBB4AFB6CA5}" type="presParOf" srcId="{86AD432A-900B-46A8-AAAE-3E03ED03B1C3}" destId="{DA1DF250-FF56-47AC-B3AC-7DFB12224A34}"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243DD6-7908-4AFA-8F08-F5DA4913D758}" type="doc">
      <dgm:prSet loTypeId="urn:microsoft.com/office/officeart/2005/8/layout/hierarchy1" loCatId="hierarchy" qsTypeId="urn:microsoft.com/office/officeart/2005/8/quickstyle/3d2" qsCatId="3D" csTypeId="urn:microsoft.com/office/officeart/2005/8/colors/accent5_1" csCatId="accent5" phldr="1"/>
      <dgm:spPr/>
      <dgm:t>
        <a:bodyPr/>
        <a:lstStyle/>
        <a:p>
          <a:endParaRPr lang="en-US"/>
        </a:p>
      </dgm:t>
    </dgm:pt>
    <dgm:pt modelId="{1539CEEE-F833-450D-91EB-04F96A2AEAA2}">
      <dgm:prSet custT="1"/>
      <dgm:spPr/>
      <dgm:t>
        <a:bodyPr/>
        <a:lstStyle/>
        <a:p>
          <a:r>
            <a:rPr lang="en-US" sz="1000" b="1" i="0" dirty="0"/>
            <a:t>Bill Shields</a:t>
          </a:r>
        </a:p>
        <a:p>
          <a:r>
            <a:rPr lang="en-US" sz="1000" i="0" dirty="0"/>
            <a:t>Board of Advisors</a:t>
          </a:r>
        </a:p>
        <a:p>
          <a:r>
            <a:rPr lang="en-US" sz="1000" i="0" dirty="0"/>
            <a:t>Regulatory</a:t>
          </a:r>
        </a:p>
      </dgm:t>
    </dgm:pt>
    <dgm:pt modelId="{CE4DF660-7BD9-4C61-8058-864A150E86EF}" type="parTrans" cxnId="{5493F64F-7F27-43D3-815E-35D7FED6B37F}">
      <dgm:prSet/>
      <dgm:spPr/>
      <dgm:t>
        <a:bodyPr/>
        <a:lstStyle/>
        <a:p>
          <a:endParaRPr lang="en-US"/>
        </a:p>
      </dgm:t>
    </dgm:pt>
    <dgm:pt modelId="{30BAB5DF-8466-4945-A435-31F496D4106B}" type="sibTrans" cxnId="{5493F64F-7F27-43D3-815E-35D7FED6B37F}">
      <dgm:prSet/>
      <dgm:spPr/>
      <dgm:t>
        <a:bodyPr/>
        <a:lstStyle/>
        <a:p>
          <a:endParaRPr lang="en-US"/>
        </a:p>
      </dgm:t>
    </dgm:pt>
    <dgm:pt modelId="{7F5C8212-F3D4-43A4-A29B-CB4BB8C5A431}" type="pres">
      <dgm:prSet presAssocID="{07243DD6-7908-4AFA-8F08-F5DA4913D758}" presName="hierChild1" presStyleCnt="0">
        <dgm:presLayoutVars>
          <dgm:chPref val="1"/>
          <dgm:dir/>
          <dgm:animOne val="branch"/>
          <dgm:animLvl val="lvl"/>
          <dgm:resizeHandles/>
        </dgm:presLayoutVars>
      </dgm:prSet>
      <dgm:spPr/>
    </dgm:pt>
    <dgm:pt modelId="{86AD432A-900B-46A8-AAAE-3E03ED03B1C3}" type="pres">
      <dgm:prSet presAssocID="{1539CEEE-F833-450D-91EB-04F96A2AEAA2}" presName="hierRoot1" presStyleCnt="0"/>
      <dgm:spPr/>
    </dgm:pt>
    <dgm:pt modelId="{80581C33-8750-4CAF-B278-98D1404BD3E6}" type="pres">
      <dgm:prSet presAssocID="{1539CEEE-F833-450D-91EB-04F96A2AEAA2}" presName="composite" presStyleCnt="0"/>
      <dgm:spPr/>
    </dgm:pt>
    <dgm:pt modelId="{7B741000-AC71-4AC0-B440-CC91AE5FC50F}" type="pres">
      <dgm:prSet presAssocID="{1539CEEE-F833-450D-91EB-04F96A2AEAA2}" presName="background" presStyleLbl="node0" presStyleIdx="0" presStyleCnt="1"/>
      <dgm:spPr/>
    </dgm:pt>
    <dgm:pt modelId="{4E6DDFBE-53E5-41FC-965B-551707691833}" type="pres">
      <dgm:prSet presAssocID="{1539CEEE-F833-450D-91EB-04F96A2AEAA2}" presName="text" presStyleLbl="fgAcc0" presStyleIdx="0" presStyleCnt="1">
        <dgm:presLayoutVars>
          <dgm:chPref val="3"/>
        </dgm:presLayoutVars>
      </dgm:prSet>
      <dgm:spPr/>
    </dgm:pt>
    <dgm:pt modelId="{DA1DF250-FF56-47AC-B3AC-7DFB12224A34}" type="pres">
      <dgm:prSet presAssocID="{1539CEEE-F833-450D-91EB-04F96A2AEAA2}" presName="hierChild2" presStyleCnt="0"/>
      <dgm:spPr/>
    </dgm:pt>
  </dgm:ptLst>
  <dgm:cxnLst>
    <dgm:cxn modelId="{5493F64F-7F27-43D3-815E-35D7FED6B37F}" srcId="{07243DD6-7908-4AFA-8F08-F5DA4913D758}" destId="{1539CEEE-F833-450D-91EB-04F96A2AEAA2}" srcOrd="0" destOrd="0" parTransId="{CE4DF660-7BD9-4C61-8058-864A150E86EF}" sibTransId="{30BAB5DF-8466-4945-A435-31F496D4106B}"/>
    <dgm:cxn modelId="{24630259-E6E6-4260-AE48-683C0818547F}" type="presOf" srcId="{07243DD6-7908-4AFA-8F08-F5DA4913D758}" destId="{7F5C8212-F3D4-43A4-A29B-CB4BB8C5A431}" srcOrd="0" destOrd="0" presId="urn:microsoft.com/office/officeart/2005/8/layout/hierarchy1"/>
    <dgm:cxn modelId="{F1E80DE7-0470-4492-8FFA-F16A2CDB1DC0}" type="presOf" srcId="{1539CEEE-F833-450D-91EB-04F96A2AEAA2}" destId="{4E6DDFBE-53E5-41FC-965B-551707691833}" srcOrd="0" destOrd="0" presId="urn:microsoft.com/office/officeart/2005/8/layout/hierarchy1"/>
    <dgm:cxn modelId="{A87A6984-6A5E-4162-A408-7D5F7DF25BC2}" type="presParOf" srcId="{7F5C8212-F3D4-43A4-A29B-CB4BB8C5A431}" destId="{86AD432A-900B-46A8-AAAE-3E03ED03B1C3}" srcOrd="0" destOrd="0" presId="urn:microsoft.com/office/officeart/2005/8/layout/hierarchy1"/>
    <dgm:cxn modelId="{94531625-6625-423B-A046-13737BD59FF8}" type="presParOf" srcId="{86AD432A-900B-46A8-AAAE-3E03ED03B1C3}" destId="{80581C33-8750-4CAF-B278-98D1404BD3E6}" srcOrd="0" destOrd="0" presId="urn:microsoft.com/office/officeart/2005/8/layout/hierarchy1"/>
    <dgm:cxn modelId="{D04F133B-0460-460D-B3F5-BD337437781D}" type="presParOf" srcId="{80581C33-8750-4CAF-B278-98D1404BD3E6}" destId="{7B741000-AC71-4AC0-B440-CC91AE5FC50F}" srcOrd="0" destOrd="0" presId="urn:microsoft.com/office/officeart/2005/8/layout/hierarchy1"/>
    <dgm:cxn modelId="{6771455E-725D-4D99-B94B-23996BD3A4D9}" type="presParOf" srcId="{80581C33-8750-4CAF-B278-98D1404BD3E6}" destId="{4E6DDFBE-53E5-41FC-965B-551707691833}" srcOrd="1" destOrd="0" presId="urn:microsoft.com/office/officeart/2005/8/layout/hierarchy1"/>
    <dgm:cxn modelId="{E92F4D51-E1B7-471B-B801-0CBB4AFB6CA5}" type="presParOf" srcId="{86AD432A-900B-46A8-AAAE-3E03ED03B1C3}" destId="{DA1DF250-FF56-47AC-B3AC-7DFB12224A34}" srcOrd="1" destOrd="0" presId="urn:microsoft.com/office/officeart/2005/8/layout/hierarchy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7243DD6-7908-4AFA-8F08-F5DA4913D758}" type="doc">
      <dgm:prSet loTypeId="urn:microsoft.com/office/officeart/2005/8/layout/hierarchy1" loCatId="hierarchy" qsTypeId="urn:microsoft.com/office/officeart/2005/8/quickstyle/3d2" qsCatId="3D" csTypeId="urn:microsoft.com/office/officeart/2005/8/colors/accent5_1" csCatId="accent5" phldr="1"/>
      <dgm:spPr/>
      <dgm:t>
        <a:bodyPr/>
        <a:lstStyle/>
        <a:p>
          <a:endParaRPr lang="en-US"/>
        </a:p>
      </dgm:t>
    </dgm:pt>
    <dgm:pt modelId="{1539CEEE-F833-450D-91EB-04F96A2AEAA2}">
      <dgm:prSet custT="1"/>
      <dgm:spPr/>
      <dgm:t>
        <a:bodyPr/>
        <a:lstStyle/>
        <a:p>
          <a:r>
            <a:rPr lang="en-US" sz="1000" b="1" i="0" dirty="0"/>
            <a:t>Hal Adams</a:t>
          </a:r>
        </a:p>
        <a:p>
          <a:r>
            <a:rPr lang="en-US" sz="1000" i="0" dirty="0"/>
            <a:t>Board of Advisors</a:t>
          </a:r>
        </a:p>
        <a:p>
          <a:r>
            <a:rPr lang="en-US" sz="1000" i="0" dirty="0"/>
            <a:t>Technical</a:t>
          </a:r>
        </a:p>
      </dgm:t>
    </dgm:pt>
    <dgm:pt modelId="{CE4DF660-7BD9-4C61-8058-864A150E86EF}" type="parTrans" cxnId="{5493F64F-7F27-43D3-815E-35D7FED6B37F}">
      <dgm:prSet/>
      <dgm:spPr/>
      <dgm:t>
        <a:bodyPr/>
        <a:lstStyle/>
        <a:p>
          <a:endParaRPr lang="en-US"/>
        </a:p>
      </dgm:t>
    </dgm:pt>
    <dgm:pt modelId="{30BAB5DF-8466-4945-A435-31F496D4106B}" type="sibTrans" cxnId="{5493F64F-7F27-43D3-815E-35D7FED6B37F}">
      <dgm:prSet/>
      <dgm:spPr/>
      <dgm:t>
        <a:bodyPr/>
        <a:lstStyle/>
        <a:p>
          <a:endParaRPr lang="en-US"/>
        </a:p>
      </dgm:t>
    </dgm:pt>
    <dgm:pt modelId="{7F5C8212-F3D4-43A4-A29B-CB4BB8C5A431}" type="pres">
      <dgm:prSet presAssocID="{07243DD6-7908-4AFA-8F08-F5DA4913D758}" presName="hierChild1" presStyleCnt="0">
        <dgm:presLayoutVars>
          <dgm:chPref val="1"/>
          <dgm:dir/>
          <dgm:animOne val="branch"/>
          <dgm:animLvl val="lvl"/>
          <dgm:resizeHandles/>
        </dgm:presLayoutVars>
      </dgm:prSet>
      <dgm:spPr/>
    </dgm:pt>
    <dgm:pt modelId="{86AD432A-900B-46A8-AAAE-3E03ED03B1C3}" type="pres">
      <dgm:prSet presAssocID="{1539CEEE-F833-450D-91EB-04F96A2AEAA2}" presName="hierRoot1" presStyleCnt="0"/>
      <dgm:spPr/>
    </dgm:pt>
    <dgm:pt modelId="{80581C33-8750-4CAF-B278-98D1404BD3E6}" type="pres">
      <dgm:prSet presAssocID="{1539CEEE-F833-450D-91EB-04F96A2AEAA2}" presName="composite" presStyleCnt="0"/>
      <dgm:spPr/>
    </dgm:pt>
    <dgm:pt modelId="{7B741000-AC71-4AC0-B440-CC91AE5FC50F}" type="pres">
      <dgm:prSet presAssocID="{1539CEEE-F833-450D-91EB-04F96A2AEAA2}" presName="background" presStyleLbl="node0" presStyleIdx="0" presStyleCnt="1"/>
      <dgm:spPr/>
    </dgm:pt>
    <dgm:pt modelId="{4E6DDFBE-53E5-41FC-965B-551707691833}" type="pres">
      <dgm:prSet presAssocID="{1539CEEE-F833-450D-91EB-04F96A2AEAA2}" presName="text" presStyleLbl="fgAcc0" presStyleIdx="0" presStyleCnt="1">
        <dgm:presLayoutVars>
          <dgm:chPref val="3"/>
        </dgm:presLayoutVars>
      </dgm:prSet>
      <dgm:spPr/>
    </dgm:pt>
    <dgm:pt modelId="{DA1DF250-FF56-47AC-B3AC-7DFB12224A34}" type="pres">
      <dgm:prSet presAssocID="{1539CEEE-F833-450D-91EB-04F96A2AEAA2}" presName="hierChild2" presStyleCnt="0"/>
      <dgm:spPr/>
    </dgm:pt>
  </dgm:ptLst>
  <dgm:cxnLst>
    <dgm:cxn modelId="{5493F64F-7F27-43D3-815E-35D7FED6B37F}" srcId="{07243DD6-7908-4AFA-8F08-F5DA4913D758}" destId="{1539CEEE-F833-450D-91EB-04F96A2AEAA2}" srcOrd="0" destOrd="0" parTransId="{CE4DF660-7BD9-4C61-8058-864A150E86EF}" sibTransId="{30BAB5DF-8466-4945-A435-31F496D4106B}"/>
    <dgm:cxn modelId="{24630259-E6E6-4260-AE48-683C0818547F}" type="presOf" srcId="{07243DD6-7908-4AFA-8F08-F5DA4913D758}" destId="{7F5C8212-F3D4-43A4-A29B-CB4BB8C5A431}" srcOrd="0" destOrd="0" presId="urn:microsoft.com/office/officeart/2005/8/layout/hierarchy1"/>
    <dgm:cxn modelId="{F1E80DE7-0470-4492-8FFA-F16A2CDB1DC0}" type="presOf" srcId="{1539CEEE-F833-450D-91EB-04F96A2AEAA2}" destId="{4E6DDFBE-53E5-41FC-965B-551707691833}" srcOrd="0" destOrd="0" presId="urn:microsoft.com/office/officeart/2005/8/layout/hierarchy1"/>
    <dgm:cxn modelId="{A87A6984-6A5E-4162-A408-7D5F7DF25BC2}" type="presParOf" srcId="{7F5C8212-F3D4-43A4-A29B-CB4BB8C5A431}" destId="{86AD432A-900B-46A8-AAAE-3E03ED03B1C3}" srcOrd="0" destOrd="0" presId="urn:microsoft.com/office/officeart/2005/8/layout/hierarchy1"/>
    <dgm:cxn modelId="{94531625-6625-423B-A046-13737BD59FF8}" type="presParOf" srcId="{86AD432A-900B-46A8-AAAE-3E03ED03B1C3}" destId="{80581C33-8750-4CAF-B278-98D1404BD3E6}" srcOrd="0" destOrd="0" presId="urn:microsoft.com/office/officeart/2005/8/layout/hierarchy1"/>
    <dgm:cxn modelId="{D04F133B-0460-460D-B3F5-BD337437781D}" type="presParOf" srcId="{80581C33-8750-4CAF-B278-98D1404BD3E6}" destId="{7B741000-AC71-4AC0-B440-CC91AE5FC50F}" srcOrd="0" destOrd="0" presId="urn:microsoft.com/office/officeart/2005/8/layout/hierarchy1"/>
    <dgm:cxn modelId="{6771455E-725D-4D99-B94B-23996BD3A4D9}" type="presParOf" srcId="{80581C33-8750-4CAF-B278-98D1404BD3E6}" destId="{4E6DDFBE-53E5-41FC-965B-551707691833}" srcOrd="1" destOrd="0" presId="urn:microsoft.com/office/officeart/2005/8/layout/hierarchy1"/>
    <dgm:cxn modelId="{E92F4D51-E1B7-471B-B801-0CBB4AFB6CA5}" type="presParOf" srcId="{86AD432A-900B-46A8-AAAE-3E03ED03B1C3}" destId="{DA1DF250-FF56-47AC-B3AC-7DFB12224A34}" srcOrd="1" destOrd="0" presId="urn:microsoft.com/office/officeart/2005/8/layout/hierarchy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B24BD-9080-4487-B28F-B4A9E5105BF4}">
      <dsp:nvSpPr>
        <dsp:cNvPr id="0" name=""/>
        <dsp:cNvSpPr/>
      </dsp:nvSpPr>
      <dsp:spPr>
        <a:xfrm>
          <a:off x="1981191" y="16138"/>
          <a:ext cx="1525945" cy="1532038"/>
        </a:xfrm>
        <a:prstGeom prst="ellipse">
          <a:avLst/>
        </a:prstGeom>
        <a:solidFill>
          <a:srgbClr val="00708E">
            <a:alpha val="50000"/>
          </a:srgbClr>
        </a:solidFill>
        <a:ln w="25400" cap="flat" cmpd="sng" algn="ctr">
          <a:noFill/>
          <a:prstDash val="solid"/>
        </a:ln>
        <a:effectLst>
          <a:glow rad="63500">
            <a:schemeClr val="accent1">
              <a:satMod val="175000"/>
              <a:alpha val="40000"/>
            </a:schemeClr>
          </a:glow>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Peregrine</a:t>
          </a:r>
        </a:p>
      </dsp:txBody>
      <dsp:txXfrm>
        <a:off x="2204660" y="240500"/>
        <a:ext cx="1079007" cy="1083314"/>
      </dsp:txXfrm>
    </dsp:sp>
    <dsp:sp modelId="{7B0C4D18-4DA4-4793-9367-14F1206A38D6}">
      <dsp:nvSpPr>
        <dsp:cNvPr id="0" name=""/>
        <dsp:cNvSpPr/>
      </dsp:nvSpPr>
      <dsp:spPr>
        <a:xfrm>
          <a:off x="1942132" y="2012688"/>
          <a:ext cx="1525945" cy="1532038"/>
        </a:xfrm>
        <a:prstGeom prst="ellipse">
          <a:avLst/>
        </a:prstGeom>
        <a:solidFill>
          <a:srgbClr val="C00000">
            <a:alpha val="50000"/>
          </a:srgbClr>
        </a:solidFill>
        <a:ln w="25400" cap="flat" cmpd="sng" algn="ctr">
          <a:noFill/>
          <a:prstDash val="solid"/>
        </a:ln>
        <a:effectLst>
          <a:glow rad="63500">
            <a:schemeClr val="accent1">
              <a:satMod val="175000"/>
              <a:alpha val="40000"/>
            </a:schemeClr>
          </a:glow>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FAA STC Approval</a:t>
          </a:r>
        </a:p>
      </dsp:txBody>
      <dsp:txXfrm>
        <a:off x="2165601" y="2237050"/>
        <a:ext cx="1079007" cy="1083314"/>
      </dsp:txXfrm>
    </dsp:sp>
    <dsp:sp modelId="{8FB75DF3-FB45-4EA4-BB1F-1EB1567BC74C}">
      <dsp:nvSpPr>
        <dsp:cNvPr id="0" name=""/>
        <dsp:cNvSpPr/>
      </dsp:nvSpPr>
      <dsp:spPr>
        <a:xfrm>
          <a:off x="456223" y="996884"/>
          <a:ext cx="1525945" cy="1532038"/>
        </a:xfrm>
        <a:prstGeom prst="ellipse">
          <a:avLst/>
        </a:prstGeom>
        <a:solidFill>
          <a:srgbClr val="00B050">
            <a:alpha val="50000"/>
          </a:srgbClr>
        </a:solidFill>
        <a:ln w="25400" cap="flat" cmpd="sng" algn="ctr">
          <a:noFill/>
          <a:prstDash val="solid"/>
        </a:ln>
        <a:effectLst>
          <a:glow rad="63500">
            <a:schemeClr val="accent1">
              <a:satMod val="175000"/>
              <a:alpha val="40000"/>
            </a:schemeClr>
          </a:glow>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Customer/ Partner Network</a:t>
          </a:r>
        </a:p>
      </dsp:txBody>
      <dsp:txXfrm>
        <a:off x="679692" y="1221246"/>
        <a:ext cx="1079007" cy="1083314"/>
      </dsp:txXfrm>
    </dsp:sp>
    <dsp:sp modelId="{9AB4A1C8-C771-4D60-AF3C-A2C7B2BA6CC9}">
      <dsp:nvSpPr>
        <dsp:cNvPr id="0" name=""/>
        <dsp:cNvSpPr/>
      </dsp:nvSpPr>
      <dsp:spPr>
        <a:xfrm>
          <a:off x="3504227" y="923001"/>
          <a:ext cx="1525945" cy="1532038"/>
        </a:xfrm>
        <a:prstGeom prst="ellipse">
          <a:avLst/>
        </a:prstGeom>
        <a:solidFill>
          <a:schemeClr val="accent6">
            <a:lumMod val="60000"/>
            <a:lumOff val="40000"/>
            <a:alpha val="50000"/>
          </a:schemeClr>
        </a:solidFill>
        <a:ln w="25400" cap="flat" cmpd="sng" algn="ctr">
          <a:noFill/>
          <a:prstDash val="solid"/>
        </a:ln>
        <a:effectLst>
          <a:glow rad="63500">
            <a:schemeClr val="accent1">
              <a:satMod val="175000"/>
              <a:alpha val="40000"/>
            </a:schemeClr>
          </a:glow>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Trusted Avionics</a:t>
          </a:r>
        </a:p>
      </dsp:txBody>
      <dsp:txXfrm>
        <a:off x="3727696" y="1147363"/>
        <a:ext cx="1079007" cy="10833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1952A-4B6D-4164-8FF7-CD24B508A005}">
      <dsp:nvSpPr>
        <dsp:cNvPr id="0" name=""/>
        <dsp:cNvSpPr/>
      </dsp:nvSpPr>
      <dsp:spPr>
        <a:xfrm>
          <a:off x="2245236" y="524144"/>
          <a:ext cx="2346501" cy="354638"/>
        </a:xfrm>
        <a:custGeom>
          <a:avLst/>
          <a:gdLst/>
          <a:ahLst/>
          <a:cxnLst/>
          <a:rect l="0" t="0" r="0" b="0"/>
          <a:pathLst>
            <a:path>
              <a:moveTo>
                <a:pt x="0" y="0"/>
              </a:moveTo>
              <a:lnTo>
                <a:pt x="0" y="262926"/>
              </a:lnTo>
              <a:lnTo>
                <a:pt x="2346501" y="262926"/>
              </a:lnTo>
              <a:lnTo>
                <a:pt x="2346501" y="354638"/>
              </a:lnTo>
            </a:path>
          </a:pathLst>
        </a:custGeom>
        <a:noFill/>
        <a:ln w="25400" cap="flat" cmpd="sng" algn="ctr">
          <a:solidFill>
            <a:schemeClr val="accent5">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7D508CF-2982-4DF4-9689-310EE457D3EC}">
      <dsp:nvSpPr>
        <dsp:cNvPr id="0" name=""/>
        <dsp:cNvSpPr/>
      </dsp:nvSpPr>
      <dsp:spPr>
        <a:xfrm>
          <a:off x="3251089" y="1514655"/>
          <a:ext cx="91440" cy="319159"/>
        </a:xfrm>
        <a:custGeom>
          <a:avLst/>
          <a:gdLst/>
          <a:ahLst/>
          <a:cxnLst/>
          <a:rect l="0" t="0" r="0" b="0"/>
          <a:pathLst>
            <a:path>
              <a:moveTo>
                <a:pt x="48254" y="0"/>
              </a:moveTo>
              <a:lnTo>
                <a:pt x="48254" y="227447"/>
              </a:lnTo>
              <a:lnTo>
                <a:pt x="45720" y="227447"/>
              </a:lnTo>
              <a:lnTo>
                <a:pt x="45720" y="319159"/>
              </a:lnTo>
            </a:path>
          </a:pathLst>
        </a:custGeom>
        <a:noFill/>
        <a:ln w="25400" cap="flat" cmpd="sng" algn="ctr">
          <a:solidFill>
            <a:schemeClr val="accent5">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A386227-BFA5-465B-8379-CCDC0245C8A3}">
      <dsp:nvSpPr>
        <dsp:cNvPr id="0" name=""/>
        <dsp:cNvSpPr/>
      </dsp:nvSpPr>
      <dsp:spPr>
        <a:xfrm>
          <a:off x="2245236" y="524144"/>
          <a:ext cx="1054107" cy="361867"/>
        </a:xfrm>
        <a:custGeom>
          <a:avLst/>
          <a:gdLst/>
          <a:ahLst/>
          <a:cxnLst/>
          <a:rect l="0" t="0" r="0" b="0"/>
          <a:pathLst>
            <a:path>
              <a:moveTo>
                <a:pt x="0" y="0"/>
              </a:moveTo>
              <a:lnTo>
                <a:pt x="0" y="270156"/>
              </a:lnTo>
              <a:lnTo>
                <a:pt x="1054107" y="270156"/>
              </a:lnTo>
              <a:lnTo>
                <a:pt x="1054107" y="361867"/>
              </a:lnTo>
            </a:path>
          </a:pathLst>
        </a:custGeom>
        <a:noFill/>
        <a:ln w="25400" cap="flat" cmpd="sng" algn="ctr">
          <a:solidFill>
            <a:schemeClr val="accent5">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D58BC0A-5962-4D3D-A7E0-E81DE77C75DD}">
      <dsp:nvSpPr>
        <dsp:cNvPr id="0" name=""/>
        <dsp:cNvSpPr/>
      </dsp:nvSpPr>
      <dsp:spPr>
        <a:xfrm>
          <a:off x="1958741" y="524144"/>
          <a:ext cx="286494" cy="349225"/>
        </a:xfrm>
        <a:custGeom>
          <a:avLst/>
          <a:gdLst/>
          <a:ahLst/>
          <a:cxnLst/>
          <a:rect l="0" t="0" r="0" b="0"/>
          <a:pathLst>
            <a:path>
              <a:moveTo>
                <a:pt x="286494" y="0"/>
              </a:moveTo>
              <a:lnTo>
                <a:pt x="286494" y="257514"/>
              </a:lnTo>
              <a:lnTo>
                <a:pt x="0" y="257514"/>
              </a:lnTo>
              <a:lnTo>
                <a:pt x="0" y="349225"/>
              </a:lnTo>
            </a:path>
          </a:pathLst>
        </a:custGeom>
        <a:noFill/>
        <a:ln w="25400" cap="flat" cmpd="sng" algn="ctr">
          <a:solidFill>
            <a:schemeClr val="accent5">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C483C1F-6A3A-4478-9BD3-AA2398A35774}">
      <dsp:nvSpPr>
        <dsp:cNvPr id="0" name=""/>
        <dsp:cNvSpPr/>
      </dsp:nvSpPr>
      <dsp:spPr>
        <a:xfrm>
          <a:off x="1711951" y="2462458"/>
          <a:ext cx="604993" cy="287922"/>
        </a:xfrm>
        <a:custGeom>
          <a:avLst/>
          <a:gdLst/>
          <a:ahLst/>
          <a:cxnLst/>
          <a:rect l="0" t="0" r="0" b="0"/>
          <a:pathLst>
            <a:path>
              <a:moveTo>
                <a:pt x="0" y="0"/>
              </a:moveTo>
              <a:lnTo>
                <a:pt x="0" y="196210"/>
              </a:lnTo>
              <a:lnTo>
                <a:pt x="604993" y="196210"/>
              </a:lnTo>
              <a:lnTo>
                <a:pt x="604993" y="287922"/>
              </a:lnTo>
            </a:path>
          </a:pathLst>
        </a:custGeom>
        <a:noFill/>
        <a:ln w="25400" cap="flat" cmpd="sng" algn="ctr">
          <a:solidFill>
            <a:schemeClr val="accent5">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F46072E-C4E2-472A-9C50-65254B28CD08}">
      <dsp:nvSpPr>
        <dsp:cNvPr id="0" name=""/>
        <dsp:cNvSpPr/>
      </dsp:nvSpPr>
      <dsp:spPr>
        <a:xfrm>
          <a:off x="1106957" y="2462458"/>
          <a:ext cx="604993" cy="287922"/>
        </a:xfrm>
        <a:custGeom>
          <a:avLst/>
          <a:gdLst/>
          <a:ahLst/>
          <a:cxnLst/>
          <a:rect l="0" t="0" r="0" b="0"/>
          <a:pathLst>
            <a:path>
              <a:moveTo>
                <a:pt x="604993" y="0"/>
              </a:moveTo>
              <a:lnTo>
                <a:pt x="604993" y="196210"/>
              </a:lnTo>
              <a:lnTo>
                <a:pt x="0" y="196210"/>
              </a:lnTo>
              <a:lnTo>
                <a:pt x="0" y="287922"/>
              </a:lnTo>
            </a:path>
          </a:pathLst>
        </a:custGeom>
        <a:noFill/>
        <a:ln w="25400" cap="flat" cmpd="sng" algn="ctr">
          <a:solidFill>
            <a:schemeClr val="accent5">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FC7338C-D613-42CE-A3C8-1E1BCE0FEA62}">
      <dsp:nvSpPr>
        <dsp:cNvPr id="0" name=""/>
        <dsp:cNvSpPr/>
      </dsp:nvSpPr>
      <dsp:spPr>
        <a:xfrm>
          <a:off x="465878" y="1494161"/>
          <a:ext cx="1246072" cy="339653"/>
        </a:xfrm>
        <a:custGeom>
          <a:avLst/>
          <a:gdLst/>
          <a:ahLst/>
          <a:cxnLst/>
          <a:rect l="0" t="0" r="0" b="0"/>
          <a:pathLst>
            <a:path>
              <a:moveTo>
                <a:pt x="0" y="0"/>
              </a:moveTo>
              <a:lnTo>
                <a:pt x="0" y="247941"/>
              </a:lnTo>
              <a:lnTo>
                <a:pt x="1246072" y="247941"/>
              </a:lnTo>
              <a:lnTo>
                <a:pt x="1246072" y="339653"/>
              </a:lnTo>
            </a:path>
          </a:pathLst>
        </a:custGeom>
        <a:noFill/>
        <a:ln w="25400" cap="flat" cmpd="sng" algn="ctr">
          <a:solidFill>
            <a:schemeClr val="accent5">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D7D4BC1-6CA8-4E14-9FBB-2229DF54B076}">
      <dsp:nvSpPr>
        <dsp:cNvPr id="0" name=""/>
        <dsp:cNvSpPr/>
      </dsp:nvSpPr>
      <dsp:spPr>
        <a:xfrm>
          <a:off x="339276" y="1494161"/>
          <a:ext cx="91440" cy="339697"/>
        </a:xfrm>
        <a:custGeom>
          <a:avLst/>
          <a:gdLst/>
          <a:ahLst/>
          <a:cxnLst/>
          <a:rect l="0" t="0" r="0" b="0"/>
          <a:pathLst>
            <a:path>
              <a:moveTo>
                <a:pt x="126602" y="0"/>
              </a:moveTo>
              <a:lnTo>
                <a:pt x="126602" y="247985"/>
              </a:lnTo>
              <a:lnTo>
                <a:pt x="45720" y="247985"/>
              </a:lnTo>
              <a:lnTo>
                <a:pt x="45720" y="339697"/>
              </a:lnTo>
            </a:path>
          </a:pathLst>
        </a:custGeom>
        <a:noFill/>
        <a:ln w="25400" cap="flat" cmpd="sng" algn="ctr">
          <a:solidFill>
            <a:schemeClr val="accent5">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3E913A0-B01D-43F1-B1A3-E3D474304F95}">
      <dsp:nvSpPr>
        <dsp:cNvPr id="0" name=""/>
        <dsp:cNvSpPr/>
      </dsp:nvSpPr>
      <dsp:spPr>
        <a:xfrm>
          <a:off x="465878" y="524144"/>
          <a:ext cx="1779357" cy="341373"/>
        </a:xfrm>
        <a:custGeom>
          <a:avLst/>
          <a:gdLst/>
          <a:ahLst/>
          <a:cxnLst/>
          <a:rect l="0" t="0" r="0" b="0"/>
          <a:pathLst>
            <a:path>
              <a:moveTo>
                <a:pt x="1779357" y="0"/>
              </a:moveTo>
              <a:lnTo>
                <a:pt x="1779357" y="249662"/>
              </a:lnTo>
              <a:lnTo>
                <a:pt x="0" y="249662"/>
              </a:lnTo>
              <a:lnTo>
                <a:pt x="0" y="341373"/>
              </a:lnTo>
            </a:path>
          </a:pathLst>
        </a:custGeom>
        <a:noFill/>
        <a:ln w="25400" cap="flat" cmpd="sng" algn="ctr">
          <a:solidFill>
            <a:schemeClr val="accent5">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87E00FC-04B5-4421-A96F-CA460E2B19DF}">
      <dsp:nvSpPr>
        <dsp:cNvPr id="0" name=""/>
        <dsp:cNvSpPr/>
      </dsp:nvSpPr>
      <dsp:spPr>
        <a:xfrm>
          <a:off x="1612449" y="-104498"/>
          <a:ext cx="1265573" cy="62864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68D9E49-D88B-430E-AC72-CD00412C6BE0}">
      <dsp:nvSpPr>
        <dsp:cNvPr id="0" name=""/>
        <dsp:cNvSpPr/>
      </dsp:nvSpPr>
      <dsp:spPr>
        <a:xfrm>
          <a:off x="1722448" y="0"/>
          <a:ext cx="1265573" cy="628643"/>
        </a:xfrm>
        <a:prstGeom prst="roundRect">
          <a:avLst>
            <a:gd name="adj" fmla="val 10000"/>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t>David Rankin     </a:t>
          </a:r>
        </a:p>
        <a:p>
          <a:pPr marL="0" lvl="0" indent="0" algn="ctr" defTabSz="444500">
            <a:lnSpc>
              <a:spcPct val="90000"/>
            </a:lnSpc>
            <a:spcBef>
              <a:spcPct val="0"/>
            </a:spcBef>
            <a:spcAft>
              <a:spcPct val="35000"/>
            </a:spcAft>
            <a:buNone/>
          </a:pPr>
          <a:r>
            <a:rPr lang="en-US" sz="1000" kern="1200" dirty="0"/>
            <a:t>President</a:t>
          </a:r>
          <a:br>
            <a:rPr lang="en-US" sz="1000" kern="1200" dirty="0"/>
          </a:br>
          <a:r>
            <a:rPr lang="en-US" sz="1000" kern="1200" dirty="0"/>
            <a:t>Electrical DER</a:t>
          </a:r>
        </a:p>
      </dsp:txBody>
      <dsp:txXfrm>
        <a:off x="1740860" y="18412"/>
        <a:ext cx="1228749" cy="591819"/>
      </dsp:txXfrm>
    </dsp:sp>
    <dsp:sp modelId="{814D968B-BB58-4009-A740-66AD03AAD2CC}">
      <dsp:nvSpPr>
        <dsp:cNvPr id="0" name=""/>
        <dsp:cNvSpPr/>
      </dsp:nvSpPr>
      <dsp:spPr>
        <a:xfrm>
          <a:off x="-109998" y="865518"/>
          <a:ext cx="1151754" cy="62864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95FE02B-F52A-4D21-AD4B-153872E225D6}">
      <dsp:nvSpPr>
        <dsp:cNvPr id="0" name=""/>
        <dsp:cNvSpPr/>
      </dsp:nvSpPr>
      <dsp:spPr>
        <a:xfrm>
          <a:off x="0" y="970017"/>
          <a:ext cx="1151754" cy="628643"/>
        </a:xfrm>
        <a:prstGeom prst="roundRect">
          <a:avLst>
            <a:gd name="adj" fmla="val 10000"/>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i="0" kern="1200" dirty="0"/>
            <a:t>Jeff Kistler </a:t>
          </a:r>
        </a:p>
        <a:p>
          <a:pPr marL="0" lvl="0" indent="0" algn="ctr" defTabSz="466725">
            <a:lnSpc>
              <a:spcPct val="90000"/>
            </a:lnSpc>
            <a:spcBef>
              <a:spcPct val="0"/>
            </a:spcBef>
            <a:spcAft>
              <a:spcPct val="35000"/>
            </a:spcAft>
            <a:buNone/>
          </a:pPr>
          <a:r>
            <a:rPr lang="en-US" sz="1050" i="0" kern="1200" dirty="0"/>
            <a:t>Senior Engineer    Company DER</a:t>
          </a:r>
        </a:p>
      </dsp:txBody>
      <dsp:txXfrm>
        <a:off x="18412" y="988429"/>
        <a:ext cx="1114930" cy="591819"/>
      </dsp:txXfrm>
    </dsp:sp>
    <dsp:sp modelId="{81944B9D-835C-4B7D-A4C2-1635CC8627DB}">
      <dsp:nvSpPr>
        <dsp:cNvPr id="0" name=""/>
        <dsp:cNvSpPr/>
      </dsp:nvSpPr>
      <dsp:spPr>
        <a:xfrm>
          <a:off x="-109998" y="1833859"/>
          <a:ext cx="989989" cy="62864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D19E667-4DE6-491A-8068-7C3B16C8939D}">
      <dsp:nvSpPr>
        <dsp:cNvPr id="0" name=""/>
        <dsp:cNvSpPr/>
      </dsp:nvSpPr>
      <dsp:spPr>
        <a:xfrm>
          <a:off x="0" y="1938357"/>
          <a:ext cx="989989" cy="628643"/>
        </a:xfrm>
        <a:prstGeom prst="roundRect">
          <a:avLst>
            <a:gd name="adj" fmla="val 10000"/>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endParaRPr lang="en-US" sz="1100" b="1" kern="1200" dirty="0"/>
        </a:p>
        <a:p>
          <a:pPr marL="0" lvl="0" indent="0" algn="ctr" defTabSz="488950">
            <a:lnSpc>
              <a:spcPct val="90000"/>
            </a:lnSpc>
            <a:spcBef>
              <a:spcPct val="0"/>
            </a:spcBef>
            <a:spcAft>
              <a:spcPct val="35000"/>
            </a:spcAft>
            <a:buNone/>
          </a:pPr>
          <a:r>
            <a:rPr lang="en-US" sz="1000" b="1" kern="1200" dirty="0"/>
            <a:t>Neil Schroeder</a:t>
          </a:r>
        </a:p>
        <a:p>
          <a:pPr marL="0" lvl="0" indent="0" algn="ctr" defTabSz="488950">
            <a:lnSpc>
              <a:spcPct val="90000"/>
            </a:lnSpc>
            <a:spcBef>
              <a:spcPct val="0"/>
            </a:spcBef>
            <a:spcAft>
              <a:spcPct val="35000"/>
            </a:spcAft>
            <a:buNone/>
          </a:pPr>
          <a:r>
            <a:rPr lang="en-US" sz="1000" kern="1200" dirty="0"/>
            <a:t>Engineering          Avionics Technician</a:t>
          </a:r>
        </a:p>
        <a:p>
          <a:pPr marL="0" lvl="0" indent="0" algn="ctr" defTabSz="488950">
            <a:lnSpc>
              <a:spcPct val="90000"/>
            </a:lnSpc>
            <a:spcBef>
              <a:spcPct val="0"/>
            </a:spcBef>
            <a:spcAft>
              <a:spcPct val="35000"/>
            </a:spcAft>
            <a:buNone/>
          </a:pPr>
          <a:endParaRPr lang="en-US" sz="1100" kern="1200" dirty="0"/>
        </a:p>
      </dsp:txBody>
      <dsp:txXfrm>
        <a:off x="18412" y="1956769"/>
        <a:ext cx="953165" cy="591819"/>
      </dsp:txXfrm>
    </dsp:sp>
    <dsp:sp modelId="{BB1DA2C6-9035-47F3-AABE-8B758B6D19F0}">
      <dsp:nvSpPr>
        <dsp:cNvPr id="0" name=""/>
        <dsp:cNvSpPr/>
      </dsp:nvSpPr>
      <dsp:spPr>
        <a:xfrm>
          <a:off x="1216956" y="1833815"/>
          <a:ext cx="989989" cy="62864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D06AB76-11B4-4CAA-9887-9CEC3100795D}">
      <dsp:nvSpPr>
        <dsp:cNvPr id="0" name=""/>
        <dsp:cNvSpPr/>
      </dsp:nvSpPr>
      <dsp:spPr>
        <a:xfrm>
          <a:off x="1326955" y="1938313"/>
          <a:ext cx="989989" cy="628643"/>
        </a:xfrm>
        <a:prstGeom prst="roundRect">
          <a:avLst>
            <a:gd name="adj" fmla="val 10000"/>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i="0" kern="1200" dirty="0"/>
            <a:t>Cory Smith</a:t>
          </a:r>
        </a:p>
        <a:p>
          <a:pPr marL="0" lvl="0" indent="0" algn="ctr" defTabSz="444500">
            <a:lnSpc>
              <a:spcPct val="90000"/>
            </a:lnSpc>
            <a:spcBef>
              <a:spcPct val="0"/>
            </a:spcBef>
            <a:spcAft>
              <a:spcPct val="35000"/>
            </a:spcAft>
            <a:buNone/>
          </a:pPr>
          <a:r>
            <a:rPr lang="en-US" sz="1000" i="0" kern="1200" dirty="0"/>
            <a:t>Electrical Engineer</a:t>
          </a:r>
        </a:p>
      </dsp:txBody>
      <dsp:txXfrm>
        <a:off x="1345367" y="1956725"/>
        <a:ext cx="953165" cy="591819"/>
      </dsp:txXfrm>
    </dsp:sp>
    <dsp:sp modelId="{60658711-067B-4C54-AF04-6646FC880586}">
      <dsp:nvSpPr>
        <dsp:cNvPr id="0" name=""/>
        <dsp:cNvSpPr/>
      </dsp:nvSpPr>
      <dsp:spPr>
        <a:xfrm>
          <a:off x="611962" y="2750380"/>
          <a:ext cx="989989" cy="62864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0B9A431-74B6-46C2-A0C8-17FCFCAC75C1}">
      <dsp:nvSpPr>
        <dsp:cNvPr id="0" name=""/>
        <dsp:cNvSpPr/>
      </dsp:nvSpPr>
      <dsp:spPr>
        <a:xfrm>
          <a:off x="721961" y="2854879"/>
          <a:ext cx="989989" cy="628643"/>
        </a:xfrm>
        <a:prstGeom prst="roundRect">
          <a:avLst>
            <a:gd name="adj" fmla="val 10000"/>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t>Bobby Childers</a:t>
          </a:r>
        </a:p>
        <a:p>
          <a:pPr marL="0" lvl="0" indent="0" algn="ctr" defTabSz="444500">
            <a:lnSpc>
              <a:spcPct val="90000"/>
            </a:lnSpc>
            <a:spcBef>
              <a:spcPct val="0"/>
            </a:spcBef>
            <a:spcAft>
              <a:spcPct val="35000"/>
            </a:spcAft>
            <a:buNone/>
          </a:pPr>
          <a:r>
            <a:rPr lang="en-US" sz="1000" kern="1200" dirty="0"/>
            <a:t>Lead CAD Designer</a:t>
          </a:r>
        </a:p>
      </dsp:txBody>
      <dsp:txXfrm>
        <a:off x="740373" y="2873291"/>
        <a:ext cx="953165" cy="591819"/>
      </dsp:txXfrm>
    </dsp:sp>
    <dsp:sp modelId="{788E351D-054A-4D69-8103-96EE8E279612}">
      <dsp:nvSpPr>
        <dsp:cNvPr id="0" name=""/>
        <dsp:cNvSpPr/>
      </dsp:nvSpPr>
      <dsp:spPr>
        <a:xfrm>
          <a:off x="1821950" y="2750380"/>
          <a:ext cx="989989" cy="62864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F9C7869-8329-416C-81FC-4BB1C1CB7D83}">
      <dsp:nvSpPr>
        <dsp:cNvPr id="0" name=""/>
        <dsp:cNvSpPr/>
      </dsp:nvSpPr>
      <dsp:spPr>
        <a:xfrm>
          <a:off x="1931948" y="2854879"/>
          <a:ext cx="989989" cy="628643"/>
        </a:xfrm>
        <a:prstGeom prst="roundRect">
          <a:avLst>
            <a:gd name="adj" fmla="val 10000"/>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t>Daniel Mazin</a:t>
          </a:r>
        </a:p>
        <a:p>
          <a:pPr marL="0" lvl="0" indent="0" algn="ctr" defTabSz="444500">
            <a:lnSpc>
              <a:spcPct val="90000"/>
            </a:lnSpc>
            <a:spcBef>
              <a:spcPct val="0"/>
            </a:spcBef>
            <a:spcAft>
              <a:spcPct val="35000"/>
            </a:spcAft>
            <a:buNone/>
          </a:pPr>
          <a:r>
            <a:rPr lang="en-US" sz="1000" kern="1200" dirty="0"/>
            <a:t>Deign Engineer</a:t>
          </a:r>
        </a:p>
      </dsp:txBody>
      <dsp:txXfrm>
        <a:off x="1950360" y="2873291"/>
        <a:ext cx="953165" cy="591819"/>
      </dsp:txXfrm>
    </dsp:sp>
    <dsp:sp modelId="{2A0604CA-E35D-4C9E-A844-C819E8EB6765}">
      <dsp:nvSpPr>
        <dsp:cNvPr id="0" name=""/>
        <dsp:cNvSpPr/>
      </dsp:nvSpPr>
      <dsp:spPr>
        <a:xfrm>
          <a:off x="1406164" y="873370"/>
          <a:ext cx="1105155" cy="62864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A0400D3-658D-4715-83D0-03A97D2D2E9C}">
      <dsp:nvSpPr>
        <dsp:cNvPr id="0" name=""/>
        <dsp:cNvSpPr/>
      </dsp:nvSpPr>
      <dsp:spPr>
        <a:xfrm>
          <a:off x="1516163" y="977869"/>
          <a:ext cx="1105155" cy="628643"/>
        </a:xfrm>
        <a:prstGeom prst="roundRect">
          <a:avLst>
            <a:gd name="adj" fmla="val 10000"/>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i="0" kern="1200" dirty="0"/>
            <a:t>Jennie </a:t>
          </a:r>
          <a:r>
            <a:rPr lang="en-US" sz="1000" b="1" i="0" kern="1200" dirty="0" err="1"/>
            <a:t>Alfs</a:t>
          </a:r>
          <a:endParaRPr lang="en-US" sz="1000" b="1" i="0" kern="1200" dirty="0"/>
        </a:p>
        <a:p>
          <a:pPr marL="0" lvl="0" indent="0" algn="ctr" defTabSz="444500">
            <a:lnSpc>
              <a:spcPct val="90000"/>
            </a:lnSpc>
            <a:spcBef>
              <a:spcPct val="0"/>
            </a:spcBef>
            <a:spcAft>
              <a:spcPct val="35000"/>
            </a:spcAft>
            <a:buNone/>
          </a:pPr>
          <a:r>
            <a:rPr lang="en-US" sz="1000" i="0" kern="1200" dirty="0"/>
            <a:t>Controller</a:t>
          </a:r>
        </a:p>
      </dsp:txBody>
      <dsp:txXfrm>
        <a:off x="1534575" y="996281"/>
        <a:ext cx="1068331" cy="591819"/>
      </dsp:txXfrm>
    </dsp:sp>
    <dsp:sp modelId="{83622FF4-DC8F-4822-8579-7D775FD10CE1}">
      <dsp:nvSpPr>
        <dsp:cNvPr id="0" name=""/>
        <dsp:cNvSpPr/>
      </dsp:nvSpPr>
      <dsp:spPr>
        <a:xfrm>
          <a:off x="2746186" y="886012"/>
          <a:ext cx="1106313" cy="62864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55EFCCE-A3F8-4335-A055-62B05E850DDE}">
      <dsp:nvSpPr>
        <dsp:cNvPr id="0" name=""/>
        <dsp:cNvSpPr/>
      </dsp:nvSpPr>
      <dsp:spPr>
        <a:xfrm>
          <a:off x="2856185" y="990511"/>
          <a:ext cx="1106313" cy="628643"/>
        </a:xfrm>
        <a:prstGeom prst="roundRect">
          <a:avLst>
            <a:gd name="adj" fmla="val 10000"/>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t>Tiffany </a:t>
          </a:r>
          <a:r>
            <a:rPr lang="en-US" sz="1000" b="1" kern="1200" dirty="0" err="1"/>
            <a:t>Hiler</a:t>
          </a:r>
          <a:endParaRPr lang="en-US" sz="1000" b="1" kern="1200" dirty="0"/>
        </a:p>
        <a:p>
          <a:pPr marL="0" lvl="0" indent="0" algn="ctr" defTabSz="444500">
            <a:lnSpc>
              <a:spcPct val="90000"/>
            </a:lnSpc>
            <a:spcBef>
              <a:spcPct val="0"/>
            </a:spcBef>
            <a:spcAft>
              <a:spcPct val="35000"/>
            </a:spcAft>
            <a:buNone/>
          </a:pPr>
          <a:r>
            <a:rPr lang="en-US" sz="1000" b="0" kern="1200" dirty="0"/>
            <a:t>Marketing/Business Development</a:t>
          </a:r>
        </a:p>
      </dsp:txBody>
      <dsp:txXfrm>
        <a:off x="2874597" y="1008923"/>
        <a:ext cx="1069489" cy="591819"/>
      </dsp:txXfrm>
    </dsp:sp>
    <dsp:sp modelId="{464E72AF-9669-494D-A84C-096571689609}">
      <dsp:nvSpPr>
        <dsp:cNvPr id="0" name=""/>
        <dsp:cNvSpPr/>
      </dsp:nvSpPr>
      <dsp:spPr>
        <a:xfrm>
          <a:off x="2757774" y="1833815"/>
          <a:ext cx="1078069" cy="62864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E35FB18-D683-414D-9DEF-F70D40C8A2A5}">
      <dsp:nvSpPr>
        <dsp:cNvPr id="0" name=""/>
        <dsp:cNvSpPr/>
      </dsp:nvSpPr>
      <dsp:spPr>
        <a:xfrm>
          <a:off x="2867773" y="1938313"/>
          <a:ext cx="1078069" cy="628643"/>
        </a:xfrm>
        <a:prstGeom prst="roundRect">
          <a:avLst>
            <a:gd name="adj" fmla="val 10000"/>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t>Lee Carlson</a:t>
          </a:r>
        </a:p>
        <a:p>
          <a:pPr marL="0" lvl="0" indent="0" algn="ctr" defTabSz="444500">
            <a:lnSpc>
              <a:spcPct val="90000"/>
            </a:lnSpc>
            <a:spcBef>
              <a:spcPct val="0"/>
            </a:spcBef>
            <a:spcAft>
              <a:spcPct val="35000"/>
            </a:spcAft>
            <a:buNone/>
          </a:pPr>
          <a:r>
            <a:rPr lang="en-US" sz="1000" kern="1200" dirty="0"/>
            <a:t>Product Support</a:t>
          </a:r>
        </a:p>
      </dsp:txBody>
      <dsp:txXfrm>
        <a:off x="2886185" y="1956725"/>
        <a:ext cx="1041245" cy="591819"/>
      </dsp:txXfrm>
    </dsp:sp>
    <dsp:sp modelId="{D424CD5D-22A2-4E7F-9D98-DD314FA1D2AE}">
      <dsp:nvSpPr>
        <dsp:cNvPr id="0" name=""/>
        <dsp:cNvSpPr/>
      </dsp:nvSpPr>
      <dsp:spPr>
        <a:xfrm>
          <a:off x="4031770" y="878782"/>
          <a:ext cx="1119935" cy="62864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4885A7F-633E-4575-BE7A-C52099E82EAA}">
      <dsp:nvSpPr>
        <dsp:cNvPr id="0" name=""/>
        <dsp:cNvSpPr/>
      </dsp:nvSpPr>
      <dsp:spPr>
        <a:xfrm>
          <a:off x="4141768" y="983281"/>
          <a:ext cx="1119935" cy="628643"/>
        </a:xfrm>
        <a:prstGeom prst="roundRect">
          <a:avLst>
            <a:gd name="adj" fmla="val 10000"/>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i="0" kern="1200" dirty="0"/>
            <a:t>David Sam              </a:t>
          </a:r>
        </a:p>
        <a:p>
          <a:pPr marL="0" lvl="0" indent="0" algn="ctr" defTabSz="444500">
            <a:lnSpc>
              <a:spcPct val="90000"/>
            </a:lnSpc>
            <a:spcBef>
              <a:spcPct val="0"/>
            </a:spcBef>
            <a:spcAft>
              <a:spcPct val="35000"/>
            </a:spcAft>
            <a:buNone/>
          </a:pPr>
          <a:r>
            <a:rPr lang="en-US" sz="1000" i="0" kern="1200" dirty="0"/>
            <a:t>Quality Control</a:t>
          </a:r>
        </a:p>
      </dsp:txBody>
      <dsp:txXfrm>
        <a:off x="4160180" y="1001693"/>
        <a:ext cx="1083111" cy="5918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741000-AC71-4AC0-B440-CC91AE5FC50F}">
      <dsp:nvSpPr>
        <dsp:cNvPr id="0" name=""/>
        <dsp:cNvSpPr/>
      </dsp:nvSpPr>
      <dsp:spPr>
        <a:xfrm>
          <a:off x="419844" y="590"/>
          <a:ext cx="1027360" cy="65237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E6DDFBE-53E5-41FC-965B-551707691833}">
      <dsp:nvSpPr>
        <dsp:cNvPr id="0" name=""/>
        <dsp:cNvSpPr/>
      </dsp:nvSpPr>
      <dsp:spPr>
        <a:xfrm>
          <a:off x="533995" y="109034"/>
          <a:ext cx="1027360" cy="652373"/>
        </a:xfrm>
        <a:prstGeom prst="roundRect">
          <a:avLst>
            <a:gd name="adj" fmla="val 10000"/>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i="0" kern="1200" dirty="0"/>
            <a:t>Kevin Gould</a:t>
          </a:r>
        </a:p>
        <a:p>
          <a:pPr marL="0" lvl="0" indent="0" algn="ctr" defTabSz="444500">
            <a:lnSpc>
              <a:spcPct val="90000"/>
            </a:lnSpc>
            <a:spcBef>
              <a:spcPct val="0"/>
            </a:spcBef>
            <a:spcAft>
              <a:spcPct val="35000"/>
            </a:spcAft>
            <a:buNone/>
          </a:pPr>
          <a:r>
            <a:rPr lang="en-US" sz="1000" i="0" kern="1200" dirty="0"/>
            <a:t>Board of Advisors</a:t>
          </a:r>
        </a:p>
        <a:p>
          <a:pPr marL="0" lvl="0" indent="0" algn="ctr" defTabSz="444500">
            <a:lnSpc>
              <a:spcPct val="90000"/>
            </a:lnSpc>
            <a:spcBef>
              <a:spcPct val="0"/>
            </a:spcBef>
            <a:spcAft>
              <a:spcPct val="35000"/>
            </a:spcAft>
            <a:buNone/>
          </a:pPr>
          <a:r>
            <a:rPr lang="en-US" sz="1000" i="0" kern="1200" dirty="0"/>
            <a:t>Business</a:t>
          </a:r>
        </a:p>
      </dsp:txBody>
      <dsp:txXfrm>
        <a:off x="553102" y="128141"/>
        <a:ext cx="989146" cy="6141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741000-AC71-4AC0-B440-CC91AE5FC50F}">
      <dsp:nvSpPr>
        <dsp:cNvPr id="0" name=""/>
        <dsp:cNvSpPr/>
      </dsp:nvSpPr>
      <dsp:spPr>
        <a:xfrm>
          <a:off x="419844" y="590"/>
          <a:ext cx="1027360" cy="65237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E6DDFBE-53E5-41FC-965B-551707691833}">
      <dsp:nvSpPr>
        <dsp:cNvPr id="0" name=""/>
        <dsp:cNvSpPr/>
      </dsp:nvSpPr>
      <dsp:spPr>
        <a:xfrm>
          <a:off x="533995" y="109034"/>
          <a:ext cx="1027360" cy="652373"/>
        </a:xfrm>
        <a:prstGeom prst="roundRect">
          <a:avLst>
            <a:gd name="adj" fmla="val 10000"/>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i="0" kern="1200" dirty="0"/>
            <a:t>Bill Shields</a:t>
          </a:r>
        </a:p>
        <a:p>
          <a:pPr marL="0" lvl="0" indent="0" algn="ctr" defTabSz="444500">
            <a:lnSpc>
              <a:spcPct val="90000"/>
            </a:lnSpc>
            <a:spcBef>
              <a:spcPct val="0"/>
            </a:spcBef>
            <a:spcAft>
              <a:spcPct val="35000"/>
            </a:spcAft>
            <a:buNone/>
          </a:pPr>
          <a:r>
            <a:rPr lang="en-US" sz="1000" i="0" kern="1200" dirty="0"/>
            <a:t>Board of Advisors</a:t>
          </a:r>
        </a:p>
        <a:p>
          <a:pPr marL="0" lvl="0" indent="0" algn="ctr" defTabSz="444500">
            <a:lnSpc>
              <a:spcPct val="90000"/>
            </a:lnSpc>
            <a:spcBef>
              <a:spcPct val="0"/>
            </a:spcBef>
            <a:spcAft>
              <a:spcPct val="35000"/>
            </a:spcAft>
            <a:buNone/>
          </a:pPr>
          <a:r>
            <a:rPr lang="en-US" sz="1000" i="0" kern="1200" dirty="0"/>
            <a:t>Regulatory</a:t>
          </a:r>
        </a:p>
      </dsp:txBody>
      <dsp:txXfrm>
        <a:off x="553102" y="128141"/>
        <a:ext cx="989146" cy="6141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741000-AC71-4AC0-B440-CC91AE5FC50F}">
      <dsp:nvSpPr>
        <dsp:cNvPr id="0" name=""/>
        <dsp:cNvSpPr/>
      </dsp:nvSpPr>
      <dsp:spPr>
        <a:xfrm>
          <a:off x="419844" y="590"/>
          <a:ext cx="1027360" cy="65237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E6DDFBE-53E5-41FC-965B-551707691833}">
      <dsp:nvSpPr>
        <dsp:cNvPr id="0" name=""/>
        <dsp:cNvSpPr/>
      </dsp:nvSpPr>
      <dsp:spPr>
        <a:xfrm>
          <a:off x="533995" y="109034"/>
          <a:ext cx="1027360" cy="652373"/>
        </a:xfrm>
        <a:prstGeom prst="roundRect">
          <a:avLst>
            <a:gd name="adj" fmla="val 10000"/>
          </a:avLst>
        </a:prstGeom>
        <a:solidFill>
          <a:schemeClr val="accent5">
            <a:alpha val="90000"/>
            <a:tint val="4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i="0" kern="1200" dirty="0"/>
            <a:t>Hal Adams</a:t>
          </a:r>
        </a:p>
        <a:p>
          <a:pPr marL="0" lvl="0" indent="0" algn="ctr" defTabSz="444500">
            <a:lnSpc>
              <a:spcPct val="90000"/>
            </a:lnSpc>
            <a:spcBef>
              <a:spcPct val="0"/>
            </a:spcBef>
            <a:spcAft>
              <a:spcPct val="35000"/>
            </a:spcAft>
            <a:buNone/>
          </a:pPr>
          <a:r>
            <a:rPr lang="en-US" sz="1000" i="0" kern="1200" dirty="0"/>
            <a:t>Board of Advisors</a:t>
          </a:r>
        </a:p>
        <a:p>
          <a:pPr marL="0" lvl="0" indent="0" algn="ctr" defTabSz="444500">
            <a:lnSpc>
              <a:spcPct val="90000"/>
            </a:lnSpc>
            <a:spcBef>
              <a:spcPct val="0"/>
            </a:spcBef>
            <a:spcAft>
              <a:spcPct val="35000"/>
            </a:spcAft>
            <a:buNone/>
          </a:pPr>
          <a:r>
            <a:rPr lang="en-US" sz="1000" i="0" kern="1200" dirty="0"/>
            <a:t>Technical</a:t>
          </a:r>
        </a:p>
      </dsp:txBody>
      <dsp:txXfrm>
        <a:off x="553102" y="128141"/>
        <a:ext cx="989146" cy="614159"/>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A4EA6C-E87C-47C7-9400-97EFF2D11320}"/>
              </a:ext>
            </a:extLst>
          </p:cNvPr>
          <p:cNvSpPr>
            <a:spLocks noGrp="1"/>
          </p:cNvSpPr>
          <p:nvPr>
            <p:ph type="hdr" sz="quarter"/>
          </p:nvPr>
        </p:nvSpPr>
        <p:spPr>
          <a:xfrm>
            <a:off x="0" y="0"/>
            <a:ext cx="3170238" cy="479425"/>
          </a:xfrm>
          <a:prstGeom prst="rect">
            <a:avLst/>
          </a:prstGeom>
        </p:spPr>
        <p:txBody>
          <a:bodyPr vert="horz" lIns="96661" tIns="48331" rIns="96661" bIns="48331" rtlCol="0"/>
          <a:lstStyle>
            <a:lvl1pPr algn="l" eaLnBrk="1" fontAlgn="auto" hangingPunct="1">
              <a:spcBef>
                <a:spcPts val="0"/>
              </a:spcBef>
              <a:spcAft>
                <a:spcPts val="0"/>
              </a:spcAft>
              <a:defRPr sz="13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23372534-1589-451C-B06B-21D750224165}"/>
              </a:ext>
            </a:extLst>
          </p:cNvPr>
          <p:cNvSpPr>
            <a:spLocks noGrp="1"/>
          </p:cNvSpPr>
          <p:nvPr>
            <p:ph type="dt" idx="1"/>
          </p:nvPr>
        </p:nvSpPr>
        <p:spPr>
          <a:xfrm>
            <a:off x="4143375" y="0"/>
            <a:ext cx="3170238" cy="479425"/>
          </a:xfrm>
          <a:prstGeom prst="rect">
            <a:avLst/>
          </a:prstGeom>
        </p:spPr>
        <p:txBody>
          <a:bodyPr vert="horz" lIns="96661" tIns="48331" rIns="96661" bIns="48331" rtlCol="0"/>
          <a:lstStyle>
            <a:lvl1pPr algn="r" eaLnBrk="1" fontAlgn="auto" hangingPunct="1">
              <a:spcBef>
                <a:spcPts val="0"/>
              </a:spcBef>
              <a:spcAft>
                <a:spcPts val="0"/>
              </a:spcAft>
              <a:defRPr sz="1300">
                <a:latin typeface="+mn-lt"/>
                <a:cs typeface="+mn-cs"/>
              </a:defRPr>
            </a:lvl1pPr>
          </a:lstStyle>
          <a:p>
            <a:pPr>
              <a:defRPr/>
            </a:pPr>
            <a:fld id="{F2FDF5CF-C109-40E3-BF70-F211DB40DC7F}" type="datetimeFigureOut">
              <a:rPr lang="en-US"/>
              <a:pPr>
                <a:defRPr/>
              </a:pPr>
              <a:t>3/13/2019</a:t>
            </a:fld>
            <a:endParaRPr lang="en-US"/>
          </a:p>
        </p:txBody>
      </p:sp>
      <p:sp>
        <p:nvSpPr>
          <p:cNvPr id="4" name="Slide Image Placeholder 3">
            <a:extLst>
              <a:ext uri="{FF2B5EF4-FFF2-40B4-BE49-F238E27FC236}">
                <a16:creationId xmlns:a16="http://schemas.microsoft.com/office/drawing/2014/main" id="{5A2D89B6-A9A7-464B-8F44-ACC04FA24354}"/>
              </a:ext>
            </a:extLst>
          </p:cNvPr>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a:extLst>
              <a:ext uri="{FF2B5EF4-FFF2-40B4-BE49-F238E27FC236}">
                <a16:creationId xmlns:a16="http://schemas.microsoft.com/office/drawing/2014/main" id="{3415931F-8A13-41CF-9107-16209AF7E651}"/>
              </a:ext>
            </a:extLst>
          </p:cNvPr>
          <p:cNvSpPr>
            <a:spLocks noGrp="1"/>
          </p:cNvSpPr>
          <p:nvPr>
            <p:ph type="body" sz="quarter" idx="3"/>
          </p:nvPr>
        </p:nvSpPr>
        <p:spPr>
          <a:xfrm>
            <a:off x="731838" y="4560888"/>
            <a:ext cx="5851525" cy="4319587"/>
          </a:xfrm>
          <a:prstGeom prst="rect">
            <a:avLst/>
          </a:prstGeom>
        </p:spPr>
        <p:txBody>
          <a:bodyPr vert="horz" lIns="96661" tIns="48331" rIns="96661" bIns="4833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B43CB02-D1B4-47E5-AC69-8B8A0426F10F}"/>
              </a:ext>
            </a:extLst>
          </p:cNvPr>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eaLnBrk="1" fontAlgn="auto" hangingPunct="1">
              <a:spcBef>
                <a:spcPts val="0"/>
              </a:spcBef>
              <a:spcAft>
                <a:spcPts val="0"/>
              </a:spcAft>
              <a:defRPr sz="13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A1FA8E34-2177-4B58-AF45-4A9416406CD1}"/>
              </a:ext>
            </a:extLst>
          </p:cNvPr>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latin typeface="Calibri" panose="020F0502020204030204" pitchFamily="34" charset="0"/>
              </a:defRPr>
            </a:lvl1pPr>
          </a:lstStyle>
          <a:p>
            <a:pPr>
              <a:defRPr/>
            </a:pPr>
            <a:fld id="{F807F71B-38EE-402F-A9DC-C2737223BCD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6A34D0E-87C1-429E-B1B9-92BB9147DE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0B5C7FC4-CBCA-453D-9775-29EE0FEAE1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100" name="Slide Number Placeholder 3">
            <a:extLst>
              <a:ext uri="{FF2B5EF4-FFF2-40B4-BE49-F238E27FC236}">
                <a16:creationId xmlns:a16="http://schemas.microsoft.com/office/drawing/2014/main" id="{DDA34FA8-4C8E-4091-A8C5-D0B01F3799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361B452-E986-4914-B700-5BF58FB9FF30}" type="slidenum">
              <a:rPr lang="en-US" altLang="en-US" sz="1300" smtClean="0"/>
              <a:pPr>
                <a:spcBef>
                  <a:spcPct val="0"/>
                </a:spcBef>
              </a:pPr>
              <a:t>1</a:t>
            </a:fld>
            <a:endParaRPr lang="en-US" altLang="en-US" sz="13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MS PGothic" panose="020B0600070205080204" pitchFamily="34" charset="-128"/>
              <a:cs typeface="Arial" panose="020B0604020202020204" pitchFamily="34" charset="0"/>
            </a:endParaRPr>
          </a:p>
        </p:txBody>
      </p:sp>
      <p:sp>
        <p:nvSpPr>
          <p:cNvPr id="77828" name="Slide Number Placeholder 3"/>
          <p:cNvSpPr>
            <a:spLocks noGrp="1"/>
          </p:cNvSpPr>
          <p:nvPr>
            <p:ph type="sldNum" sz="quarter" idx="5"/>
          </p:nvPr>
        </p:nvSpPr>
        <p:spPr/>
        <p:txBody>
          <a:bodyPr/>
          <a:lstStyle>
            <a:lvl1pPr defTabSz="941295" eaLnBrk="0" hangingPunct="0">
              <a:defRPr sz="2400">
                <a:solidFill>
                  <a:schemeClr val="tx1"/>
                </a:solidFill>
                <a:latin typeface="Times" panose="02020603050405020304" pitchFamily="18" charset="0"/>
                <a:cs typeface="Arial" panose="020B0604020202020204" pitchFamily="34" charset="0"/>
              </a:defRPr>
            </a:lvl1pPr>
            <a:lvl2pPr marL="756917" indent="-291122" defTabSz="941295" eaLnBrk="0" hangingPunct="0">
              <a:defRPr sz="2400">
                <a:solidFill>
                  <a:schemeClr val="tx1"/>
                </a:solidFill>
                <a:latin typeface="Times" panose="02020603050405020304" pitchFamily="18" charset="0"/>
                <a:cs typeface="Arial" panose="020B0604020202020204" pitchFamily="34" charset="0"/>
              </a:defRPr>
            </a:lvl2pPr>
            <a:lvl3pPr marL="1164488" indent="-232898" defTabSz="941295" eaLnBrk="0" hangingPunct="0">
              <a:defRPr sz="2400">
                <a:solidFill>
                  <a:schemeClr val="tx1"/>
                </a:solidFill>
                <a:latin typeface="Times" panose="02020603050405020304" pitchFamily="18" charset="0"/>
                <a:cs typeface="Arial" panose="020B0604020202020204" pitchFamily="34" charset="0"/>
              </a:defRPr>
            </a:lvl3pPr>
            <a:lvl4pPr marL="1630284" indent="-232898" defTabSz="941295" eaLnBrk="0" hangingPunct="0">
              <a:defRPr sz="2400">
                <a:solidFill>
                  <a:schemeClr val="tx1"/>
                </a:solidFill>
                <a:latin typeface="Times" panose="02020603050405020304" pitchFamily="18" charset="0"/>
                <a:cs typeface="Arial" panose="020B0604020202020204" pitchFamily="34" charset="0"/>
              </a:defRPr>
            </a:lvl4pPr>
            <a:lvl5pPr marL="2096079" indent="-232898" defTabSz="941295" eaLnBrk="0" hangingPunct="0">
              <a:defRPr sz="2400">
                <a:solidFill>
                  <a:schemeClr val="tx1"/>
                </a:solidFill>
                <a:latin typeface="Times" panose="02020603050405020304" pitchFamily="18" charset="0"/>
                <a:cs typeface="Arial" panose="020B0604020202020204" pitchFamily="34" charset="0"/>
              </a:defRPr>
            </a:lvl5pPr>
            <a:lvl6pPr marL="2561874" indent="-232898" defTabSz="941295"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3027670" indent="-232898" defTabSz="941295"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93465" indent="-232898" defTabSz="941295"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959261" indent="-232898" defTabSz="941295"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fld id="{B02BF813-050E-4059-805B-AFBA4B0EF5E3}" type="slidenum">
              <a:rPr lang="en-US" altLang="en-US" sz="1200"/>
              <a:pPr/>
              <a:t>24</a:t>
            </a:fld>
            <a:endParaRPr lang="en-US" altLang="en-US" sz="1200"/>
          </a:p>
        </p:txBody>
      </p:sp>
    </p:spTree>
    <p:extLst>
      <p:ext uri="{BB962C8B-B14F-4D97-AF65-F5344CB8AC3E}">
        <p14:creationId xmlns:p14="http://schemas.microsoft.com/office/powerpoint/2010/main" val="1137480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28FB1AA3-0542-45A5-B5C9-06587D9CD89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22E98F23-38BB-498F-96AC-3CF5ACF5C6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60" name="Slide Number Placeholder 3">
            <a:extLst>
              <a:ext uri="{FF2B5EF4-FFF2-40B4-BE49-F238E27FC236}">
                <a16:creationId xmlns:a16="http://schemas.microsoft.com/office/drawing/2014/main" id="{8694D147-D513-42EC-BC65-C96C2EA60E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8D08C11-1BED-4193-B5D3-89D2B2C4A9C0}" type="slidenum">
              <a:rPr lang="en-US" altLang="en-US" smtClean="0">
                <a:latin typeface="Calibri" panose="020F0502020204030204" pitchFamily="34" charset="0"/>
              </a:rPr>
              <a:pPr/>
              <a:t>32</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807F71B-38EE-402F-A9DC-C2737223BCD4}" type="slidenum">
              <a:rPr lang="en-US" altLang="en-US" smtClean="0"/>
              <a:pPr>
                <a:defRPr/>
              </a:pPr>
              <a:t>5</a:t>
            </a:fld>
            <a:endParaRPr lang="en-US" altLang="en-US"/>
          </a:p>
        </p:txBody>
      </p:sp>
    </p:spTree>
    <p:extLst>
      <p:ext uri="{BB962C8B-B14F-4D97-AF65-F5344CB8AC3E}">
        <p14:creationId xmlns:p14="http://schemas.microsoft.com/office/powerpoint/2010/main" val="2294718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MS PGothic" panose="020B0600070205080204" pitchFamily="34" charset="-128"/>
              <a:cs typeface="Arial" panose="020B0604020202020204" pitchFamily="34" charset="0"/>
            </a:endParaRPr>
          </a:p>
        </p:txBody>
      </p:sp>
      <p:sp>
        <p:nvSpPr>
          <p:cNvPr id="77828" name="Slide Number Placeholder 3"/>
          <p:cNvSpPr>
            <a:spLocks noGrp="1"/>
          </p:cNvSpPr>
          <p:nvPr>
            <p:ph type="sldNum" sz="quarter" idx="5"/>
          </p:nvPr>
        </p:nvSpPr>
        <p:spPr/>
        <p:txBody>
          <a:bodyPr/>
          <a:lstStyle>
            <a:lvl1pPr defTabSz="941295" eaLnBrk="0" hangingPunct="0">
              <a:defRPr sz="2400">
                <a:solidFill>
                  <a:schemeClr val="tx1"/>
                </a:solidFill>
                <a:latin typeface="Times" panose="02020603050405020304" pitchFamily="18" charset="0"/>
                <a:cs typeface="Arial" panose="020B0604020202020204" pitchFamily="34" charset="0"/>
              </a:defRPr>
            </a:lvl1pPr>
            <a:lvl2pPr marL="756917" indent="-291122" defTabSz="941295" eaLnBrk="0" hangingPunct="0">
              <a:defRPr sz="2400">
                <a:solidFill>
                  <a:schemeClr val="tx1"/>
                </a:solidFill>
                <a:latin typeface="Times" panose="02020603050405020304" pitchFamily="18" charset="0"/>
                <a:cs typeface="Arial" panose="020B0604020202020204" pitchFamily="34" charset="0"/>
              </a:defRPr>
            </a:lvl2pPr>
            <a:lvl3pPr marL="1164488" indent="-232898" defTabSz="941295" eaLnBrk="0" hangingPunct="0">
              <a:defRPr sz="2400">
                <a:solidFill>
                  <a:schemeClr val="tx1"/>
                </a:solidFill>
                <a:latin typeface="Times" panose="02020603050405020304" pitchFamily="18" charset="0"/>
                <a:cs typeface="Arial" panose="020B0604020202020204" pitchFamily="34" charset="0"/>
              </a:defRPr>
            </a:lvl3pPr>
            <a:lvl4pPr marL="1630284" indent="-232898" defTabSz="941295" eaLnBrk="0" hangingPunct="0">
              <a:defRPr sz="2400">
                <a:solidFill>
                  <a:schemeClr val="tx1"/>
                </a:solidFill>
                <a:latin typeface="Times" panose="02020603050405020304" pitchFamily="18" charset="0"/>
                <a:cs typeface="Arial" panose="020B0604020202020204" pitchFamily="34" charset="0"/>
              </a:defRPr>
            </a:lvl4pPr>
            <a:lvl5pPr marL="2096079" indent="-232898" defTabSz="941295" eaLnBrk="0" hangingPunct="0">
              <a:defRPr sz="2400">
                <a:solidFill>
                  <a:schemeClr val="tx1"/>
                </a:solidFill>
                <a:latin typeface="Times" panose="02020603050405020304" pitchFamily="18" charset="0"/>
                <a:cs typeface="Arial" panose="020B0604020202020204" pitchFamily="34" charset="0"/>
              </a:defRPr>
            </a:lvl5pPr>
            <a:lvl6pPr marL="2561874" indent="-232898" defTabSz="941295"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3027670" indent="-232898" defTabSz="941295"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93465" indent="-232898" defTabSz="941295"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959261" indent="-232898" defTabSz="941295"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fld id="{B02BF813-050E-4059-805B-AFBA4B0EF5E3}" type="slidenum">
              <a:rPr lang="en-US" altLang="en-US" sz="1200"/>
              <a:pPr/>
              <a:t>16</a:t>
            </a:fld>
            <a:endParaRPr lang="en-US" altLang="en-US" sz="1200"/>
          </a:p>
        </p:txBody>
      </p:sp>
    </p:spTree>
    <p:extLst>
      <p:ext uri="{BB962C8B-B14F-4D97-AF65-F5344CB8AC3E}">
        <p14:creationId xmlns:p14="http://schemas.microsoft.com/office/powerpoint/2010/main" val="2008742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MS PGothic" panose="020B0600070205080204" pitchFamily="34" charset="-128"/>
              <a:cs typeface="Arial" panose="020B0604020202020204" pitchFamily="34" charset="0"/>
            </a:endParaRPr>
          </a:p>
        </p:txBody>
      </p:sp>
      <p:sp>
        <p:nvSpPr>
          <p:cNvPr id="77828" name="Slide Number Placeholder 3"/>
          <p:cNvSpPr>
            <a:spLocks noGrp="1"/>
          </p:cNvSpPr>
          <p:nvPr>
            <p:ph type="sldNum" sz="quarter" idx="5"/>
          </p:nvPr>
        </p:nvSpPr>
        <p:spPr/>
        <p:txBody>
          <a:bodyPr/>
          <a:lstStyle>
            <a:lvl1pPr defTabSz="941295" eaLnBrk="0" hangingPunct="0">
              <a:defRPr sz="2400">
                <a:solidFill>
                  <a:schemeClr val="tx1"/>
                </a:solidFill>
                <a:latin typeface="Times" panose="02020603050405020304" pitchFamily="18" charset="0"/>
                <a:cs typeface="Arial" panose="020B0604020202020204" pitchFamily="34" charset="0"/>
              </a:defRPr>
            </a:lvl1pPr>
            <a:lvl2pPr marL="756917" indent="-291122" defTabSz="941295" eaLnBrk="0" hangingPunct="0">
              <a:defRPr sz="2400">
                <a:solidFill>
                  <a:schemeClr val="tx1"/>
                </a:solidFill>
                <a:latin typeface="Times" panose="02020603050405020304" pitchFamily="18" charset="0"/>
                <a:cs typeface="Arial" panose="020B0604020202020204" pitchFamily="34" charset="0"/>
              </a:defRPr>
            </a:lvl2pPr>
            <a:lvl3pPr marL="1164488" indent="-232898" defTabSz="941295" eaLnBrk="0" hangingPunct="0">
              <a:defRPr sz="2400">
                <a:solidFill>
                  <a:schemeClr val="tx1"/>
                </a:solidFill>
                <a:latin typeface="Times" panose="02020603050405020304" pitchFamily="18" charset="0"/>
                <a:cs typeface="Arial" panose="020B0604020202020204" pitchFamily="34" charset="0"/>
              </a:defRPr>
            </a:lvl3pPr>
            <a:lvl4pPr marL="1630284" indent="-232898" defTabSz="941295" eaLnBrk="0" hangingPunct="0">
              <a:defRPr sz="2400">
                <a:solidFill>
                  <a:schemeClr val="tx1"/>
                </a:solidFill>
                <a:latin typeface="Times" panose="02020603050405020304" pitchFamily="18" charset="0"/>
                <a:cs typeface="Arial" panose="020B0604020202020204" pitchFamily="34" charset="0"/>
              </a:defRPr>
            </a:lvl4pPr>
            <a:lvl5pPr marL="2096079" indent="-232898" defTabSz="941295" eaLnBrk="0" hangingPunct="0">
              <a:defRPr sz="2400">
                <a:solidFill>
                  <a:schemeClr val="tx1"/>
                </a:solidFill>
                <a:latin typeface="Times" panose="02020603050405020304" pitchFamily="18" charset="0"/>
                <a:cs typeface="Arial" panose="020B0604020202020204" pitchFamily="34" charset="0"/>
              </a:defRPr>
            </a:lvl5pPr>
            <a:lvl6pPr marL="2561874" indent="-232898" defTabSz="941295"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3027670" indent="-232898" defTabSz="941295"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93465" indent="-232898" defTabSz="941295"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959261" indent="-232898" defTabSz="941295"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fld id="{B02BF813-050E-4059-805B-AFBA4B0EF5E3}" type="slidenum">
              <a:rPr lang="en-US" altLang="en-US" sz="1200"/>
              <a:pPr/>
              <a:t>18</a:t>
            </a:fld>
            <a:endParaRPr lang="en-US" altLang="en-US" sz="1200"/>
          </a:p>
        </p:txBody>
      </p:sp>
    </p:spTree>
    <p:extLst>
      <p:ext uri="{BB962C8B-B14F-4D97-AF65-F5344CB8AC3E}">
        <p14:creationId xmlns:p14="http://schemas.microsoft.com/office/powerpoint/2010/main" val="3599429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MS PGothic" panose="020B0600070205080204" pitchFamily="34" charset="-128"/>
              <a:cs typeface="Arial" panose="020B0604020202020204" pitchFamily="34" charset="0"/>
            </a:endParaRPr>
          </a:p>
        </p:txBody>
      </p:sp>
      <p:sp>
        <p:nvSpPr>
          <p:cNvPr id="77828" name="Slide Number Placeholder 3"/>
          <p:cNvSpPr>
            <a:spLocks noGrp="1"/>
          </p:cNvSpPr>
          <p:nvPr>
            <p:ph type="sldNum" sz="quarter" idx="5"/>
          </p:nvPr>
        </p:nvSpPr>
        <p:spPr/>
        <p:txBody>
          <a:bodyPr/>
          <a:lstStyle>
            <a:lvl1pPr defTabSz="941295" eaLnBrk="0" hangingPunct="0">
              <a:defRPr sz="2400">
                <a:solidFill>
                  <a:schemeClr val="tx1"/>
                </a:solidFill>
                <a:latin typeface="Times" panose="02020603050405020304" pitchFamily="18" charset="0"/>
                <a:cs typeface="Arial" panose="020B0604020202020204" pitchFamily="34" charset="0"/>
              </a:defRPr>
            </a:lvl1pPr>
            <a:lvl2pPr marL="756917" indent="-291122" defTabSz="941295" eaLnBrk="0" hangingPunct="0">
              <a:defRPr sz="2400">
                <a:solidFill>
                  <a:schemeClr val="tx1"/>
                </a:solidFill>
                <a:latin typeface="Times" panose="02020603050405020304" pitchFamily="18" charset="0"/>
                <a:cs typeface="Arial" panose="020B0604020202020204" pitchFamily="34" charset="0"/>
              </a:defRPr>
            </a:lvl2pPr>
            <a:lvl3pPr marL="1164488" indent="-232898" defTabSz="941295" eaLnBrk="0" hangingPunct="0">
              <a:defRPr sz="2400">
                <a:solidFill>
                  <a:schemeClr val="tx1"/>
                </a:solidFill>
                <a:latin typeface="Times" panose="02020603050405020304" pitchFamily="18" charset="0"/>
                <a:cs typeface="Arial" panose="020B0604020202020204" pitchFamily="34" charset="0"/>
              </a:defRPr>
            </a:lvl3pPr>
            <a:lvl4pPr marL="1630284" indent="-232898" defTabSz="941295" eaLnBrk="0" hangingPunct="0">
              <a:defRPr sz="2400">
                <a:solidFill>
                  <a:schemeClr val="tx1"/>
                </a:solidFill>
                <a:latin typeface="Times" panose="02020603050405020304" pitchFamily="18" charset="0"/>
                <a:cs typeface="Arial" panose="020B0604020202020204" pitchFamily="34" charset="0"/>
              </a:defRPr>
            </a:lvl4pPr>
            <a:lvl5pPr marL="2096079" indent="-232898" defTabSz="941295" eaLnBrk="0" hangingPunct="0">
              <a:defRPr sz="2400">
                <a:solidFill>
                  <a:schemeClr val="tx1"/>
                </a:solidFill>
                <a:latin typeface="Times" panose="02020603050405020304" pitchFamily="18" charset="0"/>
                <a:cs typeface="Arial" panose="020B0604020202020204" pitchFamily="34" charset="0"/>
              </a:defRPr>
            </a:lvl5pPr>
            <a:lvl6pPr marL="2561874" indent="-232898" defTabSz="941295"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3027670" indent="-232898" defTabSz="941295"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93465" indent="-232898" defTabSz="941295"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959261" indent="-232898" defTabSz="941295"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fld id="{B02BF813-050E-4059-805B-AFBA4B0EF5E3}" type="slidenum">
              <a:rPr lang="en-US" altLang="en-US" sz="1200"/>
              <a:pPr/>
              <a:t>19</a:t>
            </a:fld>
            <a:endParaRPr lang="en-US" altLang="en-US" sz="1200"/>
          </a:p>
        </p:txBody>
      </p:sp>
    </p:spTree>
    <p:extLst>
      <p:ext uri="{BB962C8B-B14F-4D97-AF65-F5344CB8AC3E}">
        <p14:creationId xmlns:p14="http://schemas.microsoft.com/office/powerpoint/2010/main" val="4024526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MS PGothic" panose="020B0600070205080204" pitchFamily="34" charset="-128"/>
              <a:cs typeface="Arial" panose="020B0604020202020204" pitchFamily="34" charset="0"/>
            </a:endParaRPr>
          </a:p>
        </p:txBody>
      </p:sp>
      <p:sp>
        <p:nvSpPr>
          <p:cNvPr id="77828" name="Slide Number Placeholder 3"/>
          <p:cNvSpPr>
            <a:spLocks noGrp="1"/>
          </p:cNvSpPr>
          <p:nvPr>
            <p:ph type="sldNum" sz="quarter" idx="5"/>
          </p:nvPr>
        </p:nvSpPr>
        <p:spPr/>
        <p:txBody>
          <a:bodyPr/>
          <a:lstStyle>
            <a:lvl1pPr defTabSz="941295" eaLnBrk="0" hangingPunct="0">
              <a:defRPr sz="2400">
                <a:solidFill>
                  <a:schemeClr val="tx1"/>
                </a:solidFill>
                <a:latin typeface="Times" panose="02020603050405020304" pitchFamily="18" charset="0"/>
                <a:cs typeface="Arial" panose="020B0604020202020204" pitchFamily="34" charset="0"/>
              </a:defRPr>
            </a:lvl1pPr>
            <a:lvl2pPr marL="756917" indent="-291122" defTabSz="941295" eaLnBrk="0" hangingPunct="0">
              <a:defRPr sz="2400">
                <a:solidFill>
                  <a:schemeClr val="tx1"/>
                </a:solidFill>
                <a:latin typeface="Times" panose="02020603050405020304" pitchFamily="18" charset="0"/>
                <a:cs typeface="Arial" panose="020B0604020202020204" pitchFamily="34" charset="0"/>
              </a:defRPr>
            </a:lvl2pPr>
            <a:lvl3pPr marL="1164488" indent="-232898" defTabSz="941295" eaLnBrk="0" hangingPunct="0">
              <a:defRPr sz="2400">
                <a:solidFill>
                  <a:schemeClr val="tx1"/>
                </a:solidFill>
                <a:latin typeface="Times" panose="02020603050405020304" pitchFamily="18" charset="0"/>
                <a:cs typeface="Arial" panose="020B0604020202020204" pitchFamily="34" charset="0"/>
              </a:defRPr>
            </a:lvl3pPr>
            <a:lvl4pPr marL="1630284" indent="-232898" defTabSz="941295" eaLnBrk="0" hangingPunct="0">
              <a:defRPr sz="2400">
                <a:solidFill>
                  <a:schemeClr val="tx1"/>
                </a:solidFill>
                <a:latin typeface="Times" panose="02020603050405020304" pitchFamily="18" charset="0"/>
                <a:cs typeface="Arial" panose="020B0604020202020204" pitchFamily="34" charset="0"/>
              </a:defRPr>
            </a:lvl4pPr>
            <a:lvl5pPr marL="2096079" indent="-232898" defTabSz="941295" eaLnBrk="0" hangingPunct="0">
              <a:defRPr sz="2400">
                <a:solidFill>
                  <a:schemeClr val="tx1"/>
                </a:solidFill>
                <a:latin typeface="Times" panose="02020603050405020304" pitchFamily="18" charset="0"/>
                <a:cs typeface="Arial" panose="020B0604020202020204" pitchFamily="34" charset="0"/>
              </a:defRPr>
            </a:lvl5pPr>
            <a:lvl6pPr marL="2561874" indent="-232898" defTabSz="941295"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3027670" indent="-232898" defTabSz="941295"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93465" indent="-232898" defTabSz="941295"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959261" indent="-232898" defTabSz="941295"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fld id="{B02BF813-050E-4059-805B-AFBA4B0EF5E3}" type="slidenum">
              <a:rPr lang="en-US" altLang="en-US" sz="1200"/>
              <a:pPr/>
              <a:t>20</a:t>
            </a:fld>
            <a:endParaRPr lang="en-US" altLang="en-US" sz="1200"/>
          </a:p>
        </p:txBody>
      </p:sp>
    </p:spTree>
    <p:extLst>
      <p:ext uri="{BB962C8B-B14F-4D97-AF65-F5344CB8AC3E}">
        <p14:creationId xmlns:p14="http://schemas.microsoft.com/office/powerpoint/2010/main" val="2206473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MS PGothic" panose="020B0600070205080204" pitchFamily="34" charset="-128"/>
              <a:cs typeface="Arial" panose="020B0604020202020204" pitchFamily="34" charset="0"/>
            </a:endParaRPr>
          </a:p>
        </p:txBody>
      </p:sp>
      <p:sp>
        <p:nvSpPr>
          <p:cNvPr id="77828" name="Slide Number Placeholder 3"/>
          <p:cNvSpPr>
            <a:spLocks noGrp="1"/>
          </p:cNvSpPr>
          <p:nvPr>
            <p:ph type="sldNum" sz="quarter" idx="5"/>
          </p:nvPr>
        </p:nvSpPr>
        <p:spPr/>
        <p:txBody>
          <a:bodyPr/>
          <a:lstStyle>
            <a:lvl1pPr defTabSz="941295" eaLnBrk="0" hangingPunct="0">
              <a:defRPr sz="2400">
                <a:solidFill>
                  <a:schemeClr val="tx1"/>
                </a:solidFill>
                <a:latin typeface="Times" panose="02020603050405020304" pitchFamily="18" charset="0"/>
                <a:cs typeface="Arial" panose="020B0604020202020204" pitchFamily="34" charset="0"/>
              </a:defRPr>
            </a:lvl1pPr>
            <a:lvl2pPr marL="756917" indent="-291122" defTabSz="941295" eaLnBrk="0" hangingPunct="0">
              <a:defRPr sz="2400">
                <a:solidFill>
                  <a:schemeClr val="tx1"/>
                </a:solidFill>
                <a:latin typeface="Times" panose="02020603050405020304" pitchFamily="18" charset="0"/>
                <a:cs typeface="Arial" panose="020B0604020202020204" pitchFamily="34" charset="0"/>
              </a:defRPr>
            </a:lvl2pPr>
            <a:lvl3pPr marL="1164488" indent="-232898" defTabSz="941295" eaLnBrk="0" hangingPunct="0">
              <a:defRPr sz="2400">
                <a:solidFill>
                  <a:schemeClr val="tx1"/>
                </a:solidFill>
                <a:latin typeface="Times" panose="02020603050405020304" pitchFamily="18" charset="0"/>
                <a:cs typeface="Arial" panose="020B0604020202020204" pitchFamily="34" charset="0"/>
              </a:defRPr>
            </a:lvl3pPr>
            <a:lvl4pPr marL="1630284" indent="-232898" defTabSz="941295" eaLnBrk="0" hangingPunct="0">
              <a:defRPr sz="2400">
                <a:solidFill>
                  <a:schemeClr val="tx1"/>
                </a:solidFill>
                <a:latin typeface="Times" panose="02020603050405020304" pitchFamily="18" charset="0"/>
                <a:cs typeface="Arial" panose="020B0604020202020204" pitchFamily="34" charset="0"/>
              </a:defRPr>
            </a:lvl4pPr>
            <a:lvl5pPr marL="2096079" indent="-232898" defTabSz="941295" eaLnBrk="0" hangingPunct="0">
              <a:defRPr sz="2400">
                <a:solidFill>
                  <a:schemeClr val="tx1"/>
                </a:solidFill>
                <a:latin typeface="Times" panose="02020603050405020304" pitchFamily="18" charset="0"/>
                <a:cs typeface="Arial" panose="020B0604020202020204" pitchFamily="34" charset="0"/>
              </a:defRPr>
            </a:lvl5pPr>
            <a:lvl6pPr marL="2561874" indent="-232898" defTabSz="941295"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3027670" indent="-232898" defTabSz="941295"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93465" indent="-232898" defTabSz="941295"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959261" indent="-232898" defTabSz="941295"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fld id="{B02BF813-050E-4059-805B-AFBA4B0EF5E3}" type="slidenum">
              <a:rPr lang="en-US" altLang="en-US" sz="1200"/>
              <a:pPr/>
              <a:t>21</a:t>
            </a:fld>
            <a:endParaRPr lang="en-US" altLang="en-US" sz="1200"/>
          </a:p>
        </p:txBody>
      </p:sp>
    </p:spTree>
    <p:extLst>
      <p:ext uri="{BB962C8B-B14F-4D97-AF65-F5344CB8AC3E}">
        <p14:creationId xmlns:p14="http://schemas.microsoft.com/office/powerpoint/2010/main" val="3536251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MS PGothic" panose="020B0600070205080204" pitchFamily="34" charset="-128"/>
              <a:cs typeface="Arial" panose="020B0604020202020204" pitchFamily="34" charset="0"/>
            </a:endParaRPr>
          </a:p>
        </p:txBody>
      </p:sp>
      <p:sp>
        <p:nvSpPr>
          <p:cNvPr id="77828" name="Slide Number Placeholder 3"/>
          <p:cNvSpPr>
            <a:spLocks noGrp="1"/>
          </p:cNvSpPr>
          <p:nvPr>
            <p:ph type="sldNum" sz="quarter" idx="5"/>
          </p:nvPr>
        </p:nvSpPr>
        <p:spPr/>
        <p:txBody>
          <a:bodyPr/>
          <a:lstStyle>
            <a:lvl1pPr defTabSz="941295" eaLnBrk="0" hangingPunct="0">
              <a:defRPr sz="2400">
                <a:solidFill>
                  <a:schemeClr val="tx1"/>
                </a:solidFill>
                <a:latin typeface="Times" panose="02020603050405020304" pitchFamily="18" charset="0"/>
                <a:cs typeface="Arial" panose="020B0604020202020204" pitchFamily="34" charset="0"/>
              </a:defRPr>
            </a:lvl1pPr>
            <a:lvl2pPr marL="756917" indent="-291122" defTabSz="941295" eaLnBrk="0" hangingPunct="0">
              <a:defRPr sz="2400">
                <a:solidFill>
                  <a:schemeClr val="tx1"/>
                </a:solidFill>
                <a:latin typeface="Times" panose="02020603050405020304" pitchFamily="18" charset="0"/>
                <a:cs typeface="Arial" panose="020B0604020202020204" pitchFamily="34" charset="0"/>
              </a:defRPr>
            </a:lvl2pPr>
            <a:lvl3pPr marL="1164488" indent="-232898" defTabSz="941295" eaLnBrk="0" hangingPunct="0">
              <a:defRPr sz="2400">
                <a:solidFill>
                  <a:schemeClr val="tx1"/>
                </a:solidFill>
                <a:latin typeface="Times" panose="02020603050405020304" pitchFamily="18" charset="0"/>
                <a:cs typeface="Arial" panose="020B0604020202020204" pitchFamily="34" charset="0"/>
              </a:defRPr>
            </a:lvl3pPr>
            <a:lvl4pPr marL="1630284" indent="-232898" defTabSz="941295" eaLnBrk="0" hangingPunct="0">
              <a:defRPr sz="2400">
                <a:solidFill>
                  <a:schemeClr val="tx1"/>
                </a:solidFill>
                <a:latin typeface="Times" panose="02020603050405020304" pitchFamily="18" charset="0"/>
                <a:cs typeface="Arial" panose="020B0604020202020204" pitchFamily="34" charset="0"/>
              </a:defRPr>
            </a:lvl4pPr>
            <a:lvl5pPr marL="2096079" indent="-232898" defTabSz="941295" eaLnBrk="0" hangingPunct="0">
              <a:defRPr sz="2400">
                <a:solidFill>
                  <a:schemeClr val="tx1"/>
                </a:solidFill>
                <a:latin typeface="Times" panose="02020603050405020304" pitchFamily="18" charset="0"/>
                <a:cs typeface="Arial" panose="020B0604020202020204" pitchFamily="34" charset="0"/>
              </a:defRPr>
            </a:lvl5pPr>
            <a:lvl6pPr marL="2561874" indent="-232898" defTabSz="941295"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3027670" indent="-232898" defTabSz="941295"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93465" indent="-232898" defTabSz="941295"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959261" indent="-232898" defTabSz="941295"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fld id="{B02BF813-050E-4059-805B-AFBA4B0EF5E3}" type="slidenum">
              <a:rPr lang="en-US" altLang="en-US" sz="1200"/>
              <a:pPr/>
              <a:t>22</a:t>
            </a:fld>
            <a:endParaRPr lang="en-US" altLang="en-US" sz="1200"/>
          </a:p>
        </p:txBody>
      </p:sp>
    </p:spTree>
    <p:extLst>
      <p:ext uri="{BB962C8B-B14F-4D97-AF65-F5344CB8AC3E}">
        <p14:creationId xmlns:p14="http://schemas.microsoft.com/office/powerpoint/2010/main" val="581063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MS PGothic" panose="020B0600070205080204" pitchFamily="34" charset="-128"/>
              <a:cs typeface="Arial" panose="020B0604020202020204" pitchFamily="34" charset="0"/>
            </a:endParaRPr>
          </a:p>
        </p:txBody>
      </p:sp>
      <p:sp>
        <p:nvSpPr>
          <p:cNvPr id="77828" name="Slide Number Placeholder 3"/>
          <p:cNvSpPr>
            <a:spLocks noGrp="1"/>
          </p:cNvSpPr>
          <p:nvPr>
            <p:ph type="sldNum" sz="quarter" idx="5"/>
          </p:nvPr>
        </p:nvSpPr>
        <p:spPr/>
        <p:txBody>
          <a:bodyPr/>
          <a:lstStyle>
            <a:lvl1pPr defTabSz="941295" eaLnBrk="0" hangingPunct="0">
              <a:defRPr sz="2400">
                <a:solidFill>
                  <a:schemeClr val="tx1"/>
                </a:solidFill>
                <a:latin typeface="Times" panose="02020603050405020304" pitchFamily="18" charset="0"/>
                <a:cs typeface="Arial" panose="020B0604020202020204" pitchFamily="34" charset="0"/>
              </a:defRPr>
            </a:lvl1pPr>
            <a:lvl2pPr marL="756917" indent="-291122" defTabSz="941295" eaLnBrk="0" hangingPunct="0">
              <a:defRPr sz="2400">
                <a:solidFill>
                  <a:schemeClr val="tx1"/>
                </a:solidFill>
                <a:latin typeface="Times" panose="02020603050405020304" pitchFamily="18" charset="0"/>
                <a:cs typeface="Arial" panose="020B0604020202020204" pitchFamily="34" charset="0"/>
              </a:defRPr>
            </a:lvl2pPr>
            <a:lvl3pPr marL="1164488" indent="-232898" defTabSz="941295" eaLnBrk="0" hangingPunct="0">
              <a:defRPr sz="2400">
                <a:solidFill>
                  <a:schemeClr val="tx1"/>
                </a:solidFill>
                <a:latin typeface="Times" panose="02020603050405020304" pitchFamily="18" charset="0"/>
                <a:cs typeface="Arial" panose="020B0604020202020204" pitchFamily="34" charset="0"/>
              </a:defRPr>
            </a:lvl3pPr>
            <a:lvl4pPr marL="1630284" indent="-232898" defTabSz="941295" eaLnBrk="0" hangingPunct="0">
              <a:defRPr sz="2400">
                <a:solidFill>
                  <a:schemeClr val="tx1"/>
                </a:solidFill>
                <a:latin typeface="Times" panose="02020603050405020304" pitchFamily="18" charset="0"/>
                <a:cs typeface="Arial" panose="020B0604020202020204" pitchFamily="34" charset="0"/>
              </a:defRPr>
            </a:lvl4pPr>
            <a:lvl5pPr marL="2096079" indent="-232898" defTabSz="941295" eaLnBrk="0" hangingPunct="0">
              <a:defRPr sz="2400">
                <a:solidFill>
                  <a:schemeClr val="tx1"/>
                </a:solidFill>
                <a:latin typeface="Times" panose="02020603050405020304" pitchFamily="18" charset="0"/>
                <a:cs typeface="Arial" panose="020B0604020202020204" pitchFamily="34" charset="0"/>
              </a:defRPr>
            </a:lvl5pPr>
            <a:lvl6pPr marL="2561874" indent="-232898" defTabSz="941295"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3027670" indent="-232898" defTabSz="941295"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93465" indent="-232898" defTabSz="941295"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959261" indent="-232898" defTabSz="941295"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fld id="{B02BF813-050E-4059-805B-AFBA4B0EF5E3}" type="slidenum">
              <a:rPr lang="en-US" altLang="en-US" sz="1200"/>
              <a:pPr/>
              <a:t>23</a:t>
            </a:fld>
            <a:endParaRPr lang="en-US" altLang="en-US" sz="1200"/>
          </a:p>
        </p:txBody>
      </p:sp>
    </p:spTree>
    <p:extLst>
      <p:ext uri="{BB962C8B-B14F-4D97-AF65-F5344CB8AC3E}">
        <p14:creationId xmlns:p14="http://schemas.microsoft.com/office/powerpoint/2010/main" val="3285654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2C94159-DE86-4407-925B-3572DB20748C}"/>
              </a:ext>
            </a:extLst>
          </p:cNvPr>
          <p:cNvSpPr>
            <a:spLocks noGrp="1"/>
          </p:cNvSpPr>
          <p:nvPr>
            <p:ph type="dt" sz="half" idx="10"/>
          </p:nvPr>
        </p:nvSpPr>
        <p:spPr/>
        <p:txBody>
          <a:bodyPr/>
          <a:lstStyle>
            <a:lvl1pPr>
              <a:defRPr/>
            </a:lvl1pPr>
          </a:lstStyle>
          <a:p>
            <a:pPr>
              <a:defRPr/>
            </a:pPr>
            <a:fld id="{463A4DEF-CE22-4BE7-8EB8-FD1E37CA4650}" type="datetime1">
              <a:rPr lang="en-US"/>
              <a:pPr>
                <a:defRPr/>
              </a:pPr>
              <a:t>3/13/2019</a:t>
            </a:fld>
            <a:endParaRPr lang="en-US"/>
          </a:p>
        </p:txBody>
      </p:sp>
      <p:sp>
        <p:nvSpPr>
          <p:cNvPr id="5" name="Footer Placeholder 4">
            <a:extLst>
              <a:ext uri="{FF2B5EF4-FFF2-40B4-BE49-F238E27FC236}">
                <a16:creationId xmlns:a16="http://schemas.microsoft.com/office/drawing/2014/main" id="{B0CF32A5-143E-4B43-B6BC-824222326389}"/>
              </a:ext>
            </a:extLst>
          </p:cNvPr>
          <p:cNvSpPr>
            <a:spLocks noGrp="1"/>
          </p:cNvSpPr>
          <p:nvPr>
            <p:ph type="ftr" sz="quarter" idx="11"/>
          </p:nvPr>
        </p:nvSpPr>
        <p:spPr/>
        <p:txBody>
          <a:bodyPr/>
          <a:lstStyle>
            <a:lvl1pPr>
              <a:defRPr/>
            </a:lvl1pPr>
          </a:lstStyle>
          <a:p>
            <a:pPr>
              <a:defRPr/>
            </a:pPr>
            <a:r>
              <a:rPr lang="en-US"/>
              <a:t>Proprietary and Confidential Information</a:t>
            </a:r>
          </a:p>
        </p:txBody>
      </p:sp>
      <p:sp>
        <p:nvSpPr>
          <p:cNvPr id="6" name="Slide Number Placeholder 5">
            <a:extLst>
              <a:ext uri="{FF2B5EF4-FFF2-40B4-BE49-F238E27FC236}">
                <a16:creationId xmlns:a16="http://schemas.microsoft.com/office/drawing/2014/main" id="{BECB0238-F532-4D24-BD9A-7EB0385BB33C}"/>
              </a:ext>
            </a:extLst>
          </p:cNvPr>
          <p:cNvSpPr>
            <a:spLocks noGrp="1"/>
          </p:cNvSpPr>
          <p:nvPr>
            <p:ph type="sldNum" sz="quarter" idx="12"/>
          </p:nvPr>
        </p:nvSpPr>
        <p:spPr/>
        <p:txBody>
          <a:bodyPr/>
          <a:lstStyle>
            <a:lvl1pPr>
              <a:defRPr/>
            </a:lvl1pPr>
          </a:lstStyle>
          <a:p>
            <a:pPr>
              <a:defRPr/>
            </a:pPr>
            <a:fld id="{D804A384-7244-4D10-9AF6-67CC7D1B5A42}" type="slidenum">
              <a:rPr lang="en-US" altLang="en-US"/>
              <a:pPr>
                <a:defRPr/>
              </a:pPr>
              <a:t>‹#›</a:t>
            </a:fld>
            <a:endParaRPr lang="en-US" altLang="en-US"/>
          </a:p>
        </p:txBody>
      </p:sp>
    </p:spTree>
    <p:extLst>
      <p:ext uri="{BB962C8B-B14F-4D97-AF65-F5344CB8AC3E}">
        <p14:creationId xmlns:p14="http://schemas.microsoft.com/office/powerpoint/2010/main" val="1113257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A90CFB-FFDC-4DDC-8FD1-5BB6A84703BB}"/>
              </a:ext>
            </a:extLst>
          </p:cNvPr>
          <p:cNvSpPr>
            <a:spLocks noGrp="1"/>
          </p:cNvSpPr>
          <p:nvPr>
            <p:ph type="dt" sz="half" idx="10"/>
          </p:nvPr>
        </p:nvSpPr>
        <p:spPr/>
        <p:txBody>
          <a:bodyPr/>
          <a:lstStyle>
            <a:lvl1pPr>
              <a:defRPr/>
            </a:lvl1pPr>
          </a:lstStyle>
          <a:p>
            <a:pPr>
              <a:defRPr/>
            </a:pPr>
            <a:fld id="{E44F4950-DB04-47E5-95B0-0A1ED376CDFC}" type="datetime1">
              <a:rPr lang="en-US"/>
              <a:pPr>
                <a:defRPr/>
              </a:pPr>
              <a:t>3/13/2019</a:t>
            </a:fld>
            <a:endParaRPr lang="en-US"/>
          </a:p>
        </p:txBody>
      </p:sp>
      <p:sp>
        <p:nvSpPr>
          <p:cNvPr id="5" name="Footer Placeholder 4">
            <a:extLst>
              <a:ext uri="{FF2B5EF4-FFF2-40B4-BE49-F238E27FC236}">
                <a16:creationId xmlns:a16="http://schemas.microsoft.com/office/drawing/2014/main" id="{343760DC-0D8C-459B-9392-FEAAA203EF61}"/>
              </a:ext>
            </a:extLst>
          </p:cNvPr>
          <p:cNvSpPr>
            <a:spLocks noGrp="1"/>
          </p:cNvSpPr>
          <p:nvPr>
            <p:ph type="ftr" sz="quarter" idx="11"/>
          </p:nvPr>
        </p:nvSpPr>
        <p:spPr/>
        <p:txBody>
          <a:bodyPr/>
          <a:lstStyle>
            <a:lvl1pPr>
              <a:defRPr/>
            </a:lvl1pPr>
          </a:lstStyle>
          <a:p>
            <a:pPr>
              <a:defRPr/>
            </a:pPr>
            <a:r>
              <a:rPr lang="en-US"/>
              <a:t>Proprietary and Confidential Information</a:t>
            </a:r>
          </a:p>
        </p:txBody>
      </p:sp>
      <p:sp>
        <p:nvSpPr>
          <p:cNvPr id="6" name="Slide Number Placeholder 5">
            <a:extLst>
              <a:ext uri="{FF2B5EF4-FFF2-40B4-BE49-F238E27FC236}">
                <a16:creationId xmlns:a16="http://schemas.microsoft.com/office/drawing/2014/main" id="{8C815A89-EEFA-43D1-B0FB-8901A035DDF0}"/>
              </a:ext>
            </a:extLst>
          </p:cNvPr>
          <p:cNvSpPr>
            <a:spLocks noGrp="1"/>
          </p:cNvSpPr>
          <p:nvPr>
            <p:ph type="sldNum" sz="quarter" idx="12"/>
          </p:nvPr>
        </p:nvSpPr>
        <p:spPr/>
        <p:txBody>
          <a:bodyPr/>
          <a:lstStyle>
            <a:lvl1pPr>
              <a:defRPr/>
            </a:lvl1pPr>
          </a:lstStyle>
          <a:p>
            <a:pPr>
              <a:defRPr/>
            </a:pPr>
            <a:fld id="{5BE7D408-01C8-4477-B311-7E8058C6146A}" type="slidenum">
              <a:rPr lang="en-US" altLang="en-US"/>
              <a:pPr>
                <a:defRPr/>
              </a:pPr>
              <a:t>‹#›</a:t>
            </a:fld>
            <a:endParaRPr lang="en-US" altLang="en-US"/>
          </a:p>
        </p:txBody>
      </p:sp>
    </p:spTree>
    <p:extLst>
      <p:ext uri="{BB962C8B-B14F-4D97-AF65-F5344CB8AC3E}">
        <p14:creationId xmlns:p14="http://schemas.microsoft.com/office/powerpoint/2010/main" val="1108173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ACABF-37F1-4799-B3BF-7F39230AB24A}"/>
              </a:ext>
            </a:extLst>
          </p:cNvPr>
          <p:cNvSpPr>
            <a:spLocks noGrp="1"/>
          </p:cNvSpPr>
          <p:nvPr>
            <p:ph type="dt" sz="half" idx="10"/>
          </p:nvPr>
        </p:nvSpPr>
        <p:spPr/>
        <p:txBody>
          <a:bodyPr/>
          <a:lstStyle>
            <a:lvl1pPr>
              <a:defRPr/>
            </a:lvl1pPr>
          </a:lstStyle>
          <a:p>
            <a:pPr>
              <a:defRPr/>
            </a:pPr>
            <a:fld id="{7277F565-CDAC-4D19-88D8-C15289D639FB}" type="datetime1">
              <a:rPr lang="en-US"/>
              <a:pPr>
                <a:defRPr/>
              </a:pPr>
              <a:t>3/13/2019</a:t>
            </a:fld>
            <a:endParaRPr lang="en-US"/>
          </a:p>
        </p:txBody>
      </p:sp>
      <p:sp>
        <p:nvSpPr>
          <p:cNvPr id="5" name="Footer Placeholder 4">
            <a:extLst>
              <a:ext uri="{FF2B5EF4-FFF2-40B4-BE49-F238E27FC236}">
                <a16:creationId xmlns:a16="http://schemas.microsoft.com/office/drawing/2014/main" id="{13039EB5-5420-4661-992B-C4EEB4DDD870}"/>
              </a:ext>
            </a:extLst>
          </p:cNvPr>
          <p:cNvSpPr>
            <a:spLocks noGrp="1"/>
          </p:cNvSpPr>
          <p:nvPr>
            <p:ph type="ftr" sz="quarter" idx="11"/>
          </p:nvPr>
        </p:nvSpPr>
        <p:spPr/>
        <p:txBody>
          <a:bodyPr/>
          <a:lstStyle>
            <a:lvl1pPr>
              <a:defRPr/>
            </a:lvl1pPr>
          </a:lstStyle>
          <a:p>
            <a:pPr>
              <a:defRPr/>
            </a:pPr>
            <a:r>
              <a:rPr lang="en-US"/>
              <a:t>Proprietary and Confidential Information</a:t>
            </a:r>
          </a:p>
        </p:txBody>
      </p:sp>
      <p:sp>
        <p:nvSpPr>
          <p:cNvPr id="6" name="Slide Number Placeholder 5">
            <a:extLst>
              <a:ext uri="{FF2B5EF4-FFF2-40B4-BE49-F238E27FC236}">
                <a16:creationId xmlns:a16="http://schemas.microsoft.com/office/drawing/2014/main" id="{0BCC6800-51E7-4702-9352-465844212F97}"/>
              </a:ext>
            </a:extLst>
          </p:cNvPr>
          <p:cNvSpPr>
            <a:spLocks noGrp="1"/>
          </p:cNvSpPr>
          <p:nvPr>
            <p:ph type="sldNum" sz="quarter" idx="12"/>
          </p:nvPr>
        </p:nvSpPr>
        <p:spPr/>
        <p:txBody>
          <a:bodyPr/>
          <a:lstStyle>
            <a:lvl1pPr>
              <a:defRPr/>
            </a:lvl1pPr>
          </a:lstStyle>
          <a:p>
            <a:pPr>
              <a:defRPr/>
            </a:pPr>
            <a:fld id="{B7D2CF3B-61AC-4A7B-9086-3C98EC3E6944}" type="slidenum">
              <a:rPr lang="en-US" altLang="en-US"/>
              <a:pPr>
                <a:defRPr/>
              </a:pPr>
              <a:t>‹#›</a:t>
            </a:fld>
            <a:endParaRPr lang="en-US" altLang="en-US"/>
          </a:p>
        </p:txBody>
      </p:sp>
    </p:spTree>
    <p:extLst>
      <p:ext uri="{BB962C8B-B14F-4D97-AF65-F5344CB8AC3E}">
        <p14:creationId xmlns:p14="http://schemas.microsoft.com/office/powerpoint/2010/main" val="1511547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9E40A-69CB-4A75-AF11-3FC6473A5B48}"/>
              </a:ext>
            </a:extLst>
          </p:cNvPr>
          <p:cNvSpPr>
            <a:spLocks noGrp="1"/>
          </p:cNvSpPr>
          <p:nvPr>
            <p:ph type="dt" sz="half" idx="10"/>
          </p:nvPr>
        </p:nvSpPr>
        <p:spPr/>
        <p:txBody>
          <a:bodyPr/>
          <a:lstStyle>
            <a:lvl1pPr>
              <a:defRPr/>
            </a:lvl1pPr>
          </a:lstStyle>
          <a:p>
            <a:pPr>
              <a:defRPr/>
            </a:pPr>
            <a:fld id="{41F3385A-CBB3-4913-8441-D80D11317F6D}" type="datetime1">
              <a:rPr lang="en-US"/>
              <a:pPr>
                <a:defRPr/>
              </a:pPr>
              <a:t>3/13/2019</a:t>
            </a:fld>
            <a:endParaRPr lang="en-US"/>
          </a:p>
        </p:txBody>
      </p:sp>
      <p:sp>
        <p:nvSpPr>
          <p:cNvPr id="5" name="Footer Placeholder 4">
            <a:extLst>
              <a:ext uri="{FF2B5EF4-FFF2-40B4-BE49-F238E27FC236}">
                <a16:creationId xmlns:a16="http://schemas.microsoft.com/office/drawing/2014/main" id="{6BEAD6A2-EA30-4F6A-84AD-608F6D1B1F4F}"/>
              </a:ext>
            </a:extLst>
          </p:cNvPr>
          <p:cNvSpPr>
            <a:spLocks noGrp="1"/>
          </p:cNvSpPr>
          <p:nvPr>
            <p:ph type="ftr" sz="quarter" idx="11"/>
          </p:nvPr>
        </p:nvSpPr>
        <p:spPr/>
        <p:txBody>
          <a:bodyPr/>
          <a:lstStyle>
            <a:lvl1pPr>
              <a:defRPr/>
            </a:lvl1pPr>
          </a:lstStyle>
          <a:p>
            <a:pPr>
              <a:defRPr/>
            </a:pPr>
            <a:r>
              <a:rPr lang="en-US"/>
              <a:t>Proprietary and Confidential Information</a:t>
            </a:r>
          </a:p>
        </p:txBody>
      </p:sp>
      <p:sp>
        <p:nvSpPr>
          <p:cNvPr id="6" name="Slide Number Placeholder 5">
            <a:extLst>
              <a:ext uri="{FF2B5EF4-FFF2-40B4-BE49-F238E27FC236}">
                <a16:creationId xmlns:a16="http://schemas.microsoft.com/office/drawing/2014/main" id="{B265CAA7-6A38-4CC2-8B62-C67EC1602DA0}"/>
              </a:ext>
            </a:extLst>
          </p:cNvPr>
          <p:cNvSpPr>
            <a:spLocks noGrp="1"/>
          </p:cNvSpPr>
          <p:nvPr>
            <p:ph type="sldNum" sz="quarter" idx="12"/>
          </p:nvPr>
        </p:nvSpPr>
        <p:spPr/>
        <p:txBody>
          <a:bodyPr/>
          <a:lstStyle>
            <a:lvl1pPr>
              <a:defRPr/>
            </a:lvl1pPr>
          </a:lstStyle>
          <a:p>
            <a:pPr>
              <a:defRPr/>
            </a:pPr>
            <a:fld id="{E68265C9-3FB3-45F2-8CF0-5DD3557E2C60}" type="slidenum">
              <a:rPr lang="en-US" altLang="en-US"/>
              <a:pPr>
                <a:defRPr/>
              </a:pPr>
              <a:t>‹#›</a:t>
            </a:fld>
            <a:endParaRPr lang="en-US" altLang="en-US"/>
          </a:p>
        </p:txBody>
      </p:sp>
    </p:spTree>
    <p:extLst>
      <p:ext uri="{BB962C8B-B14F-4D97-AF65-F5344CB8AC3E}">
        <p14:creationId xmlns:p14="http://schemas.microsoft.com/office/powerpoint/2010/main" val="2614119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8B072A-29F0-4C50-8491-F4ECFD4B0894}"/>
              </a:ext>
            </a:extLst>
          </p:cNvPr>
          <p:cNvSpPr>
            <a:spLocks noGrp="1"/>
          </p:cNvSpPr>
          <p:nvPr>
            <p:ph type="dt" sz="half" idx="10"/>
          </p:nvPr>
        </p:nvSpPr>
        <p:spPr/>
        <p:txBody>
          <a:bodyPr/>
          <a:lstStyle>
            <a:lvl1pPr>
              <a:defRPr/>
            </a:lvl1pPr>
          </a:lstStyle>
          <a:p>
            <a:pPr>
              <a:defRPr/>
            </a:pPr>
            <a:fld id="{E6EF9688-8ABA-4224-9561-B0E934F69051}" type="datetime1">
              <a:rPr lang="en-US"/>
              <a:pPr>
                <a:defRPr/>
              </a:pPr>
              <a:t>3/13/2019</a:t>
            </a:fld>
            <a:endParaRPr lang="en-US"/>
          </a:p>
        </p:txBody>
      </p:sp>
      <p:sp>
        <p:nvSpPr>
          <p:cNvPr id="5" name="Footer Placeholder 4">
            <a:extLst>
              <a:ext uri="{FF2B5EF4-FFF2-40B4-BE49-F238E27FC236}">
                <a16:creationId xmlns:a16="http://schemas.microsoft.com/office/drawing/2014/main" id="{9BF069C3-2114-4513-A8CF-468434AA4D14}"/>
              </a:ext>
            </a:extLst>
          </p:cNvPr>
          <p:cNvSpPr>
            <a:spLocks noGrp="1"/>
          </p:cNvSpPr>
          <p:nvPr>
            <p:ph type="ftr" sz="quarter" idx="11"/>
          </p:nvPr>
        </p:nvSpPr>
        <p:spPr/>
        <p:txBody>
          <a:bodyPr/>
          <a:lstStyle>
            <a:lvl1pPr>
              <a:defRPr/>
            </a:lvl1pPr>
          </a:lstStyle>
          <a:p>
            <a:pPr>
              <a:defRPr/>
            </a:pPr>
            <a:r>
              <a:rPr lang="en-US"/>
              <a:t>Proprietary and Confidential Information</a:t>
            </a:r>
          </a:p>
        </p:txBody>
      </p:sp>
      <p:sp>
        <p:nvSpPr>
          <p:cNvPr id="6" name="Slide Number Placeholder 5">
            <a:extLst>
              <a:ext uri="{FF2B5EF4-FFF2-40B4-BE49-F238E27FC236}">
                <a16:creationId xmlns:a16="http://schemas.microsoft.com/office/drawing/2014/main" id="{A4B9FEE9-C105-4D08-BA58-523D393F9069}"/>
              </a:ext>
            </a:extLst>
          </p:cNvPr>
          <p:cNvSpPr>
            <a:spLocks noGrp="1"/>
          </p:cNvSpPr>
          <p:nvPr>
            <p:ph type="sldNum" sz="quarter" idx="12"/>
          </p:nvPr>
        </p:nvSpPr>
        <p:spPr/>
        <p:txBody>
          <a:bodyPr/>
          <a:lstStyle>
            <a:lvl1pPr>
              <a:defRPr/>
            </a:lvl1pPr>
          </a:lstStyle>
          <a:p>
            <a:pPr>
              <a:defRPr/>
            </a:pPr>
            <a:fld id="{9E135F32-5E2A-4227-9839-B0B2D7B0DC17}" type="slidenum">
              <a:rPr lang="en-US" altLang="en-US"/>
              <a:pPr>
                <a:defRPr/>
              </a:pPr>
              <a:t>‹#›</a:t>
            </a:fld>
            <a:endParaRPr lang="en-US" altLang="en-US"/>
          </a:p>
        </p:txBody>
      </p:sp>
    </p:spTree>
    <p:extLst>
      <p:ext uri="{BB962C8B-B14F-4D97-AF65-F5344CB8AC3E}">
        <p14:creationId xmlns:p14="http://schemas.microsoft.com/office/powerpoint/2010/main" val="4143599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459A2C6-2A29-47EC-8E80-944326AFDE15}"/>
              </a:ext>
            </a:extLst>
          </p:cNvPr>
          <p:cNvSpPr>
            <a:spLocks noGrp="1"/>
          </p:cNvSpPr>
          <p:nvPr>
            <p:ph type="dt" sz="half" idx="10"/>
          </p:nvPr>
        </p:nvSpPr>
        <p:spPr/>
        <p:txBody>
          <a:bodyPr/>
          <a:lstStyle>
            <a:lvl1pPr>
              <a:defRPr/>
            </a:lvl1pPr>
          </a:lstStyle>
          <a:p>
            <a:pPr>
              <a:defRPr/>
            </a:pPr>
            <a:fld id="{B2BC804F-D81D-49C2-AD38-0C9517951DC4}" type="datetime1">
              <a:rPr lang="en-US"/>
              <a:pPr>
                <a:defRPr/>
              </a:pPr>
              <a:t>3/13/2019</a:t>
            </a:fld>
            <a:endParaRPr lang="en-US"/>
          </a:p>
        </p:txBody>
      </p:sp>
      <p:sp>
        <p:nvSpPr>
          <p:cNvPr id="6" name="Footer Placeholder 4">
            <a:extLst>
              <a:ext uri="{FF2B5EF4-FFF2-40B4-BE49-F238E27FC236}">
                <a16:creationId xmlns:a16="http://schemas.microsoft.com/office/drawing/2014/main" id="{8A1F22EC-4D5F-4DB9-A4EB-49C07E2AD22D}"/>
              </a:ext>
            </a:extLst>
          </p:cNvPr>
          <p:cNvSpPr>
            <a:spLocks noGrp="1"/>
          </p:cNvSpPr>
          <p:nvPr>
            <p:ph type="ftr" sz="quarter" idx="11"/>
          </p:nvPr>
        </p:nvSpPr>
        <p:spPr/>
        <p:txBody>
          <a:bodyPr/>
          <a:lstStyle>
            <a:lvl1pPr>
              <a:defRPr/>
            </a:lvl1pPr>
          </a:lstStyle>
          <a:p>
            <a:pPr>
              <a:defRPr/>
            </a:pPr>
            <a:r>
              <a:rPr lang="en-US"/>
              <a:t>Proprietary and Confidential Information</a:t>
            </a:r>
          </a:p>
        </p:txBody>
      </p:sp>
      <p:sp>
        <p:nvSpPr>
          <p:cNvPr id="7" name="Slide Number Placeholder 5">
            <a:extLst>
              <a:ext uri="{FF2B5EF4-FFF2-40B4-BE49-F238E27FC236}">
                <a16:creationId xmlns:a16="http://schemas.microsoft.com/office/drawing/2014/main" id="{5EDAA0B5-9B8E-4DA1-A97E-95C75732A755}"/>
              </a:ext>
            </a:extLst>
          </p:cNvPr>
          <p:cNvSpPr>
            <a:spLocks noGrp="1"/>
          </p:cNvSpPr>
          <p:nvPr>
            <p:ph type="sldNum" sz="quarter" idx="12"/>
          </p:nvPr>
        </p:nvSpPr>
        <p:spPr/>
        <p:txBody>
          <a:bodyPr/>
          <a:lstStyle>
            <a:lvl1pPr>
              <a:defRPr/>
            </a:lvl1pPr>
          </a:lstStyle>
          <a:p>
            <a:pPr>
              <a:defRPr/>
            </a:pPr>
            <a:fld id="{8AC003F9-3C88-4C75-913C-8C613DAEC8D6}" type="slidenum">
              <a:rPr lang="en-US" altLang="en-US"/>
              <a:pPr>
                <a:defRPr/>
              </a:pPr>
              <a:t>‹#›</a:t>
            </a:fld>
            <a:endParaRPr lang="en-US" altLang="en-US"/>
          </a:p>
        </p:txBody>
      </p:sp>
    </p:spTree>
    <p:extLst>
      <p:ext uri="{BB962C8B-B14F-4D97-AF65-F5344CB8AC3E}">
        <p14:creationId xmlns:p14="http://schemas.microsoft.com/office/powerpoint/2010/main" val="537391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13CDDC9-13B9-44CE-A0E4-A9F011A75752}"/>
              </a:ext>
            </a:extLst>
          </p:cNvPr>
          <p:cNvSpPr>
            <a:spLocks noGrp="1"/>
          </p:cNvSpPr>
          <p:nvPr>
            <p:ph type="dt" sz="half" idx="10"/>
          </p:nvPr>
        </p:nvSpPr>
        <p:spPr/>
        <p:txBody>
          <a:bodyPr/>
          <a:lstStyle>
            <a:lvl1pPr>
              <a:defRPr/>
            </a:lvl1pPr>
          </a:lstStyle>
          <a:p>
            <a:pPr>
              <a:defRPr/>
            </a:pPr>
            <a:fld id="{774657DF-0634-4437-AE38-3EFD21DA2FFC}" type="datetime1">
              <a:rPr lang="en-US"/>
              <a:pPr>
                <a:defRPr/>
              </a:pPr>
              <a:t>3/13/2019</a:t>
            </a:fld>
            <a:endParaRPr lang="en-US"/>
          </a:p>
        </p:txBody>
      </p:sp>
      <p:sp>
        <p:nvSpPr>
          <p:cNvPr id="8" name="Footer Placeholder 4">
            <a:extLst>
              <a:ext uri="{FF2B5EF4-FFF2-40B4-BE49-F238E27FC236}">
                <a16:creationId xmlns:a16="http://schemas.microsoft.com/office/drawing/2014/main" id="{E4CA9E98-5E70-4312-A0FA-243C22945E4C}"/>
              </a:ext>
            </a:extLst>
          </p:cNvPr>
          <p:cNvSpPr>
            <a:spLocks noGrp="1"/>
          </p:cNvSpPr>
          <p:nvPr>
            <p:ph type="ftr" sz="quarter" idx="11"/>
          </p:nvPr>
        </p:nvSpPr>
        <p:spPr/>
        <p:txBody>
          <a:bodyPr/>
          <a:lstStyle>
            <a:lvl1pPr>
              <a:defRPr/>
            </a:lvl1pPr>
          </a:lstStyle>
          <a:p>
            <a:pPr>
              <a:defRPr/>
            </a:pPr>
            <a:r>
              <a:rPr lang="en-US"/>
              <a:t>Proprietary and Confidential Information</a:t>
            </a:r>
          </a:p>
        </p:txBody>
      </p:sp>
      <p:sp>
        <p:nvSpPr>
          <p:cNvPr id="9" name="Slide Number Placeholder 5">
            <a:extLst>
              <a:ext uri="{FF2B5EF4-FFF2-40B4-BE49-F238E27FC236}">
                <a16:creationId xmlns:a16="http://schemas.microsoft.com/office/drawing/2014/main" id="{A37A023A-13F8-4D57-BBEA-11691C704AB0}"/>
              </a:ext>
            </a:extLst>
          </p:cNvPr>
          <p:cNvSpPr>
            <a:spLocks noGrp="1"/>
          </p:cNvSpPr>
          <p:nvPr>
            <p:ph type="sldNum" sz="quarter" idx="12"/>
          </p:nvPr>
        </p:nvSpPr>
        <p:spPr/>
        <p:txBody>
          <a:bodyPr/>
          <a:lstStyle>
            <a:lvl1pPr>
              <a:defRPr/>
            </a:lvl1pPr>
          </a:lstStyle>
          <a:p>
            <a:pPr>
              <a:defRPr/>
            </a:pPr>
            <a:fld id="{E9ABFF95-BCA4-4B8F-9842-91F74225E2F4}" type="slidenum">
              <a:rPr lang="en-US" altLang="en-US"/>
              <a:pPr>
                <a:defRPr/>
              </a:pPr>
              <a:t>‹#›</a:t>
            </a:fld>
            <a:endParaRPr lang="en-US" altLang="en-US"/>
          </a:p>
        </p:txBody>
      </p:sp>
    </p:spTree>
    <p:extLst>
      <p:ext uri="{BB962C8B-B14F-4D97-AF65-F5344CB8AC3E}">
        <p14:creationId xmlns:p14="http://schemas.microsoft.com/office/powerpoint/2010/main" val="3330888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1149" y="136525"/>
            <a:ext cx="8229600" cy="809897"/>
          </a:xfrm>
        </p:spPr>
        <p:txBody>
          <a:bodyPr/>
          <a:lstStyle>
            <a:lvl1pPr marL="342900" indent="-342900" algn="ctr" rtl="0" eaLnBrk="1" fontAlgn="base" hangingPunct="1">
              <a:spcBef>
                <a:spcPct val="20000"/>
              </a:spcBef>
              <a:spcAft>
                <a:spcPct val="0"/>
              </a:spcAft>
              <a:buFont typeface="Arial" panose="020B0604020202020204" pitchFamily="34" charset="0"/>
              <a:buNone/>
              <a:defRPr lang="en-US" sz="3600" kern="1200" dirty="0">
                <a:solidFill>
                  <a:srgbClr val="002060"/>
                </a:solidFill>
                <a:latin typeface="Tahoma" panose="020B0604030504040204" pitchFamily="34" charset="0"/>
                <a:ea typeface="+mn-ea"/>
                <a:cs typeface="Tahoma" panose="020B0604030504040204" pitchFamily="34" charset="0"/>
              </a:defRPr>
            </a:lvl1pPr>
          </a:lstStyle>
          <a:p>
            <a:r>
              <a:rPr lang="en-US" dirty="0"/>
              <a:t>Click to edit Master title style</a:t>
            </a:r>
          </a:p>
        </p:txBody>
      </p:sp>
      <p:sp>
        <p:nvSpPr>
          <p:cNvPr id="3" name="Date Placeholder 3">
            <a:extLst>
              <a:ext uri="{FF2B5EF4-FFF2-40B4-BE49-F238E27FC236}">
                <a16:creationId xmlns:a16="http://schemas.microsoft.com/office/drawing/2014/main" id="{8E954702-1BCA-4954-A61A-BC9BE2F21CA4}"/>
              </a:ext>
            </a:extLst>
          </p:cNvPr>
          <p:cNvSpPr>
            <a:spLocks noGrp="1"/>
          </p:cNvSpPr>
          <p:nvPr>
            <p:ph type="dt" sz="half" idx="10"/>
          </p:nvPr>
        </p:nvSpPr>
        <p:spPr/>
        <p:txBody>
          <a:bodyPr/>
          <a:lstStyle>
            <a:lvl1pPr>
              <a:defRPr/>
            </a:lvl1pPr>
          </a:lstStyle>
          <a:p>
            <a:pPr>
              <a:defRPr/>
            </a:pPr>
            <a:fld id="{31001327-DE72-4E4F-B535-5ECB1C283C7E}" type="datetime1">
              <a:rPr lang="en-US"/>
              <a:pPr>
                <a:defRPr/>
              </a:pPr>
              <a:t>3/13/2019</a:t>
            </a:fld>
            <a:endParaRPr lang="en-US"/>
          </a:p>
        </p:txBody>
      </p:sp>
      <p:sp>
        <p:nvSpPr>
          <p:cNvPr id="4" name="Footer Placeholder 4">
            <a:extLst>
              <a:ext uri="{FF2B5EF4-FFF2-40B4-BE49-F238E27FC236}">
                <a16:creationId xmlns:a16="http://schemas.microsoft.com/office/drawing/2014/main" id="{F352F7AA-4768-44CB-8CCF-290DB927FEEE}"/>
              </a:ext>
            </a:extLst>
          </p:cNvPr>
          <p:cNvSpPr>
            <a:spLocks noGrp="1"/>
          </p:cNvSpPr>
          <p:nvPr>
            <p:ph type="ftr" sz="quarter" idx="11"/>
          </p:nvPr>
        </p:nvSpPr>
        <p:spPr/>
        <p:txBody>
          <a:bodyPr/>
          <a:lstStyle>
            <a:lvl1pPr>
              <a:defRPr/>
            </a:lvl1pPr>
          </a:lstStyle>
          <a:p>
            <a:pPr>
              <a:defRPr/>
            </a:pPr>
            <a:r>
              <a:rPr lang="en-US"/>
              <a:t>Proprietary and Confidential Information</a:t>
            </a:r>
          </a:p>
        </p:txBody>
      </p:sp>
      <p:sp>
        <p:nvSpPr>
          <p:cNvPr id="5" name="Slide Number Placeholder 5">
            <a:extLst>
              <a:ext uri="{FF2B5EF4-FFF2-40B4-BE49-F238E27FC236}">
                <a16:creationId xmlns:a16="http://schemas.microsoft.com/office/drawing/2014/main" id="{F8C4B032-3F21-48D1-9555-49E0A0C2716E}"/>
              </a:ext>
            </a:extLst>
          </p:cNvPr>
          <p:cNvSpPr>
            <a:spLocks noGrp="1"/>
          </p:cNvSpPr>
          <p:nvPr>
            <p:ph type="sldNum" sz="quarter" idx="12"/>
          </p:nvPr>
        </p:nvSpPr>
        <p:spPr/>
        <p:txBody>
          <a:bodyPr/>
          <a:lstStyle>
            <a:lvl1pPr>
              <a:defRPr/>
            </a:lvl1pPr>
          </a:lstStyle>
          <a:p>
            <a:pPr>
              <a:defRPr/>
            </a:pPr>
            <a:fld id="{2C084881-6A60-40A9-854D-3E1F742CDADF}" type="slidenum">
              <a:rPr lang="en-US" altLang="en-US"/>
              <a:pPr>
                <a:defRPr/>
              </a:pPr>
              <a:t>‹#›</a:t>
            </a:fld>
            <a:endParaRPr lang="en-US" altLang="en-US"/>
          </a:p>
        </p:txBody>
      </p:sp>
    </p:spTree>
    <p:extLst>
      <p:ext uri="{BB962C8B-B14F-4D97-AF65-F5344CB8AC3E}">
        <p14:creationId xmlns:p14="http://schemas.microsoft.com/office/powerpoint/2010/main" val="3080425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ADCCAE0-2399-451E-BF3C-8D5574BF6B59}"/>
              </a:ext>
            </a:extLst>
          </p:cNvPr>
          <p:cNvSpPr>
            <a:spLocks noGrp="1"/>
          </p:cNvSpPr>
          <p:nvPr>
            <p:ph type="dt" sz="half" idx="10"/>
          </p:nvPr>
        </p:nvSpPr>
        <p:spPr/>
        <p:txBody>
          <a:bodyPr/>
          <a:lstStyle>
            <a:lvl1pPr>
              <a:defRPr/>
            </a:lvl1pPr>
          </a:lstStyle>
          <a:p>
            <a:pPr>
              <a:defRPr/>
            </a:pPr>
            <a:fld id="{293F91BE-DD24-403F-B1D9-8543EBE8F0CC}" type="datetime1">
              <a:rPr lang="en-US"/>
              <a:pPr>
                <a:defRPr/>
              </a:pPr>
              <a:t>3/13/2019</a:t>
            </a:fld>
            <a:endParaRPr lang="en-US"/>
          </a:p>
        </p:txBody>
      </p:sp>
      <p:sp>
        <p:nvSpPr>
          <p:cNvPr id="3" name="Footer Placeholder 4">
            <a:extLst>
              <a:ext uri="{FF2B5EF4-FFF2-40B4-BE49-F238E27FC236}">
                <a16:creationId xmlns:a16="http://schemas.microsoft.com/office/drawing/2014/main" id="{0ACC18A6-49B6-40AE-AEA4-CE80EE920BA7}"/>
              </a:ext>
            </a:extLst>
          </p:cNvPr>
          <p:cNvSpPr>
            <a:spLocks noGrp="1"/>
          </p:cNvSpPr>
          <p:nvPr>
            <p:ph type="ftr" sz="quarter" idx="11"/>
          </p:nvPr>
        </p:nvSpPr>
        <p:spPr/>
        <p:txBody>
          <a:bodyPr/>
          <a:lstStyle>
            <a:lvl1pPr>
              <a:defRPr/>
            </a:lvl1pPr>
          </a:lstStyle>
          <a:p>
            <a:pPr>
              <a:defRPr/>
            </a:pPr>
            <a:r>
              <a:rPr lang="en-US"/>
              <a:t>Proprietary and Confidential Information</a:t>
            </a:r>
          </a:p>
        </p:txBody>
      </p:sp>
      <p:sp>
        <p:nvSpPr>
          <p:cNvPr id="4" name="Slide Number Placeholder 5">
            <a:extLst>
              <a:ext uri="{FF2B5EF4-FFF2-40B4-BE49-F238E27FC236}">
                <a16:creationId xmlns:a16="http://schemas.microsoft.com/office/drawing/2014/main" id="{98A9821B-874E-45B9-87CC-0EC5ABAC36A0}"/>
              </a:ext>
            </a:extLst>
          </p:cNvPr>
          <p:cNvSpPr>
            <a:spLocks noGrp="1"/>
          </p:cNvSpPr>
          <p:nvPr>
            <p:ph type="sldNum" sz="quarter" idx="12"/>
          </p:nvPr>
        </p:nvSpPr>
        <p:spPr/>
        <p:txBody>
          <a:bodyPr/>
          <a:lstStyle>
            <a:lvl1pPr>
              <a:defRPr/>
            </a:lvl1pPr>
          </a:lstStyle>
          <a:p>
            <a:pPr>
              <a:defRPr/>
            </a:pPr>
            <a:fld id="{085FEE8A-F8CA-4036-A060-4C31AF897F0E}" type="slidenum">
              <a:rPr lang="en-US" altLang="en-US"/>
              <a:pPr>
                <a:defRPr/>
              </a:pPr>
              <a:t>‹#›</a:t>
            </a:fld>
            <a:endParaRPr lang="en-US" altLang="en-US"/>
          </a:p>
        </p:txBody>
      </p:sp>
    </p:spTree>
    <p:extLst>
      <p:ext uri="{BB962C8B-B14F-4D97-AF65-F5344CB8AC3E}">
        <p14:creationId xmlns:p14="http://schemas.microsoft.com/office/powerpoint/2010/main" val="2854618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074E8AA-A76F-4882-B468-1C1CEC372B57}"/>
              </a:ext>
            </a:extLst>
          </p:cNvPr>
          <p:cNvSpPr>
            <a:spLocks noGrp="1"/>
          </p:cNvSpPr>
          <p:nvPr>
            <p:ph type="dt" sz="half" idx="10"/>
          </p:nvPr>
        </p:nvSpPr>
        <p:spPr/>
        <p:txBody>
          <a:bodyPr/>
          <a:lstStyle>
            <a:lvl1pPr>
              <a:defRPr/>
            </a:lvl1pPr>
          </a:lstStyle>
          <a:p>
            <a:pPr>
              <a:defRPr/>
            </a:pPr>
            <a:fld id="{68930094-D77E-440E-956B-06749CB0A814}" type="datetime1">
              <a:rPr lang="en-US"/>
              <a:pPr>
                <a:defRPr/>
              </a:pPr>
              <a:t>3/13/2019</a:t>
            </a:fld>
            <a:endParaRPr lang="en-US"/>
          </a:p>
        </p:txBody>
      </p:sp>
      <p:sp>
        <p:nvSpPr>
          <p:cNvPr id="6" name="Footer Placeholder 4">
            <a:extLst>
              <a:ext uri="{FF2B5EF4-FFF2-40B4-BE49-F238E27FC236}">
                <a16:creationId xmlns:a16="http://schemas.microsoft.com/office/drawing/2014/main" id="{D8856A00-AFDB-4CA2-BC19-C97E2AAA0077}"/>
              </a:ext>
            </a:extLst>
          </p:cNvPr>
          <p:cNvSpPr>
            <a:spLocks noGrp="1"/>
          </p:cNvSpPr>
          <p:nvPr>
            <p:ph type="ftr" sz="quarter" idx="11"/>
          </p:nvPr>
        </p:nvSpPr>
        <p:spPr/>
        <p:txBody>
          <a:bodyPr/>
          <a:lstStyle>
            <a:lvl1pPr>
              <a:defRPr/>
            </a:lvl1pPr>
          </a:lstStyle>
          <a:p>
            <a:pPr>
              <a:defRPr/>
            </a:pPr>
            <a:r>
              <a:rPr lang="en-US"/>
              <a:t>Proprietary and Confidential Information</a:t>
            </a:r>
          </a:p>
        </p:txBody>
      </p:sp>
      <p:sp>
        <p:nvSpPr>
          <p:cNvPr id="7" name="Slide Number Placeholder 5">
            <a:extLst>
              <a:ext uri="{FF2B5EF4-FFF2-40B4-BE49-F238E27FC236}">
                <a16:creationId xmlns:a16="http://schemas.microsoft.com/office/drawing/2014/main" id="{D58C1D17-691B-47B9-8228-1EB59346DEF1}"/>
              </a:ext>
            </a:extLst>
          </p:cNvPr>
          <p:cNvSpPr>
            <a:spLocks noGrp="1"/>
          </p:cNvSpPr>
          <p:nvPr>
            <p:ph type="sldNum" sz="quarter" idx="12"/>
          </p:nvPr>
        </p:nvSpPr>
        <p:spPr/>
        <p:txBody>
          <a:bodyPr/>
          <a:lstStyle>
            <a:lvl1pPr>
              <a:defRPr/>
            </a:lvl1pPr>
          </a:lstStyle>
          <a:p>
            <a:pPr>
              <a:defRPr/>
            </a:pPr>
            <a:fld id="{5B43757B-B9DF-4EF6-8A57-852652AF7B0F}" type="slidenum">
              <a:rPr lang="en-US" altLang="en-US"/>
              <a:pPr>
                <a:defRPr/>
              </a:pPr>
              <a:t>‹#›</a:t>
            </a:fld>
            <a:endParaRPr lang="en-US" altLang="en-US"/>
          </a:p>
        </p:txBody>
      </p:sp>
    </p:spTree>
    <p:extLst>
      <p:ext uri="{BB962C8B-B14F-4D97-AF65-F5344CB8AC3E}">
        <p14:creationId xmlns:p14="http://schemas.microsoft.com/office/powerpoint/2010/main" val="1570188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1D33C8C-F6AC-4CE7-91DE-834856A4D283}"/>
              </a:ext>
            </a:extLst>
          </p:cNvPr>
          <p:cNvSpPr>
            <a:spLocks noGrp="1"/>
          </p:cNvSpPr>
          <p:nvPr>
            <p:ph type="dt" sz="half" idx="10"/>
          </p:nvPr>
        </p:nvSpPr>
        <p:spPr/>
        <p:txBody>
          <a:bodyPr/>
          <a:lstStyle>
            <a:lvl1pPr>
              <a:defRPr/>
            </a:lvl1pPr>
          </a:lstStyle>
          <a:p>
            <a:pPr>
              <a:defRPr/>
            </a:pPr>
            <a:fld id="{6DCF9CFA-281D-4EA0-BE06-449DFD7F1672}" type="datetime1">
              <a:rPr lang="en-US"/>
              <a:pPr>
                <a:defRPr/>
              </a:pPr>
              <a:t>3/13/2019</a:t>
            </a:fld>
            <a:endParaRPr lang="en-US"/>
          </a:p>
        </p:txBody>
      </p:sp>
      <p:sp>
        <p:nvSpPr>
          <p:cNvPr id="6" name="Footer Placeholder 4">
            <a:extLst>
              <a:ext uri="{FF2B5EF4-FFF2-40B4-BE49-F238E27FC236}">
                <a16:creationId xmlns:a16="http://schemas.microsoft.com/office/drawing/2014/main" id="{AD34AE3B-59D0-4200-80A6-743077941A3E}"/>
              </a:ext>
            </a:extLst>
          </p:cNvPr>
          <p:cNvSpPr>
            <a:spLocks noGrp="1"/>
          </p:cNvSpPr>
          <p:nvPr>
            <p:ph type="ftr" sz="quarter" idx="11"/>
          </p:nvPr>
        </p:nvSpPr>
        <p:spPr/>
        <p:txBody>
          <a:bodyPr/>
          <a:lstStyle>
            <a:lvl1pPr>
              <a:defRPr/>
            </a:lvl1pPr>
          </a:lstStyle>
          <a:p>
            <a:pPr>
              <a:defRPr/>
            </a:pPr>
            <a:r>
              <a:rPr lang="en-US"/>
              <a:t>Proprietary and Confidential Information</a:t>
            </a:r>
          </a:p>
        </p:txBody>
      </p:sp>
      <p:sp>
        <p:nvSpPr>
          <p:cNvPr id="7" name="Slide Number Placeholder 5">
            <a:extLst>
              <a:ext uri="{FF2B5EF4-FFF2-40B4-BE49-F238E27FC236}">
                <a16:creationId xmlns:a16="http://schemas.microsoft.com/office/drawing/2014/main" id="{549B69E8-33A1-4648-BC67-223187EDD22F}"/>
              </a:ext>
            </a:extLst>
          </p:cNvPr>
          <p:cNvSpPr>
            <a:spLocks noGrp="1"/>
          </p:cNvSpPr>
          <p:nvPr>
            <p:ph type="sldNum" sz="quarter" idx="12"/>
          </p:nvPr>
        </p:nvSpPr>
        <p:spPr/>
        <p:txBody>
          <a:bodyPr/>
          <a:lstStyle>
            <a:lvl1pPr>
              <a:defRPr/>
            </a:lvl1pPr>
          </a:lstStyle>
          <a:p>
            <a:pPr>
              <a:defRPr/>
            </a:pPr>
            <a:fld id="{717E73AE-77DD-4AC6-9433-FF05D18C39FF}" type="slidenum">
              <a:rPr lang="en-US" altLang="en-US"/>
              <a:pPr>
                <a:defRPr/>
              </a:pPr>
              <a:t>‹#›</a:t>
            </a:fld>
            <a:endParaRPr lang="en-US" altLang="en-US"/>
          </a:p>
        </p:txBody>
      </p:sp>
    </p:spTree>
    <p:extLst>
      <p:ext uri="{BB962C8B-B14F-4D97-AF65-F5344CB8AC3E}">
        <p14:creationId xmlns:p14="http://schemas.microsoft.com/office/powerpoint/2010/main" val="3541906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DF4FF"/>
            </a:gs>
            <a:gs pos="100000">
              <a:srgbClr val="FFFFFF"/>
            </a:gs>
          </a:gsLst>
          <a:lin ang="5400000" scaled="1"/>
        </a:gradFill>
        <a:effectLst/>
      </p:bgPr>
    </p:bg>
    <p:spTree>
      <p:nvGrpSpPr>
        <p:cNvPr id="1" name=""/>
        <p:cNvGrpSpPr/>
        <p:nvPr/>
      </p:nvGrpSpPr>
      <p:grpSpPr>
        <a:xfrm>
          <a:off x="0" y="0"/>
          <a:ext cx="0" cy="0"/>
          <a:chOff x="0" y="0"/>
          <a:chExt cx="0" cy="0"/>
        </a:xfrm>
      </p:grpSpPr>
      <p:pic>
        <p:nvPicPr>
          <p:cNvPr id="1026" name="Picture 9" descr="header-bg">
            <a:extLst>
              <a:ext uri="{FF2B5EF4-FFF2-40B4-BE49-F238E27FC236}">
                <a16:creationId xmlns:a16="http://schemas.microsoft.com/office/drawing/2014/main" id="{061B4433-BCD7-41F7-8D81-76028FA03A6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4714875"/>
            <a:ext cx="9144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E97A9B45-4F80-4EEF-8183-DC43F4B08C9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C60FFC23-6105-4BC9-A7E2-DD027E5E9DA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ACE7878-1CF8-4E6F-AED8-2CDEFCC33A3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13FE2AD-7878-438A-A3DF-46777E00B26D}" type="datetime1">
              <a:rPr lang="en-US"/>
              <a:pPr>
                <a:defRPr/>
              </a:pPr>
              <a:t>3/13/2019</a:t>
            </a:fld>
            <a:endParaRPr lang="en-US"/>
          </a:p>
        </p:txBody>
      </p:sp>
      <p:sp>
        <p:nvSpPr>
          <p:cNvPr id="5" name="Footer Placeholder 4">
            <a:extLst>
              <a:ext uri="{FF2B5EF4-FFF2-40B4-BE49-F238E27FC236}">
                <a16:creationId xmlns:a16="http://schemas.microsoft.com/office/drawing/2014/main" id="{C012513A-AFD7-4487-BBF2-915B3BF7A3C4}"/>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cs typeface="Arial" charset="0"/>
              </a:defRPr>
            </a:lvl1pPr>
          </a:lstStyle>
          <a:p>
            <a:pPr>
              <a:defRPr/>
            </a:pPr>
            <a:r>
              <a:rPr lang="en-US"/>
              <a:t>Proprietary and Confidential Information</a:t>
            </a:r>
          </a:p>
        </p:txBody>
      </p:sp>
      <p:sp>
        <p:nvSpPr>
          <p:cNvPr id="6" name="Slide Number Placeholder 5">
            <a:extLst>
              <a:ext uri="{FF2B5EF4-FFF2-40B4-BE49-F238E27FC236}">
                <a16:creationId xmlns:a16="http://schemas.microsoft.com/office/drawing/2014/main" id="{524359CC-C817-48F8-BDD7-540920D89E3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2DD73F50-B142-4843-A30B-858EB5BF8DCB}" type="slidenum">
              <a:rPr lang="en-US" altLang="en-US"/>
              <a:pPr>
                <a:defRPr/>
              </a:pPr>
              <a:t>‹#›</a:t>
            </a:fld>
            <a:endParaRPr lang="en-US" altLang="en-US"/>
          </a:p>
        </p:txBody>
      </p:sp>
      <p:pic>
        <p:nvPicPr>
          <p:cNvPr id="1032" name="Picture 7" descr="PA-logo">
            <a:extLst>
              <a:ext uri="{FF2B5EF4-FFF2-40B4-BE49-F238E27FC236}">
                <a16:creationId xmlns:a16="http://schemas.microsoft.com/office/drawing/2014/main" id="{91C0F01C-4973-4217-BC7B-DA0608928E27}"/>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52400" y="5524500"/>
            <a:ext cx="261937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metrodenver.org/industries/aerospace/" TargetMode="Externa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www.peregrine.aero/" TargetMode="Externa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diagramLayout" Target="../diagrams/layout5.xml"/><Relationship Id="rId3" Type="http://schemas.openxmlformats.org/officeDocument/2006/relationships/diagramLayout" Target="../diagrams/layout2.xml"/><Relationship Id="rId21" Type="http://schemas.microsoft.com/office/2007/relationships/diagramDrawing" Target="../diagrams/drawing5.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diagramData" Target="../diagrams/data5.xml"/><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diagramColors" Target="../diagrams/colors5.xml"/><Relationship Id="rId1" Type="http://schemas.openxmlformats.org/officeDocument/2006/relationships/slideLayout" Target="../slideLayouts/slideLayout7.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19" Type="http://schemas.openxmlformats.org/officeDocument/2006/relationships/diagramQuickStyle" Target="../diagrams/quickStyle5.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chart" Target="../charts/chart2.xml"/><Relationship Id="rId1" Type="http://schemas.openxmlformats.org/officeDocument/2006/relationships/slideLayout" Target="../slideLayouts/slideLayout6.xml"/><Relationship Id="rId4" Type="http://schemas.openxmlformats.org/officeDocument/2006/relationships/comments" Target="../comments/comment2.xml"/></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chart" Target="../charts/char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3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jpg"/><Relationship Id="rId7" Type="http://schemas.openxmlformats.org/officeDocument/2006/relationships/image" Target="../media/image37.jpg"/><Relationship Id="rId2" Type="http://schemas.openxmlformats.org/officeDocument/2006/relationships/image" Target="../media/image33.jpg"/><Relationship Id="rId1" Type="http://schemas.openxmlformats.org/officeDocument/2006/relationships/slideLayout" Target="../slideLayouts/slideLayout6.xml"/><Relationship Id="rId6" Type="http://schemas.openxmlformats.org/officeDocument/2006/relationships/image" Target="../media/image36.jpg"/><Relationship Id="rId5" Type="http://schemas.microsoft.com/office/2007/relationships/hdphoto" Target="../media/hdphoto1.wdp"/><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8.png"/><Relationship Id="rId5" Type="http://schemas.openxmlformats.org/officeDocument/2006/relationships/diagramColors" Target="../diagrams/colors1.xml"/><Relationship Id="rId10" Type="http://schemas.openxmlformats.org/officeDocument/2006/relationships/image" Target="../media/image7.emf"/><Relationship Id="rId4" Type="http://schemas.openxmlformats.org/officeDocument/2006/relationships/diagramQuickStyle" Target="../diagrams/quickStyle1.xml"/><Relationship Id="rId9"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1.jp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B222C4-BE1F-4F59-BEFC-7FD8D4F2E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250" y="1185225"/>
            <a:ext cx="6571500" cy="4384026"/>
          </a:xfrm>
          <a:prstGeom prst="rect">
            <a:avLst/>
          </a:prstGeom>
        </p:spPr>
      </p:pic>
      <p:sp>
        <p:nvSpPr>
          <p:cNvPr id="3074" name="Footer Placeholder 4">
            <a:extLst>
              <a:ext uri="{FF2B5EF4-FFF2-40B4-BE49-F238E27FC236}">
                <a16:creationId xmlns:a16="http://schemas.microsoft.com/office/drawing/2014/main" id="{FB5D0971-FC97-4875-AC34-E3EF2493FA63}"/>
              </a:ext>
            </a:extLst>
          </p:cNvPr>
          <p:cNvSpPr>
            <a:spLocks noGrp="1"/>
          </p:cNvSpPr>
          <p:nvPr>
            <p:ph type="ftr" sz="quarter" idx="11"/>
          </p:nvPr>
        </p:nvSpPr>
        <p:spPr bwMode="auto">
          <a:xfrm>
            <a:off x="3124200" y="5943600"/>
            <a:ext cx="2895600" cy="777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dirty="0">
                <a:solidFill>
                  <a:srgbClr val="898989"/>
                </a:solidFill>
                <a:cs typeface="Arial" panose="020B0604020202020204" pitchFamily="34" charset="0"/>
              </a:rPr>
              <a:t>Proprietary and Confidential Information</a:t>
            </a:r>
          </a:p>
          <a:p>
            <a:pPr>
              <a:spcBef>
                <a:spcPct val="0"/>
              </a:spcBef>
              <a:buFontTx/>
              <a:buNone/>
            </a:pPr>
            <a:r>
              <a:rPr lang="en-US" altLang="en-US" sz="1200" dirty="0">
                <a:solidFill>
                  <a:srgbClr val="898989"/>
                </a:solidFill>
                <a:cs typeface="Arial" panose="020B0604020202020204" pitchFamily="34" charset="0"/>
              </a:rPr>
              <a:t>All figures used in this presentation are unaudited and rough estimates only</a:t>
            </a:r>
          </a:p>
        </p:txBody>
      </p:sp>
      <p:sp>
        <p:nvSpPr>
          <p:cNvPr id="3076" name="Text Placeholder 7">
            <a:extLst>
              <a:ext uri="{FF2B5EF4-FFF2-40B4-BE49-F238E27FC236}">
                <a16:creationId xmlns:a16="http://schemas.microsoft.com/office/drawing/2014/main" id="{71844DB8-4CB3-4D8B-844C-E133AEC3CF09}"/>
              </a:ext>
            </a:extLst>
          </p:cNvPr>
          <p:cNvSpPr txBox="1">
            <a:spLocks/>
          </p:cNvSpPr>
          <p:nvPr/>
        </p:nvSpPr>
        <p:spPr bwMode="auto">
          <a:xfrm>
            <a:off x="571500" y="336550"/>
            <a:ext cx="8001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4000" dirty="0">
                <a:solidFill>
                  <a:srgbClr val="002060"/>
                </a:solidFill>
                <a:latin typeface="Tahoma" panose="020B0604030504040204" pitchFamily="34" charset="0"/>
                <a:cs typeface="Tahoma" panose="020B0604030504040204" pitchFamily="34" charset="0"/>
              </a:rPr>
              <a:t>Peregrine Business Plan</a:t>
            </a:r>
          </a:p>
        </p:txBody>
      </p:sp>
      <p:sp>
        <p:nvSpPr>
          <p:cNvPr id="6" name="Subtitle 5">
            <a:extLst>
              <a:ext uri="{FF2B5EF4-FFF2-40B4-BE49-F238E27FC236}">
                <a16:creationId xmlns:a16="http://schemas.microsoft.com/office/drawing/2014/main" id="{BF8D5C5C-4DC2-42FD-9850-91C7F8958969}"/>
              </a:ext>
            </a:extLst>
          </p:cNvPr>
          <p:cNvSpPr>
            <a:spLocks noGrp="1"/>
          </p:cNvSpPr>
          <p:nvPr>
            <p:ph type="subTitle" idx="1"/>
          </p:nvPr>
        </p:nvSpPr>
        <p:spPr>
          <a:xfrm>
            <a:off x="1286250" y="1219200"/>
            <a:ext cx="6571500" cy="1066800"/>
          </a:xfrm>
        </p:spPr>
        <p:txBody>
          <a:bodyPr/>
          <a:lstStyle/>
          <a:p>
            <a:r>
              <a:rPr lang="en-US" sz="2800" dirty="0">
                <a:solidFill>
                  <a:schemeClr val="bg1"/>
                </a:solidFill>
              </a:rPr>
              <a:t>Avionics Installation Designs and Approvals:</a:t>
            </a:r>
          </a:p>
          <a:p>
            <a:r>
              <a:rPr lang="en-US" sz="2800" dirty="0">
                <a:solidFill>
                  <a:schemeClr val="bg1"/>
                </a:solidFill>
              </a:rPr>
              <a:t>From the Drawing Board to the Sky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3">
            <a:extLst>
              <a:ext uri="{FF2B5EF4-FFF2-40B4-BE49-F238E27FC236}">
                <a16:creationId xmlns:a16="http://schemas.microsoft.com/office/drawing/2014/main" id="{14512D13-86AF-409A-A200-3DAAC53A1B0A}"/>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cs typeface="Arial" panose="020B0604020202020204" pitchFamily="34" charset="0"/>
              </a:rPr>
              <a:t>Proprietary and Confidential Information</a:t>
            </a:r>
          </a:p>
        </p:txBody>
      </p:sp>
      <p:sp>
        <p:nvSpPr>
          <p:cNvPr id="22531" name="Text Placeholder 7">
            <a:extLst>
              <a:ext uri="{FF2B5EF4-FFF2-40B4-BE49-F238E27FC236}">
                <a16:creationId xmlns:a16="http://schemas.microsoft.com/office/drawing/2014/main" id="{6830E7AA-B8AA-431D-B36F-C22CA79BCED1}"/>
              </a:ext>
            </a:extLst>
          </p:cNvPr>
          <p:cNvSpPr txBox="1">
            <a:spLocks/>
          </p:cNvSpPr>
          <p:nvPr/>
        </p:nvSpPr>
        <p:spPr bwMode="auto">
          <a:xfrm>
            <a:off x="-7938" y="466725"/>
            <a:ext cx="9144001"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dirty="0">
                <a:solidFill>
                  <a:srgbClr val="002060"/>
                </a:solidFill>
                <a:latin typeface="Tahoma" panose="020B0604030504040204" pitchFamily="34" charset="0"/>
                <a:cs typeface="Tahoma" panose="020B0604030504040204" pitchFamily="34" charset="0"/>
              </a:rPr>
              <a:t>Avionics Engineering Services:  a Growth Market</a:t>
            </a:r>
          </a:p>
        </p:txBody>
      </p:sp>
      <p:sp>
        <p:nvSpPr>
          <p:cNvPr id="6" name="Text Placeholder 7">
            <a:extLst>
              <a:ext uri="{FF2B5EF4-FFF2-40B4-BE49-F238E27FC236}">
                <a16:creationId xmlns:a16="http://schemas.microsoft.com/office/drawing/2014/main" id="{14EF90E3-BAC8-445B-9F97-A815380778BB}"/>
              </a:ext>
            </a:extLst>
          </p:cNvPr>
          <p:cNvSpPr txBox="1">
            <a:spLocks/>
          </p:cNvSpPr>
          <p:nvPr/>
        </p:nvSpPr>
        <p:spPr bwMode="auto">
          <a:xfrm>
            <a:off x="313120" y="1130080"/>
            <a:ext cx="8526079"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182880" eaLnBrk="1" hangingPunct="1">
              <a:defRPr/>
            </a:pPr>
            <a:r>
              <a:rPr lang="en-US" alt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Business &amp; General Aviation retrofits exceed $1.5B/yr., growing at 15%</a:t>
            </a:r>
          </a:p>
          <a:p>
            <a:pPr indent="-182880" eaLnBrk="1" hangingPunct="1">
              <a:defRPr/>
            </a:pPr>
            <a:r>
              <a:rPr lang="en-US" alt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Older airframes are economically viable, thus retrofitted, not retired</a:t>
            </a:r>
            <a:endParaRPr lang="en-US" altLang="en-US" sz="16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indent="-182880" eaLnBrk="1" hangingPunct="1">
              <a:defRPr/>
            </a:pPr>
            <a:r>
              <a:rPr lang="en-US" alt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Industry trends indicate continued strong growth:</a:t>
            </a:r>
          </a:p>
          <a:p>
            <a:pPr lvl="1" indent="-182880" eaLnBrk="1" hangingPunct="1">
              <a:defRPr/>
            </a:pPr>
            <a:r>
              <a:rPr lang="en-US" alt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New products in high demand (airborne WiFi)</a:t>
            </a:r>
          </a:p>
          <a:p>
            <a:pPr lvl="1" indent="-182880" eaLnBrk="1" hangingPunct="1">
              <a:defRPr/>
            </a:pPr>
            <a:r>
              <a:rPr lang="en-US" alt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Regulatory requirements (ADS-B, FANS, NextGen)</a:t>
            </a:r>
          </a:p>
          <a:p>
            <a:pPr lvl="1" indent="-182880" eaLnBrk="1" hangingPunct="1">
              <a:defRPr/>
            </a:pPr>
            <a:r>
              <a:rPr lang="en-US" alt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 Parts obsolescence solutions (OEM fleet support)</a:t>
            </a:r>
          </a:p>
        </p:txBody>
      </p:sp>
      <p:pic>
        <p:nvPicPr>
          <p:cNvPr id="22533" name="Picture 1">
            <a:extLst>
              <a:ext uri="{FF2B5EF4-FFF2-40B4-BE49-F238E27FC236}">
                <a16:creationId xmlns:a16="http://schemas.microsoft.com/office/drawing/2014/main" id="{4B37017B-9EEB-4BA1-A536-25CD3FC2E5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1981200"/>
            <a:ext cx="1828800" cy="597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descr="Image result for garmin g5000">
            <a:extLst>
              <a:ext uri="{FF2B5EF4-FFF2-40B4-BE49-F238E27FC236}">
                <a16:creationId xmlns:a16="http://schemas.microsoft.com/office/drawing/2014/main" id="{50112F22-10D9-4990-B3CC-242C2536AB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225" y="3505200"/>
            <a:ext cx="6305550" cy="19817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1447-5309-45FA-A64E-C01B23F651AA}"/>
              </a:ext>
            </a:extLst>
          </p:cNvPr>
          <p:cNvSpPr>
            <a:spLocks noGrp="1"/>
          </p:cNvSpPr>
          <p:nvPr>
            <p:ph type="ctrTitle"/>
          </p:nvPr>
        </p:nvSpPr>
        <p:spPr/>
        <p:txBody>
          <a:bodyPr/>
          <a:lstStyle/>
          <a:p>
            <a:r>
              <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Competition</a:t>
            </a:r>
          </a:p>
        </p:txBody>
      </p:sp>
      <p:sp>
        <p:nvSpPr>
          <p:cNvPr id="4" name="Footer Placeholder 3">
            <a:extLst>
              <a:ext uri="{FF2B5EF4-FFF2-40B4-BE49-F238E27FC236}">
                <a16:creationId xmlns:a16="http://schemas.microsoft.com/office/drawing/2014/main" id="{5657B5B3-5969-4277-B4B6-7CF79DC6D283}"/>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itchFamily="34" charset="0"/>
                <a:ea typeface="+mn-ea"/>
                <a:cs typeface="Arial" charset="0"/>
              </a:rPr>
              <a:t>Proprietary and Confidential Information</a:t>
            </a:r>
          </a:p>
        </p:txBody>
      </p:sp>
    </p:spTree>
    <p:extLst>
      <p:ext uri="{BB962C8B-B14F-4D97-AF65-F5344CB8AC3E}">
        <p14:creationId xmlns:p14="http://schemas.microsoft.com/office/powerpoint/2010/main" val="192076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3">
            <a:extLst>
              <a:ext uri="{FF2B5EF4-FFF2-40B4-BE49-F238E27FC236}">
                <a16:creationId xmlns:a16="http://schemas.microsoft.com/office/drawing/2014/main" id="{EB534568-CB3A-4268-BC46-47BF760A0D52}"/>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cs typeface="Arial" panose="020B0604020202020204" pitchFamily="34" charset="0"/>
              </a:rPr>
              <a:t>Proprietary and Confidential Information</a:t>
            </a:r>
          </a:p>
        </p:txBody>
      </p:sp>
      <p:sp>
        <p:nvSpPr>
          <p:cNvPr id="23555" name="Text Placeholder 7">
            <a:extLst>
              <a:ext uri="{FF2B5EF4-FFF2-40B4-BE49-F238E27FC236}">
                <a16:creationId xmlns:a16="http://schemas.microsoft.com/office/drawing/2014/main" id="{697A9470-7020-4A94-BED8-3409607BE25E}"/>
              </a:ext>
            </a:extLst>
          </p:cNvPr>
          <p:cNvSpPr txBox="1">
            <a:spLocks/>
          </p:cNvSpPr>
          <p:nvPr/>
        </p:nvSpPr>
        <p:spPr bwMode="auto">
          <a:xfrm>
            <a:off x="-7938" y="466725"/>
            <a:ext cx="9144001"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3600" dirty="0">
                <a:solidFill>
                  <a:srgbClr val="002060"/>
                </a:solidFill>
                <a:latin typeface="Tahoma" panose="020B0604030504040204" pitchFamily="34" charset="0"/>
                <a:cs typeface="Tahoma" panose="020B0604030504040204" pitchFamily="34" charset="0"/>
              </a:rPr>
              <a:t>Competitive Analysis</a:t>
            </a:r>
          </a:p>
        </p:txBody>
      </p:sp>
      <p:sp>
        <p:nvSpPr>
          <p:cNvPr id="23556" name="Text Placeholder 7">
            <a:extLst>
              <a:ext uri="{FF2B5EF4-FFF2-40B4-BE49-F238E27FC236}">
                <a16:creationId xmlns:a16="http://schemas.microsoft.com/office/drawing/2014/main" id="{6068F6BD-B3E9-4DAC-B3F8-31D9F4739989}"/>
              </a:ext>
            </a:extLst>
          </p:cNvPr>
          <p:cNvSpPr txBox="1">
            <a:spLocks/>
          </p:cNvSpPr>
          <p:nvPr/>
        </p:nvSpPr>
        <p:spPr bwMode="auto">
          <a:xfrm>
            <a:off x="228600" y="1333500"/>
            <a:ext cx="84582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1825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1200"/>
              </a:spcBef>
            </a:pPr>
            <a:r>
              <a:rPr lang="en-US" altLang="en-US" sz="2000" dirty="0">
                <a:solidFill>
                  <a:srgbClr val="002060"/>
                </a:solidFill>
                <a:latin typeface="Tahoma" panose="020B0604030504040204" pitchFamily="34" charset="0"/>
                <a:cs typeface="Tahoma" panose="020B0604030504040204" pitchFamily="34" charset="0"/>
              </a:rPr>
              <a:t>Aircraft OEM’s focus on forward fit, not retrofit</a:t>
            </a:r>
          </a:p>
          <a:p>
            <a:pPr eaLnBrk="1" hangingPunct="1">
              <a:spcBef>
                <a:spcPts val="1200"/>
              </a:spcBef>
            </a:pPr>
            <a:r>
              <a:rPr lang="en-US" altLang="en-US" sz="2000" dirty="0">
                <a:solidFill>
                  <a:srgbClr val="002060"/>
                </a:solidFill>
                <a:latin typeface="Tahoma" panose="020B0604030504040204" pitchFamily="34" charset="0"/>
                <a:cs typeface="Tahoma" panose="020B0604030504040204" pitchFamily="34" charset="0"/>
              </a:rPr>
              <a:t>Avionics manufacturers often resource constrained due to primary focus on component level development</a:t>
            </a:r>
          </a:p>
          <a:p>
            <a:pPr eaLnBrk="1" hangingPunct="1">
              <a:spcBef>
                <a:spcPts val="1200"/>
              </a:spcBef>
            </a:pPr>
            <a:r>
              <a:rPr lang="en-US" altLang="en-US" sz="2000" dirty="0">
                <a:solidFill>
                  <a:srgbClr val="002060"/>
                </a:solidFill>
                <a:latin typeface="Tahoma" panose="020B0604030504040204" pitchFamily="34" charset="0"/>
                <a:cs typeface="Tahoma" panose="020B0604030504040204" pitchFamily="34" charset="0"/>
              </a:rPr>
              <a:t>Significant opportunity for 3</a:t>
            </a:r>
            <a:r>
              <a:rPr lang="en-US" altLang="en-US" sz="2000" baseline="30000" dirty="0">
                <a:solidFill>
                  <a:srgbClr val="002060"/>
                </a:solidFill>
                <a:latin typeface="Tahoma" panose="020B0604030504040204" pitchFamily="34" charset="0"/>
                <a:cs typeface="Tahoma" panose="020B0604030504040204" pitchFamily="34" charset="0"/>
              </a:rPr>
              <a:t>rd</a:t>
            </a:r>
            <a:r>
              <a:rPr lang="en-US" altLang="en-US" sz="2000" dirty="0">
                <a:solidFill>
                  <a:srgbClr val="002060"/>
                </a:solidFill>
                <a:latin typeface="Tahoma" panose="020B0604030504040204" pitchFamily="34" charset="0"/>
                <a:cs typeface="Tahoma" panose="020B0604030504040204" pitchFamily="34" charset="0"/>
              </a:rPr>
              <a:t> party STC development</a:t>
            </a:r>
          </a:p>
          <a:p>
            <a:pPr eaLnBrk="1" hangingPunct="1">
              <a:spcBef>
                <a:spcPts val="1200"/>
              </a:spcBef>
            </a:pPr>
            <a:r>
              <a:rPr lang="en-US" altLang="en-US" sz="2000" dirty="0">
                <a:solidFill>
                  <a:srgbClr val="002060"/>
                </a:solidFill>
                <a:latin typeface="Tahoma" panose="020B0604030504040204" pitchFamily="34" charset="0"/>
                <a:cs typeface="Tahoma" panose="020B0604030504040204" pitchFamily="34" charset="0"/>
              </a:rPr>
              <a:t>Major competitors include 3S, Duncan, Stevens, Elliott and West Star</a:t>
            </a:r>
          </a:p>
          <a:p>
            <a:pPr eaLnBrk="1" hangingPunct="1">
              <a:spcBef>
                <a:spcPts val="1200"/>
              </a:spcBef>
            </a:pPr>
            <a:r>
              <a:rPr lang="en-US" altLang="en-US" sz="2000" dirty="0">
                <a:solidFill>
                  <a:srgbClr val="002060"/>
                </a:solidFill>
                <a:latin typeface="Tahoma" panose="020B0604030504040204" pitchFamily="34" charset="0"/>
                <a:cs typeface="Tahoma" panose="020B0604030504040204" pitchFamily="34" charset="0"/>
              </a:rPr>
              <a:t>Peregrine has advantage in price (lower cost structure), speed and quality</a:t>
            </a:r>
          </a:p>
        </p:txBody>
      </p:sp>
      <p:pic>
        <p:nvPicPr>
          <p:cNvPr id="23557" name="Picture 2">
            <a:extLst>
              <a:ext uri="{FF2B5EF4-FFF2-40B4-BE49-F238E27FC236}">
                <a16:creationId xmlns:a16="http://schemas.microsoft.com/office/drawing/2014/main" id="{7B8BD2DA-5A5F-44C3-8929-E6BA3E87A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586" y="4038600"/>
            <a:ext cx="4925264"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2800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1447-5309-45FA-A64E-C01B23F651AA}"/>
              </a:ext>
            </a:extLst>
          </p:cNvPr>
          <p:cNvSpPr>
            <a:spLocks noGrp="1"/>
          </p:cNvSpPr>
          <p:nvPr>
            <p:ph type="ctrTitle"/>
          </p:nvPr>
        </p:nvSpPr>
        <p:spPr>
          <a:xfrm>
            <a:off x="762000" y="114684"/>
            <a:ext cx="7772400" cy="841375"/>
          </a:xfrm>
        </p:spPr>
        <p:txBody>
          <a:bodyPr/>
          <a:lstStyle/>
          <a:p>
            <a:r>
              <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Key Competitive Factors</a:t>
            </a:r>
          </a:p>
        </p:txBody>
      </p:sp>
      <p:sp>
        <p:nvSpPr>
          <p:cNvPr id="4" name="Footer Placeholder 3">
            <a:extLst>
              <a:ext uri="{FF2B5EF4-FFF2-40B4-BE49-F238E27FC236}">
                <a16:creationId xmlns:a16="http://schemas.microsoft.com/office/drawing/2014/main" id="{5657B5B3-5969-4277-B4B6-7CF79DC6D283}"/>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itchFamily="34" charset="0"/>
                <a:ea typeface="+mn-ea"/>
                <a:cs typeface="Arial" charset="0"/>
              </a:rPr>
              <a:t>Proprietary and Confidential Information</a:t>
            </a:r>
          </a:p>
        </p:txBody>
      </p:sp>
      <p:sp>
        <p:nvSpPr>
          <p:cNvPr id="5" name="Text Placeholder 7">
            <a:extLst>
              <a:ext uri="{FF2B5EF4-FFF2-40B4-BE49-F238E27FC236}">
                <a16:creationId xmlns:a16="http://schemas.microsoft.com/office/drawing/2014/main" id="{8F1A4029-C5ED-4AD2-A456-755EA690F5BA}"/>
              </a:ext>
            </a:extLst>
          </p:cNvPr>
          <p:cNvSpPr txBox="1">
            <a:spLocks/>
          </p:cNvSpPr>
          <p:nvPr/>
        </p:nvSpPr>
        <p:spPr bwMode="auto">
          <a:xfrm>
            <a:off x="914400" y="914400"/>
            <a:ext cx="7467600" cy="2132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eaLnBrk="1" hangingPunct="1">
              <a:buNone/>
              <a:defRPr/>
            </a:pPr>
            <a:r>
              <a:rPr lang="en-US" alt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Providers of Avionics Engineering and Certification Services compete on these bases, in priority order:</a:t>
            </a:r>
          </a:p>
          <a:p>
            <a:pPr marL="617220" indent="-457200" eaLnBrk="1" hangingPunct="1">
              <a:buFont typeface="+mj-lt"/>
              <a:buAutoNum type="arabicPeriod"/>
              <a:defRPr/>
            </a:pPr>
            <a:r>
              <a:rPr lang="en-US" altLang="en-US" sz="1800" b="1" dirty="0">
                <a:solidFill>
                  <a:srgbClr val="002060"/>
                </a:solidFill>
                <a:latin typeface="Tahoma" panose="020B0604030504040204" pitchFamily="34" charset="0"/>
                <a:ea typeface="Tahoma" panose="020B0604030504040204" pitchFamily="34" charset="0"/>
                <a:cs typeface="Tahoma" panose="020B0604030504040204" pitchFamily="34" charset="0"/>
              </a:rPr>
              <a:t>Quality </a:t>
            </a:r>
            <a:r>
              <a:rPr lang="en-US" altLang="en-US" sz="1800" dirty="0">
                <a:solidFill>
                  <a:srgbClr val="002060"/>
                </a:solidFill>
                <a:latin typeface="Tahoma" panose="020B0604030504040204" pitchFamily="34" charset="0"/>
                <a:ea typeface="Tahoma" panose="020B0604030504040204" pitchFamily="34" charset="0"/>
                <a:cs typeface="Tahoma" panose="020B0604030504040204" pitchFamily="34" charset="0"/>
              </a:rPr>
              <a:t>of the STC</a:t>
            </a:r>
          </a:p>
          <a:p>
            <a:pPr marL="617220" indent="-457200" eaLnBrk="1" hangingPunct="1">
              <a:buFont typeface="+mj-lt"/>
              <a:buAutoNum type="arabicPeriod"/>
              <a:defRPr/>
            </a:pPr>
            <a:r>
              <a:rPr lang="en-US" altLang="en-US" sz="1800" b="1" dirty="0">
                <a:solidFill>
                  <a:srgbClr val="002060"/>
                </a:solidFill>
                <a:latin typeface="Tahoma" panose="020B0604030504040204" pitchFamily="34" charset="0"/>
                <a:ea typeface="Tahoma" panose="020B0604030504040204" pitchFamily="34" charset="0"/>
                <a:cs typeface="Tahoma" panose="020B0604030504040204" pitchFamily="34" charset="0"/>
              </a:rPr>
              <a:t>Speed </a:t>
            </a:r>
            <a:r>
              <a:rPr lang="en-US" altLang="en-US" sz="1800" dirty="0">
                <a:solidFill>
                  <a:srgbClr val="002060"/>
                </a:solidFill>
                <a:latin typeface="Tahoma" panose="020B0604030504040204" pitchFamily="34" charset="0"/>
                <a:ea typeface="Tahoma" panose="020B0604030504040204" pitchFamily="34" charset="0"/>
                <a:cs typeface="Tahoma" panose="020B0604030504040204" pitchFamily="34" charset="0"/>
              </a:rPr>
              <a:t>of obtaining the STC</a:t>
            </a:r>
          </a:p>
          <a:p>
            <a:pPr marL="617220" indent="-457200" eaLnBrk="1" hangingPunct="1">
              <a:buFont typeface="+mj-lt"/>
              <a:buAutoNum type="arabicPeriod"/>
              <a:defRPr/>
            </a:pPr>
            <a:r>
              <a:rPr lang="en-US" altLang="en-US" sz="1800" dirty="0">
                <a:solidFill>
                  <a:srgbClr val="002060"/>
                </a:solidFill>
                <a:latin typeface="Tahoma" panose="020B0604030504040204" pitchFamily="34" charset="0"/>
                <a:ea typeface="Tahoma" panose="020B0604030504040204" pitchFamily="34" charset="0"/>
                <a:cs typeface="Tahoma" panose="020B0604030504040204" pitchFamily="34" charset="0"/>
              </a:rPr>
              <a:t>Ability to </a:t>
            </a:r>
            <a:r>
              <a:rPr lang="en-US" altLang="en-US" sz="1800" b="1" dirty="0">
                <a:solidFill>
                  <a:srgbClr val="002060"/>
                </a:solidFill>
                <a:latin typeface="Tahoma" panose="020B0604030504040204" pitchFamily="34" charset="0"/>
                <a:ea typeface="Tahoma" panose="020B0604030504040204" pitchFamily="34" charset="0"/>
                <a:cs typeface="Tahoma" panose="020B0604030504040204" pitchFamily="34" charset="0"/>
              </a:rPr>
              <a:t>hit </a:t>
            </a:r>
            <a:r>
              <a:rPr lang="en-US" altLang="en-US" sz="1800" dirty="0">
                <a:solidFill>
                  <a:srgbClr val="002060"/>
                </a:solidFill>
                <a:latin typeface="Tahoma" panose="020B0604030504040204" pitchFamily="34" charset="0"/>
                <a:ea typeface="Tahoma" panose="020B0604030504040204" pitchFamily="34" charset="0"/>
                <a:cs typeface="Tahoma" panose="020B0604030504040204" pitchFamily="34" charset="0"/>
              </a:rPr>
              <a:t>program</a:t>
            </a:r>
            <a:r>
              <a:rPr lang="en-US" altLang="en-US" sz="1800" b="1" dirty="0">
                <a:solidFill>
                  <a:srgbClr val="002060"/>
                </a:solidFill>
                <a:latin typeface="Tahoma" panose="020B0604030504040204" pitchFamily="34" charset="0"/>
                <a:ea typeface="Tahoma" panose="020B0604030504040204" pitchFamily="34" charset="0"/>
                <a:cs typeface="Tahoma" panose="020B0604030504040204" pitchFamily="34" charset="0"/>
              </a:rPr>
              <a:t> schedule and budget</a:t>
            </a:r>
          </a:p>
          <a:p>
            <a:pPr marL="617220" indent="-457200" eaLnBrk="1" hangingPunct="1">
              <a:buFont typeface="+mj-lt"/>
              <a:buAutoNum type="arabicPeriod"/>
              <a:defRPr/>
            </a:pPr>
            <a:r>
              <a:rPr lang="en-US" altLang="en-US" sz="1800" b="1" dirty="0">
                <a:solidFill>
                  <a:srgbClr val="002060"/>
                </a:solidFill>
                <a:latin typeface="Tahoma" panose="020B0604030504040204" pitchFamily="34" charset="0"/>
                <a:ea typeface="Tahoma" panose="020B0604030504040204" pitchFamily="34" charset="0"/>
                <a:cs typeface="Tahoma" panose="020B0604030504040204" pitchFamily="34" charset="0"/>
              </a:rPr>
              <a:t>Price</a:t>
            </a:r>
            <a:endParaRPr lang="en-US" altLang="en-US" sz="16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160020" indent="0" eaLnBrk="1" hangingPunct="1">
              <a:buNone/>
              <a:defRPr/>
            </a:pPr>
            <a:endParaRPr lang="en-US" altLang="en-US" sz="1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cxnSp>
        <p:nvCxnSpPr>
          <p:cNvPr id="6" name="Straight Connector 5">
            <a:extLst>
              <a:ext uri="{FF2B5EF4-FFF2-40B4-BE49-F238E27FC236}">
                <a16:creationId xmlns:a16="http://schemas.microsoft.com/office/drawing/2014/main" id="{ABF4E6D1-F970-43A8-A42F-286A750E833C}"/>
              </a:ext>
            </a:extLst>
          </p:cNvPr>
          <p:cNvCxnSpPr>
            <a:cxnSpLocks/>
          </p:cNvCxnSpPr>
          <p:nvPr/>
        </p:nvCxnSpPr>
        <p:spPr>
          <a:xfrm>
            <a:off x="2986360" y="3352800"/>
            <a:ext cx="0" cy="266700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A2F7B59-634B-4B89-A8FB-E41C736B199C}"/>
              </a:ext>
            </a:extLst>
          </p:cNvPr>
          <p:cNvCxnSpPr>
            <a:cxnSpLocks/>
          </p:cNvCxnSpPr>
          <p:nvPr/>
        </p:nvCxnSpPr>
        <p:spPr>
          <a:xfrm flipH="1">
            <a:off x="2971800" y="6019800"/>
            <a:ext cx="3733800"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582AD2E-ABC1-4AF2-A19C-79CC67F16ABD}"/>
              </a:ext>
            </a:extLst>
          </p:cNvPr>
          <p:cNvCxnSpPr>
            <a:cxnSpLocks/>
          </p:cNvCxnSpPr>
          <p:nvPr/>
        </p:nvCxnSpPr>
        <p:spPr>
          <a:xfrm>
            <a:off x="4953000" y="3276600"/>
            <a:ext cx="0" cy="266700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05BD549-620E-489E-B190-1ED23008883C}"/>
              </a:ext>
            </a:extLst>
          </p:cNvPr>
          <p:cNvCxnSpPr>
            <a:cxnSpLocks/>
          </p:cNvCxnSpPr>
          <p:nvPr/>
        </p:nvCxnSpPr>
        <p:spPr>
          <a:xfrm flipH="1">
            <a:off x="3009900" y="4572000"/>
            <a:ext cx="3657600"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16" name="Text Placeholder 7">
            <a:extLst>
              <a:ext uri="{FF2B5EF4-FFF2-40B4-BE49-F238E27FC236}">
                <a16:creationId xmlns:a16="http://schemas.microsoft.com/office/drawing/2014/main" id="{D88AF157-193A-4E07-93DC-B02226502B8C}"/>
              </a:ext>
            </a:extLst>
          </p:cNvPr>
          <p:cNvSpPr txBox="1">
            <a:spLocks/>
          </p:cNvSpPr>
          <p:nvPr/>
        </p:nvSpPr>
        <p:spPr bwMode="auto">
          <a:xfrm>
            <a:off x="4343400" y="6081239"/>
            <a:ext cx="1147475" cy="43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algn="ctr" eaLnBrk="1" hangingPunct="1">
              <a:buNone/>
              <a:defRPr/>
            </a:pPr>
            <a:r>
              <a:rPr lang="en-US" altLang="en-US" sz="1800" dirty="0">
                <a:solidFill>
                  <a:srgbClr val="002060"/>
                </a:solidFill>
                <a:latin typeface="Tahoma" panose="020B0604030504040204" pitchFamily="34" charset="0"/>
                <a:ea typeface="Tahoma" panose="020B0604030504040204" pitchFamily="34" charset="0"/>
                <a:cs typeface="Tahoma" panose="020B0604030504040204" pitchFamily="34" charset="0"/>
              </a:rPr>
              <a:t>Speed</a:t>
            </a:r>
            <a:endParaRPr lang="en-US" altLang="en-US" sz="1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 Placeholder 7">
            <a:extLst>
              <a:ext uri="{FF2B5EF4-FFF2-40B4-BE49-F238E27FC236}">
                <a16:creationId xmlns:a16="http://schemas.microsoft.com/office/drawing/2014/main" id="{BA054946-E5F3-41D4-A545-D60B8AE3B904}"/>
              </a:ext>
            </a:extLst>
          </p:cNvPr>
          <p:cNvSpPr txBox="1">
            <a:spLocks/>
          </p:cNvSpPr>
          <p:nvPr/>
        </p:nvSpPr>
        <p:spPr bwMode="auto">
          <a:xfrm rot="-5400000">
            <a:off x="1908314" y="4393739"/>
            <a:ext cx="1147475" cy="43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algn="ctr" eaLnBrk="1" hangingPunct="1">
              <a:buNone/>
              <a:defRPr/>
            </a:pPr>
            <a:r>
              <a:rPr lang="en-US" altLang="en-US" sz="1800" dirty="0">
                <a:solidFill>
                  <a:srgbClr val="002060"/>
                </a:solidFill>
                <a:latin typeface="Tahoma" panose="020B0604030504040204" pitchFamily="34" charset="0"/>
                <a:ea typeface="Tahoma" panose="020B0604030504040204" pitchFamily="34" charset="0"/>
                <a:cs typeface="Tahoma" panose="020B0604030504040204" pitchFamily="34" charset="0"/>
              </a:rPr>
              <a:t>Quality</a:t>
            </a:r>
            <a:endParaRPr lang="en-US" altLang="en-US" sz="1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 Placeholder 7">
            <a:extLst>
              <a:ext uri="{FF2B5EF4-FFF2-40B4-BE49-F238E27FC236}">
                <a16:creationId xmlns:a16="http://schemas.microsoft.com/office/drawing/2014/main" id="{DE9A2AA2-1038-4194-961E-0208E1F285CB}"/>
              </a:ext>
            </a:extLst>
          </p:cNvPr>
          <p:cNvSpPr txBox="1">
            <a:spLocks/>
          </p:cNvSpPr>
          <p:nvPr/>
        </p:nvSpPr>
        <p:spPr bwMode="auto">
          <a:xfrm rot="-5400000">
            <a:off x="2267420" y="3579820"/>
            <a:ext cx="1147475" cy="43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algn="ctr" eaLnBrk="1" hangingPunct="1">
              <a:buNone/>
              <a:defRPr/>
            </a:pPr>
            <a:r>
              <a:rPr lang="en-US" altLang="en-US" sz="1400" i="1" dirty="0">
                <a:solidFill>
                  <a:srgbClr val="002060"/>
                </a:solidFill>
                <a:latin typeface="Tahoma" panose="020B0604030504040204" pitchFamily="34" charset="0"/>
                <a:ea typeface="Tahoma" panose="020B0604030504040204" pitchFamily="34" charset="0"/>
                <a:cs typeface="Tahoma" panose="020B0604030504040204" pitchFamily="34" charset="0"/>
              </a:rPr>
              <a:t>High</a:t>
            </a:r>
            <a:endParaRPr lang="en-US" altLang="en-US" sz="1200" i="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 Placeholder 7">
            <a:extLst>
              <a:ext uri="{FF2B5EF4-FFF2-40B4-BE49-F238E27FC236}">
                <a16:creationId xmlns:a16="http://schemas.microsoft.com/office/drawing/2014/main" id="{32344236-54C8-4554-8815-8BFD2DBE1904}"/>
              </a:ext>
            </a:extLst>
          </p:cNvPr>
          <p:cNvSpPr txBox="1">
            <a:spLocks/>
          </p:cNvSpPr>
          <p:nvPr/>
        </p:nvSpPr>
        <p:spPr bwMode="auto">
          <a:xfrm rot="-5400000">
            <a:off x="2267420" y="5473460"/>
            <a:ext cx="1147475" cy="43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algn="ctr" eaLnBrk="1" hangingPunct="1">
              <a:buNone/>
              <a:defRPr/>
            </a:pPr>
            <a:r>
              <a:rPr lang="en-US" altLang="en-US" sz="1400" i="1" dirty="0">
                <a:solidFill>
                  <a:srgbClr val="002060"/>
                </a:solidFill>
                <a:latin typeface="Tahoma" panose="020B0604030504040204" pitchFamily="34" charset="0"/>
                <a:ea typeface="Tahoma" panose="020B0604030504040204" pitchFamily="34" charset="0"/>
                <a:cs typeface="Tahoma" panose="020B0604030504040204" pitchFamily="34" charset="0"/>
              </a:rPr>
              <a:t>Low</a:t>
            </a:r>
            <a:endParaRPr lang="en-US" altLang="en-US" sz="1200" i="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 Placeholder 7">
            <a:extLst>
              <a:ext uri="{FF2B5EF4-FFF2-40B4-BE49-F238E27FC236}">
                <a16:creationId xmlns:a16="http://schemas.microsoft.com/office/drawing/2014/main" id="{49DC1ABF-4D24-400F-9AC6-E3B6E2BDA177}"/>
              </a:ext>
            </a:extLst>
          </p:cNvPr>
          <p:cNvSpPr txBox="1">
            <a:spLocks/>
          </p:cNvSpPr>
          <p:nvPr/>
        </p:nvSpPr>
        <p:spPr bwMode="auto">
          <a:xfrm>
            <a:off x="5639177" y="6023682"/>
            <a:ext cx="1147475" cy="43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algn="ctr" eaLnBrk="1" hangingPunct="1">
              <a:buNone/>
              <a:defRPr/>
            </a:pPr>
            <a:r>
              <a:rPr lang="en-US" altLang="en-US" sz="1400" i="1" dirty="0">
                <a:solidFill>
                  <a:srgbClr val="002060"/>
                </a:solidFill>
                <a:latin typeface="Tahoma" panose="020B0604030504040204" pitchFamily="34" charset="0"/>
                <a:ea typeface="Tahoma" panose="020B0604030504040204" pitchFamily="34" charset="0"/>
                <a:cs typeface="Tahoma" panose="020B0604030504040204" pitchFamily="34" charset="0"/>
              </a:rPr>
              <a:t>High</a:t>
            </a:r>
            <a:endParaRPr lang="en-US" altLang="en-US" sz="1200" i="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 Placeholder 7">
            <a:extLst>
              <a:ext uri="{FF2B5EF4-FFF2-40B4-BE49-F238E27FC236}">
                <a16:creationId xmlns:a16="http://schemas.microsoft.com/office/drawing/2014/main" id="{4DADCC9D-A128-42E1-8A3B-4019D01877A5}"/>
              </a:ext>
            </a:extLst>
          </p:cNvPr>
          <p:cNvSpPr txBox="1">
            <a:spLocks/>
          </p:cNvSpPr>
          <p:nvPr/>
        </p:nvSpPr>
        <p:spPr bwMode="auto">
          <a:xfrm>
            <a:off x="2745816" y="6022226"/>
            <a:ext cx="1147475" cy="43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algn="ctr" eaLnBrk="1" hangingPunct="1">
              <a:buNone/>
              <a:defRPr/>
            </a:pPr>
            <a:r>
              <a:rPr lang="en-US" altLang="en-US" sz="1400" i="1" dirty="0">
                <a:solidFill>
                  <a:srgbClr val="002060"/>
                </a:solidFill>
                <a:latin typeface="Tahoma" panose="020B0604030504040204" pitchFamily="34" charset="0"/>
                <a:ea typeface="Tahoma" panose="020B0604030504040204" pitchFamily="34" charset="0"/>
                <a:cs typeface="Tahoma" panose="020B0604030504040204" pitchFamily="34" charset="0"/>
              </a:rPr>
              <a:t>Low</a:t>
            </a:r>
            <a:endParaRPr lang="en-US" altLang="en-US" sz="1200" i="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 Placeholder 7">
            <a:extLst>
              <a:ext uri="{FF2B5EF4-FFF2-40B4-BE49-F238E27FC236}">
                <a16:creationId xmlns:a16="http://schemas.microsoft.com/office/drawing/2014/main" id="{F79CBA99-7686-4651-9278-06CBCDAECA4C}"/>
              </a:ext>
            </a:extLst>
          </p:cNvPr>
          <p:cNvSpPr txBox="1">
            <a:spLocks/>
          </p:cNvSpPr>
          <p:nvPr/>
        </p:nvSpPr>
        <p:spPr bwMode="auto">
          <a:xfrm>
            <a:off x="3809668" y="3370100"/>
            <a:ext cx="1147475" cy="43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algn="ctr" eaLnBrk="1" hangingPunct="1">
              <a:buNone/>
              <a:defRPr/>
            </a:pPr>
            <a:r>
              <a:rPr lang="en-US" altLang="en-US" sz="1200" b="1" dirty="0">
                <a:solidFill>
                  <a:srgbClr val="002060"/>
                </a:solidFill>
                <a:latin typeface="Tahoma" panose="020B0604030504040204" pitchFamily="34" charset="0"/>
                <a:ea typeface="Tahoma" panose="020B0604030504040204" pitchFamily="34" charset="0"/>
                <a:cs typeface="Tahoma" panose="020B0604030504040204" pitchFamily="34" charset="0"/>
              </a:rPr>
              <a:t>Peregrine - now</a:t>
            </a:r>
            <a:endParaRPr lang="en-US" altLang="en-US" sz="11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3" name="Text Placeholder 7">
            <a:extLst>
              <a:ext uri="{FF2B5EF4-FFF2-40B4-BE49-F238E27FC236}">
                <a16:creationId xmlns:a16="http://schemas.microsoft.com/office/drawing/2014/main" id="{AE6DC594-1F16-4FD3-8814-3485CC3086C3}"/>
              </a:ext>
            </a:extLst>
          </p:cNvPr>
          <p:cNvSpPr txBox="1">
            <a:spLocks/>
          </p:cNvSpPr>
          <p:nvPr/>
        </p:nvSpPr>
        <p:spPr bwMode="auto">
          <a:xfrm>
            <a:off x="5022217" y="4280391"/>
            <a:ext cx="1317950" cy="307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algn="ctr" eaLnBrk="1" hangingPunct="1">
              <a:buNone/>
              <a:defRPr/>
            </a:pPr>
            <a:r>
              <a:rPr lang="en-US" altLang="en-US" sz="1200" dirty="0">
                <a:solidFill>
                  <a:srgbClr val="002060"/>
                </a:solidFill>
                <a:latin typeface="Tahoma" panose="020B0604030504040204" pitchFamily="34" charset="0"/>
                <a:ea typeface="Tahoma" panose="020B0604030504040204" pitchFamily="34" charset="0"/>
                <a:cs typeface="Tahoma" panose="020B0604030504040204" pitchFamily="34" charset="0"/>
              </a:rPr>
              <a:t>Elliott</a:t>
            </a:r>
            <a:endParaRPr lang="en-US" altLang="en-US" sz="11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 Placeholder 7">
            <a:extLst>
              <a:ext uri="{FF2B5EF4-FFF2-40B4-BE49-F238E27FC236}">
                <a16:creationId xmlns:a16="http://schemas.microsoft.com/office/drawing/2014/main" id="{325B74B7-9C33-4467-B3B3-B0617C075025}"/>
              </a:ext>
            </a:extLst>
          </p:cNvPr>
          <p:cNvSpPr txBox="1">
            <a:spLocks/>
          </p:cNvSpPr>
          <p:nvPr/>
        </p:nvSpPr>
        <p:spPr bwMode="auto">
          <a:xfrm>
            <a:off x="5639177" y="3355823"/>
            <a:ext cx="1147475" cy="43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algn="ctr" eaLnBrk="1" hangingPunct="1">
              <a:buNone/>
              <a:defRPr/>
            </a:pPr>
            <a:r>
              <a:rPr lang="en-US" altLang="en-US" sz="1200" b="1" dirty="0">
                <a:solidFill>
                  <a:srgbClr val="002060"/>
                </a:solidFill>
                <a:latin typeface="Tahoma" panose="020B0604030504040204" pitchFamily="34" charset="0"/>
                <a:ea typeface="Tahoma" panose="020B0604030504040204" pitchFamily="34" charset="0"/>
                <a:cs typeface="Tahoma" panose="020B0604030504040204" pitchFamily="34" charset="0"/>
              </a:rPr>
              <a:t>Peregrine - future</a:t>
            </a:r>
            <a:endParaRPr lang="en-US" altLang="en-US" sz="11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 Placeholder 7">
            <a:extLst>
              <a:ext uri="{FF2B5EF4-FFF2-40B4-BE49-F238E27FC236}">
                <a16:creationId xmlns:a16="http://schemas.microsoft.com/office/drawing/2014/main" id="{277932B3-1564-49CC-A407-F612492FB311}"/>
              </a:ext>
            </a:extLst>
          </p:cNvPr>
          <p:cNvSpPr txBox="1">
            <a:spLocks/>
          </p:cNvSpPr>
          <p:nvPr/>
        </p:nvSpPr>
        <p:spPr bwMode="auto">
          <a:xfrm>
            <a:off x="2698412" y="3786582"/>
            <a:ext cx="1317950" cy="307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algn="ctr" eaLnBrk="1" hangingPunct="1">
              <a:buNone/>
              <a:defRPr/>
            </a:pPr>
            <a:r>
              <a:rPr lang="en-US" altLang="en-US" sz="1200" dirty="0">
                <a:solidFill>
                  <a:srgbClr val="002060"/>
                </a:solidFill>
                <a:latin typeface="Tahoma" panose="020B0604030504040204" pitchFamily="34" charset="0"/>
                <a:ea typeface="Tahoma" panose="020B0604030504040204" pitchFamily="34" charset="0"/>
                <a:cs typeface="Tahoma" panose="020B0604030504040204" pitchFamily="34" charset="0"/>
              </a:rPr>
              <a:t>Envoy</a:t>
            </a:r>
            <a:endParaRPr lang="en-US" altLang="en-US" sz="11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6" name="Text Placeholder 7">
            <a:extLst>
              <a:ext uri="{FF2B5EF4-FFF2-40B4-BE49-F238E27FC236}">
                <a16:creationId xmlns:a16="http://schemas.microsoft.com/office/drawing/2014/main" id="{3AE6D805-7322-42E3-BCE6-0801D6774888}"/>
              </a:ext>
            </a:extLst>
          </p:cNvPr>
          <p:cNvSpPr txBox="1">
            <a:spLocks/>
          </p:cNvSpPr>
          <p:nvPr/>
        </p:nvSpPr>
        <p:spPr bwMode="auto">
          <a:xfrm>
            <a:off x="5440776" y="5241482"/>
            <a:ext cx="1317950" cy="307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algn="ctr" eaLnBrk="1" hangingPunct="1">
              <a:buNone/>
              <a:defRPr/>
            </a:pPr>
            <a:r>
              <a:rPr lang="en-US" altLang="en-US" sz="1200" dirty="0">
                <a:solidFill>
                  <a:srgbClr val="002060"/>
                </a:solidFill>
                <a:latin typeface="Tahoma" panose="020B0604030504040204" pitchFamily="34" charset="0"/>
                <a:ea typeface="Tahoma" panose="020B0604030504040204" pitchFamily="34" charset="0"/>
                <a:cs typeface="Tahoma" panose="020B0604030504040204" pitchFamily="34" charset="0"/>
              </a:rPr>
              <a:t>West Star</a:t>
            </a:r>
            <a:endParaRPr lang="en-US" altLang="en-US" sz="11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 Placeholder 7">
            <a:extLst>
              <a:ext uri="{FF2B5EF4-FFF2-40B4-BE49-F238E27FC236}">
                <a16:creationId xmlns:a16="http://schemas.microsoft.com/office/drawing/2014/main" id="{A0AEBEBA-3B68-480C-A5B7-0D7F4E98FB19}"/>
              </a:ext>
            </a:extLst>
          </p:cNvPr>
          <p:cNvSpPr txBox="1">
            <a:spLocks/>
          </p:cNvSpPr>
          <p:nvPr/>
        </p:nvSpPr>
        <p:spPr bwMode="auto">
          <a:xfrm>
            <a:off x="2772334" y="4770573"/>
            <a:ext cx="1317950" cy="307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algn="ctr" eaLnBrk="1" hangingPunct="1">
              <a:buNone/>
              <a:defRPr/>
            </a:pPr>
            <a:r>
              <a:rPr lang="en-US" altLang="en-US" sz="1200" dirty="0">
                <a:solidFill>
                  <a:srgbClr val="002060"/>
                </a:solidFill>
                <a:latin typeface="Tahoma" panose="020B0604030504040204" pitchFamily="34" charset="0"/>
                <a:ea typeface="Tahoma" panose="020B0604030504040204" pitchFamily="34" charset="0"/>
                <a:cs typeface="Tahoma" panose="020B0604030504040204" pitchFamily="34" charset="0"/>
              </a:rPr>
              <a:t>Stevens</a:t>
            </a:r>
            <a:endParaRPr lang="en-US" altLang="en-US" sz="11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0" name="Text Placeholder 7">
            <a:extLst>
              <a:ext uri="{FF2B5EF4-FFF2-40B4-BE49-F238E27FC236}">
                <a16:creationId xmlns:a16="http://schemas.microsoft.com/office/drawing/2014/main" id="{49EF628C-762F-4D11-8E5A-0CEA4E01A8DD}"/>
              </a:ext>
            </a:extLst>
          </p:cNvPr>
          <p:cNvSpPr txBox="1">
            <a:spLocks/>
          </p:cNvSpPr>
          <p:nvPr/>
        </p:nvSpPr>
        <p:spPr bwMode="auto">
          <a:xfrm>
            <a:off x="3561691" y="4034686"/>
            <a:ext cx="1317950" cy="307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algn="ctr" eaLnBrk="1" hangingPunct="1">
              <a:buNone/>
              <a:defRPr/>
            </a:pPr>
            <a:r>
              <a:rPr lang="en-US" altLang="en-US" sz="1200" dirty="0">
                <a:solidFill>
                  <a:srgbClr val="002060"/>
                </a:solidFill>
                <a:latin typeface="Tahoma" panose="020B0604030504040204" pitchFamily="34" charset="0"/>
                <a:ea typeface="Tahoma" panose="020B0604030504040204" pitchFamily="34" charset="0"/>
                <a:cs typeface="Tahoma" panose="020B0604030504040204" pitchFamily="34" charset="0"/>
              </a:rPr>
              <a:t>Duncan</a:t>
            </a:r>
            <a:endParaRPr lang="en-US" altLang="en-US" sz="11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1" name="Text Placeholder 7">
            <a:extLst>
              <a:ext uri="{FF2B5EF4-FFF2-40B4-BE49-F238E27FC236}">
                <a16:creationId xmlns:a16="http://schemas.microsoft.com/office/drawing/2014/main" id="{AAA3AA69-E8A1-413E-8FFD-76DE21DA2F54}"/>
              </a:ext>
            </a:extLst>
          </p:cNvPr>
          <p:cNvSpPr txBox="1">
            <a:spLocks/>
          </p:cNvSpPr>
          <p:nvPr/>
        </p:nvSpPr>
        <p:spPr bwMode="auto">
          <a:xfrm>
            <a:off x="3388663" y="2798591"/>
            <a:ext cx="3128673" cy="43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algn="ctr" eaLnBrk="1" hangingPunct="1">
              <a:buNone/>
              <a:defRPr/>
            </a:pPr>
            <a:r>
              <a:rPr lang="en-US" altLang="en-US" sz="2000" u="sng" dirty="0">
                <a:solidFill>
                  <a:srgbClr val="002060"/>
                </a:solidFill>
                <a:latin typeface="Tahoma" panose="020B0604030504040204" pitchFamily="34" charset="0"/>
                <a:ea typeface="Tahoma" panose="020B0604030504040204" pitchFamily="34" charset="0"/>
                <a:cs typeface="Tahoma" panose="020B0604030504040204" pitchFamily="34" charset="0"/>
              </a:rPr>
              <a:t>Competitor Matrix</a:t>
            </a:r>
            <a:endParaRPr lang="en-US" altLang="en-US" sz="1800" u="sng"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cxnSp>
        <p:nvCxnSpPr>
          <p:cNvPr id="33" name="Straight Arrow Connector 32">
            <a:extLst>
              <a:ext uri="{FF2B5EF4-FFF2-40B4-BE49-F238E27FC236}">
                <a16:creationId xmlns:a16="http://schemas.microsoft.com/office/drawing/2014/main" id="{9E713FD2-FF55-434E-A3ED-F098EB41AD76}"/>
              </a:ext>
            </a:extLst>
          </p:cNvPr>
          <p:cNvCxnSpPr>
            <a:cxnSpLocks/>
          </p:cNvCxnSpPr>
          <p:nvPr/>
        </p:nvCxnSpPr>
        <p:spPr>
          <a:xfrm flipV="1">
            <a:off x="5035622" y="3512485"/>
            <a:ext cx="784238" cy="5074"/>
          </a:xfrm>
          <a:prstGeom prst="straightConnector1">
            <a:avLst/>
          </a:prstGeom>
          <a:ln w="317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BA5BFF6-B9BB-455B-86A4-59C2DCF5009A}"/>
              </a:ext>
            </a:extLst>
          </p:cNvPr>
          <p:cNvSpPr txBox="1"/>
          <p:nvPr/>
        </p:nvSpPr>
        <p:spPr>
          <a:xfrm>
            <a:off x="6814726" y="1768097"/>
            <a:ext cx="1981182" cy="1569660"/>
          </a:xfrm>
          <a:prstGeom prst="rect">
            <a:avLst/>
          </a:prstGeom>
          <a:noFill/>
        </p:spPr>
        <p:txBody>
          <a:bodyPr wrap="square" rtlCol="0">
            <a:spAutoFit/>
          </a:bodyPr>
          <a:lstStyle/>
          <a:p>
            <a:r>
              <a:rPr lang="en-US" sz="1200" i="1" dirty="0">
                <a:solidFill>
                  <a:srgbClr val="FF0000"/>
                </a:solidFill>
              </a:rPr>
              <a:t>OPEN ITEM – 28FEB19</a:t>
            </a:r>
          </a:p>
          <a:p>
            <a:r>
              <a:rPr lang="en-US" sz="1200" i="1" dirty="0">
                <a:solidFill>
                  <a:srgbClr val="FF0000"/>
                </a:solidFill>
              </a:rPr>
              <a:t>Note: placement of competitors on this matrix is made up simply for demonstration purposes; BOA input needed to determine true relative positions of each firm</a:t>
            </a:r>
          </a:p>
        </p:txBody>
      </p:sp>
      <p:sp>
        <p:nvSpPr>
          <p:cNvPr id="39" name="Text Placeholder 7">
            <a:extLst>
              <a:ext uri="{FF2B5EF4-FFF2-40B4-BE49-F238E27FC236}">
                <a16:creationId xmlns:a16="http://schemas.microsoft.com/office/drawing/2014/main" id="{81E9DF48-9779-425C-ABA7-868B0C2E5D50}"/>
              </a:ext>
            </a:extLst>
          </p:cNvPr>
          <p:cNvSpPr txBox="1">
            <a:spLocks/>
          </p:cNvSpPr>
          <p:nvPr/>
        </p:nvSpPr>
        <p:spPr bwMode="auto">
          <a:xfrm>
            <a:off x="4520535" y="3960250"/>
            <a:ext cx="1317950" cy="307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algn="ctr" eaLnBrk="1" hangingPunct="1">
              <a:buNone/>
              <a:defRPr/>
            </a:pPr>
            <a:r>
              <a:rPr lang="en-US" altLang="en-US" sz="1200" dirty="0">
                <a:solidFill>
                  <a:srgbClr val="002060"/>
                </a:solidFill>
                <a:latin typeface="Tahoma" panose="020B0604030504040204" pitchFamily="34" charset="0"/>
                <a:ea typeface="Tahoma" panose="020B0604030504040204" pitchFamily="34" charset="0"/>
                <a:cs typeface="Tahoma" panose="020B0604030504040204" pitchFamily="34" charset="0"/>
              </a:rPr>
              <a:t>3S</a:t>
            </a:r>
            <a:endParaRPr lang="en-US" altLang="en-US" sz="11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12504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AB653-8A50-4021-B060-EB7AFA23A9AB}"/>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sz="3600" dirty="0">
                <a:solidFill>
                  <a:srgbClr val="002060"/>
                </a:solidFill>
                <a:latin typeface="Tahoma" panose="020B0604030504040204" pitchFamily="34" charset="0"/>
                <a:ea typeface="+mn-ea"/>
                <a:cs typeface="Tahoma" panose="020B0604030504040204" pitchFamily="34" charset="0"/>
              </a:rPr>
              <a:t>Peregrine Value Proposition</a:t>
            </a:r>
          </a:p>
        </p:txBody>
      </p:sp>
      <p:sp>
        <p:nvSpPr>
          <p:cNvPr id="3" name="Content Placeholder 2">
            <a:extLst>
              <a:ext uri="{FF2B5EF4-FFF2-40B4-BE49-F238E27FC236}">
                <a16:creationId xmlns:a16="http://schemas.microsoft.com/office/drawing/2014/main" id="{E76ECBC6-0D30-4B9B-925F-511D47BB8DBF}"/>
              </a:ext>
            </a:extLst>
          </p:cNvPr>
          <p:cNvSpPr>
            <a:spLocks noGrp="1"/>
          </p:cNvSpPr>
          <p:nvPr>
            <p:ph idx="1"/>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182563" eaLnBrk="1" hangingPunct="1"/>
            <a:r>
              <a:rPr lang="en-US" sz="2000" dirty="0">
                <a:solidFill>
                  <a:srgbClr val="002060"/>
                </a:solidFill>
                <a:latin typeface="Tahoma" panose="020B0604030504040204" pitchFamily="34" charset="0"/>
                <a:cs typeface="Tahoma" panose="020B0604030504040204" pitchFamily="34" charset="0"/>
              </a:rPr>
              <a:t>Leading provider of avionics solutions</a:t>
            </a:r>
          </a:p>
          <a:p>
            <a:pPr lvl="1" indent="-182563" eaLnBrk="1" hangingPunct="1"/>
            <a:r>
              <a:rPr lang="en-US" sz="1600" dirty="0">
                <a:solidFill>
                  <a:srgbClr val="002060"/>
                </a:solidFill>
                <a:latin typeface="Tahoma" panose="020B0604030504040204" pitchFamily="34" charset="0"/>
                <a:cs typeface="Tahoma" panose="020B0604030504040204" pitchFamily="34" charset="0"/>
              </a:rPr>
              <a:t>Strong identification among network partners, trusted avionics team</a:t>
            </a:r>
          </a:p>
          <a:p>
            <a:pPr indent="-182563" eaLnBrk="1" hangingPunct="1"/>
            <a:r>
              <a:rPr lang="en-US" sz="2000" dirty="0">
                <a:solidFill>
                  <a:srgbClr val="002060"/>
                </a:solidFill>
                <a:latin typeface="Tahoma" panose="020B0604030504040204" pitchFamily="34" charset="0"/>
                <a:cs typeface="Tahoma" panose="020B0604030504040204" pitchFamily="34" charset="0"/>
              </a:rPr>
              <a:t>Major opportunities to accelerate growth</a:t>
            </a:r>
          </a:p>
          <a:p>
            <a:pPr lvl="1" indent="-182563" eaLnBrk="1" hangingPunct="1"/>
            <a:r>
              <a:rPr lang="en-US" sz="1600" dirty="0">
                <a:solidFill>
                  <a:srgbClr val="002060"/>
                </a:solidFill>
                <a:latin typeface="Tahoma" panose="020B0604030504040204" pitchFamily="34" charset="0"/>
                <a:cs typeface="Tahoma" panose="020B0604030504040204" pitchFamily="34" charset="0"/>
              </a:rPr>
              <a:t>FAA NextGen &amp; ROW modernization will continue to drive retrofit business</a:t>
            </a:r>
          </a:p>
          <a:p>
            <a:pPr lvl="1" indent="-182563" eaLnBrk="1" hangingPunct="1"/>
            <a:r>
              <a:rPr lang="en-US" sz="1600" dirty="0">
                <a:solidFill>
                  <a:srgbClr val="002060"/>
                </a:solidFill>
                <a:latin typeface="Tahoma" panose="020B0604030504040204" pitchFamily="34" charset="0"/>
                <a:cs typeface="Tahoma" panose="020B0604030504040204" pitchFamily="34" charset="0"/>
              </a:rPr>
              <a:t>FANS, flight deck updates, </a:t>
            </a:r>
            <a:r>
              <a:rPr lang="en-US" sz="1600" dirty="0" err="1">
                <a:solidFill>
                  <a:srgbClr val="002060"/>
                </a:solidFill>
                <a:latin typeface="Tahoma" panose="020B0604030504040204" pitchFamily="34" charset="0"/>
                <a:cs typeface="Tahoma" panose="020B0604030504040204" pitchFamily="34" charset="0"/>
              </a:rPr>
              <a:t>etccccccccccccccc</a:t>
            </a:r>
            <a:r>
              <a:rPr lang="en-US" sz="1600" dirty="0">
                <a:solidFill>
                  <a:srgbClr val="002060"/>
                </a:solidFill>
                <a:latin typeface="Tahoma" panose="020B0604030504040204" pitchFamily="34" charset="0"/>
                <a:cs typeface="Tahoma" panose="020B0604030504040204" pitchFamily="34" charset="0"/>
              </a:rPr>
              <a:t>.</a:t>
            </a:r>
          </a:p>
          <a:p>
            <a:pPr indent="-182563" eaLnBrk="1" hangingPunct="1"/>
            <a:r>
              <a:rPr lang="en-US" sz="2000" dirty="0">
                <a:solidFill>
                  <a:srgbClr val="002060"/>
                </a:solidFill>
                <a:latin typeface="Tahoma" panose="020B0604030504040204" pitchFamily="34" charset="0"/>
                <a:cs typeface="Tahoma" panose="020B0604030504040204" pitchFamily="34" charset="0"/>
              </a:rPr>
              <a:t>Intellectual property</a:t>
            </a:r>
          </a:p>
          <a:p>
            <a:pPr indent="-182563" eaLnBrk="1" hangingPunct="1"/>
            <a:r>
              <a:rPr lang="en-US" sz="2000" dirty="0">
                <a:solidFill>
                  <a:srgbClr val="002060"/>
                </a:solidFill>
                <a:latin typeface="Tahoma" panose="020B0604030504040204" pitchFamily="34" charset="0"/>
                <a:cs typeface="Tahoma" panose="020B0604030504040204" pitchFamily="34" charset="0"/>
              </a:rPr>
              <a:t>Highly scalable business model</a:t>
            </a:r>
          </a:p>
          <a:p>
            <a:pPr lvl="1" indent="-182563" eaLnBrk="1" hangingPunct="1"/>
            <a:r>
              <a:rPr lang="en-US" sz="1600" dirty="0">
                <a:solidFill>
                  <a:srgbClr val="002060"/>
                </a:solidFill>
                <a:latin typeface="Tahoma" panose="020B0604030504040204" pitchFamily="34" charset="0"/>
                <a:cs typeface="Tahoma" panose="020B0604030504040204" pitchFamily="34" charset="0"/>
              </a:rPr>
              <a:t>STCs generate high contribution margins and ongoing revenue opportunities </a:t>
            </a:r>
          </a:p>
          <a:p>
            <a:pPr lvl="1" indent="-182563" eaLnBrk="1" hangingPunct="1"/>
            <a:r>
              <a:rPr lang="en-US" sz="1600" dirty="0">
                <a:solidFill>
                  <a:srgbClr val="002060"/>
                </a:solidFill>
                <a:latin typeface="Tahoma" panose="020B0604030504040204" pitchFamily="34" charset="0"/>
                <a:cs typeface="Tahoma" panose="020B0604030504040204" pitchFamily="34" charset="0"/>
              </a:rPr>
              <a:t>Infrastructure established</a:t>
            </a:r>
          </a:p>
          <a:p>
            <a:pPr lvl="1" indent="-182563" eaLnBrk="1" hangingPunct="1"/>
            <a:r>
              <a:rPr lang="en-US" sz="1600" dirty="0">
                <a:solidFill>
                  <a:srgbClr val="002060"/>
                </a:solidFill>
                <a:latin typeface="Tahoma" panose="020B0604030504040204" pitchFamily="34" charset="0"/>
                <a:cs typeface="Tahoma" panose="020B0604030504040204" pitchFamily="34" charset="0"/>
              </a:rPr>
              <a:t>Requires investment to support significantly higher levels of revenue</a:t>
            </a:r>
          </a:p>
          <a:p>
            <a:pPr indent="-182563" eaLnBrk="1" hangingPunct="1"/>
            <a:r>
              <a:rPr lang="en-US" sz="2000" dirty="0">
                <a:solidFill>
                  <a:srgbClr val="002060"/>
                </a:solidFill>
                <a:latin typeface="Tahoma" panose="020B0604030504040204" pitchFamily="34" charset="0"/>
                <a:cs typeface="Tahoma" panose="020B0604030504040204" pitchFamily="34" charset="0"/>
              </a:rPr>
              <a:t>Strong, experienced management team and focused BOA</a:t>
            </a:r>
          </a:p>
        </p:txBody>
      </p:sp>
      <p:sp>
        <p:nvSpPr>
          <p:cNvPr id="4" name="Footer Placeholder 3">
            <a:extLst>
              <a:ext uri="{FF2B5EF4-FFF2-40B4-BE49-F238E27FC236}">
                <a16:creationId xmlns:a16="http://schemas.microsoft.com/office/drawing/2014/main" id="{0B62AF45-CEBA-43B1-A974-0091CA73BE50}"/>
              </a:ext>
            </a:extLst>
          </p:cNvPr>
          <p:cNvSpPr>
            <a:spLocks noGrp="1"/>
          </p:cNvSpPr>
          <p:nvPr>
            <p:ph type="ftr" sz="quarter" idx="11"/>
          </p:nvPr>
        </p:nvSpPr>
        <p:spPr/>
        <p:txBody>
          <a:bodyPr/>
          <a:lstStyle/>
          <a:p>
            <a:pPr>
              <a:defRPr/>
            </a:pPr>
            <a:r>
              <a:rPr lang="en-US"/>
              <a:t>Proprietary and Confidential Information</a:t>
            </a:r>
          </a:p>
        </p:txBody>
      </p:sp>
      <p:sp>
        <p:nvSpPr>
          <p:cNvPr id="5" name="TextBox 4">
            <a:extLst>
              <a:ext uri="{FF2B5EF4-FFF2-40B4-BE49-F238E27FC236}">
                <a16:creationId xmlns:a16="http://schemas.microsoft.com/office/drawing/2014/main" id="{C2C59DA9-F605-48DE-B4A3-99070E2865BF}"/>
              </a:ext>
            </a:extLst>
          </p:cNvPr>
          <p:cNvSpPr txBox="1"/>
          <p:nvPr/>
        </p:nvSpPr>
        <p:spPr>
          <a:xfrm>
            <a:off x="6324600" y="5791200"/>
            <a:ext cx="2056973" cy="646331"/>
          </a:xfrm>
          <a:prstGeom prst="rect">
            <a:avLst/>
          </a:prstGeom>
          <a:solidFill>
            <a:srgbClr val="FFFF00"/>
          </a:solidFill>
        </p:spPr>
        <p:txBody>
          <a:bodyPr wrap="none" rtlCol="0">
            <a:spAutoFit/>
          </a:bodyPr>
          <a:lstStyle/>
          <a:p>
            <a:r>
              <a:rPr lang="en-US" dirty="0"/>
              <a:t>For reference only</a:t>
            </a:r>
          </a:p>
          <a:p>
            <a:r>
              <a:rPr lang="en-US" dirty="0"/>
              <a:t>SWOT basis???</a:t>
            </a:r>
          </a:p>
        </p:txBody>
      </p:sp>
    </p:spTree>
    <p:extLst>
      <p:ext uri="{BB962C8B-B14F-4D97-AF65-F5344CB8AC3E}">
        <p14:creationId xmlns:p14="http://schemas.microsoft.com/office/powerpoint/2010/main" val="1036557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1447-5309-45FA-A64E-C01B23F651AA}"/>
              </a:ext>
            </a:extLst>
          </p:cNvPr>
          <p:cNvSpPr>
            <a:spLocks noGrp="1"/>
          </p:cNvSpPr>
          <p:nvPr>
            <p:ph type="ctrTitle"/>
          </p:nvPr>
        </p:nvSpPr>
        <p:spPr/>
        <p:txBody>
          <a:bodyPr/>
          <a:lstStyle/>
          <a:p>
            <a:r>
              <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Strategy &amp; Planning</a:t>
            </a:r>
          </a:p>
        </p:txBody>
      </p:sp>
      <p:sp>
        <p:nvSpPr>
          <p:cNvPr id="4" name="Footer Placeholder 3">
            <a:extLst>
              <a:ext uri="{FF2B5EF4-FFF2-40B4-BE49-F238E27FC236}">
                <a16:creationId xmlns:a16="http://schemas.microsoft.com/office/drawing/2014/main" id="{5657B5B3-5969-4277-B4B6-7CF79DC6D283}"/>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itchFamily="34" charset="0"/>
                <a:ea typeface="+mn-ea"/>
                <a:cs typeface="Arial" charset="0"/>
              </a:rPr>
              <a:t>Proprietary and Confidential Information</a:t>
            </a:r>
          </a:p>
        </p:txBody>
      </p:sp>
    </p:spTree>
    <p:extLst>
      <p:ext uri="{BB962C8B-B14F-4D97-AF65-F5344CB8AC3E}">
        <p14:creationId xmlns:p14="http://schemas.microsoft.com/office/powerpoint/2010/main" val="1853394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0"/>
          </p:nvPr>
        </p:nvSpPr>
        <p:spPr/>
        <p:txBody>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fld id="{8E6B4ACF-5E18-4D01-A531-F49AECDD6D57}" type="slidenum">
              <a:rPr lang="en-US" altLang="en-US" sz="1000">
                <a:latin typeface="Arial" panose="020B0604020202020204" pitchFamily="34" charset="0"/>
              </a:rPr>
              <a:pPr/>
              <a:t>16</a:t>
            </a:fld>
            <a:endParaRPr lang="en-US" altLang="en-US" sz="1000">
              <a:latin typeface="Arial" panose="020B0604020202020204" pitchFamily="34" charset="0"/>
            </a:endParaRPr>
          </a:p>
        </p:txBody>
      </p:sp>
      <p:sp>
        <p:nvSpPr>
          <p:cNvPr id="32771" name="Rectangle 2"/>
          <p:cNvSpPr>
            <a:spLocks noGrp="1" noChangeArrowheads="1"/>
          </p:cNvSpPr>
          <p:nvPr>
            <p:ph type="title"/>
          </p:nvPr>
        </p:nvSpPr>
        <p:spPr/>
        <p:txBody>
          <a:bodyPr/>
          <a:lstStyle/>
          <a:p>
            <a:pPr eaLnBrk="1" hangingPunct="1"/>
            <a:r>
              <a:rPr lang="en-US" alt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Five Year Goals</a:t>
            </a:r>
          </a:p>
        </p:txBody>
      </p:sp>
      <p:sp>
        <p:nvSpPr>
          <p:cNvPr id="13" name="Footer Placeholder 3">
            <a:extLst>
              <a:ext uri="{FF2B5EF4-FFF2-40B4-BE49-F238E27FC236}">
                <a16:creationId xmlns:a16="http://schemas.microsoft.com/office/drawing/2014/main" id="{C1FB9318-7C37-4F04-9C1A-F0AEC9D1BB6A}"/>
              </a:ext>
            </a:extLst>
          </p:cNvPr>
          <p:cNvSpPr>
            <a:spLocks noGrp="1"/>
          </p:cNvSpPr>
          <p:nvPr>
            <p:ph type="ftr" sz="quarter" idx="11"/>
          </p:nvPr>
        </p:nvSpPr>
        <p:spPr>
          <a:xfrm>
            <a:off x="3124200" y="6356350"/>
            <a:ext cx="2895600" cy="365125"/>
          </a:xfrm>
        </p:spPr>
        <p:txBody>
          <a:bodyPr/>
          <a:lstStyle/>
          <a:p>
            <a:pPr>
              <a:defRPr/>
            </a:pPr>
            <a:r>
              <a:rPr lang="en-US" dirty="0"/>
              <a:t>Proprietary and Confidential Information</a:t>
            </a:r>
          </a:p>
        </p:txBody>
      </p:sp>
      <p:sp>
        <p:nvSpPr>
          <p:cNvPr id="15" name="Text Placeholder 7">
            <a:extLst>
              <a:ext uri="{FF2B5EF4-FFF2-40B4-BE49-F238E27FC236}">
                <a16:creationId xmlns:a16="http://schemas.microsoft.com/office/drawing/2014/main" id="{D091E2E1-A403-4653-8F30-0317995C73FC}"/>
              </a:ext>
            </a:extLst>
          </p:cNvPr>
          <p:cNvSpPr txBox="1">
            <a:spLocks/>
          </p:cNvSpPr>
          <p:nvPr/>
        </p:nvSpPr>
        <p:spPr bwMode="auto">
          <a:xfrm>
            <a:off x="304800" y="1434140"/>
            <a:ext cx="8610600" cy="389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eaLnBrk="1" hangingPunct="1">
              <a:buNone/>
              <a:defRPr/>
            </a:pPr>
            <a:r>
              <a:rPr lang="en-US" altLang="en-US" sz="2800" u="sng" dirty="0">
                <a:solidFill>
                  <a:srgbClr val="002060"/>
                </a:solidFill>
                <a:latin typeface="Tahoma" panose="020B0604030504040204" pitchFamily="34" charset="0"/>
                <a:ea typeface="Tahoma" panose="020B0604030504040204" pitchFamily="34" charset="0"/>
                <a:cs typeface="Tahoma" panose="020B0604030504040204" pitchFamily="34" charset="0"/>
              </a:rPr>
              <a:t>In 2023 we will have:</a:t>
            </a:r>
          </a:p>
          <a:p>
            <a:pPr marL="502920" eaLnBrk="1" hangingPunct="1">
              <a:spcBef>
                <a:spcPts val="1800"/>
              </a:spcBef>
              <a:defRPr/>
            </a:pPr>
            <a:r>
              <a:rPr lang="en-US" alt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At least $10m in Revenue (50% growth per year)</a:t>
            </a:r>
          </a:p>
          <a:p>
            <a:pPr marL="502920" eaLnBrk="1" hangingPunct="1">
              <a:spcBef>
                <a:spcPts val="1800"/>
              </a:spcBef>
              <a:defRPr/>
            </a:pPr>
            <a:r>
              <a:rPr lang="en-US" alt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At least $1.5m in Net Income</a:t>
            </a:r>
          </a:p>
          <a:p>
            <a:pPr marL="502920" eaLnBrk="1" hangingPunct="1">
              <a:spcBef>
                <a:spcPts val="1800"/>
              </a:spcBef>
              <a:defRPr/>
            </a:pPr>
            <a:r>
              <a:rPr lang="en-US" alt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A reputation as the finest STC Engineering and Certification firm in the industry, and be “top of mind” of firms seeking avionics STC’s in our target segments.</a:t>
            </a:r>
          </a:p>
          <a:p>
            <a:pPr marL="160020" indent="0" eaLnBrk="1" hangingPunct="1">
              <a:buNone/>
              <a:defRPr/>
            </a:pPr>
            <a:endParaRPr lang="en-US" altLang="en-US" sz="28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indent="-182880" eaLnBrk="1" hangingPunct="1">
              <a:defRPr/>
            </a:pPr>
            <a:endParaRPr lang="en-US" altLang="en-US" sz="28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160020" indent="0" eaLnBrk="1" hangingPunct="1">
              <a:buFont typeface="Arial" panose="020B0604020202020204" pitchFamily="34" charset="0"/>
              <a:buNone/>
              <a:defRPr/>
            </a:pPr>
            <a:endParaRPr lang="en-US" altLang="en-US" sz="2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1857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99CC2DD5-42C3-4816-A49B-E81FFF4C461C}"/>
              </a:ext>
            </a:extLst>
          </p:cNvPr>
          <p:cNvSpPr>
            <a:spLocks noGrp="1"/>
          </p:cNvSpPr>
          <p:nvPr>
            <p:ph type="title"/>
          </p:nvPr>
        </p:nvSpPr>
        <p:spPr>
          <a:xfrm>
            <a:off x="457200" y="82550"/>
            <a:ext cx="8229600" cy="838200"/>
          </a:xfrm>
        </p:spPr>
        <p:txBody>
          <a:bodyPr/>
          <a:lstStyle/>
          <a:p>
            <a:r>
              <a:rPr lang="en-US" altLang="en-US" sz="2800" dirty="0">
                <a:solidFill>
                  <a:srgbClr val="002060"/>
                </a:solidFill>
                <a:latin typeface="Tahoma" panose="020B0604030504040204" pitchFamily="34" charset="0"/>
                <a:cs typeface="Tahoma" panose="020B0604030504040204" pitchFamily="34" charset="0"/>
              </a:rPr>
              <a:t>Our Institutional Knowledge Provides us with rare expertise in the Complex FAA STC Process</a:t>
            </a:r>
          </a:p>
        </p:txBody>
      </p:sp>
      <p:sp>
        <p:nvSpPr>
          <p:cNvPr id="14339" name="Footer Placeholder 2">
            <a:extLst>
              <a:ext uri="{FF2B5EF4-FFF2-40B4-BE49-F238E27FC236}">
                <a16:creationId xmlns:a16="http://schemas.microsoft.com/office/drawing/2014/main" id="{627D3C15-18E0-4E3C-B3B4-9E86FEE3FD8C}"/>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cs typeface="Arial" panose="020B0604020202020204" pitchFamily="34" charset="0"/>
              </a:rPr>
              <a:t>Proprietary and Confidential Information</a:t>
            </a:r>
          </a:p>
        </p:txBody>
      </p:sp>
      <p:pic>
        <p:nvPicPr>
          <p:cNvPr id="14340" name="Picture 7">
            <a:extLst>
              <a:ext uri="{FF2B5EF4-FFF2-40B4-BE49-F238E27FC236}">
                <a16:creationId xmlns:a16="http://schemas.microsoft.com/office/drawing/2014/main" id="{0A367705-A211-4165-B931-3C678F996A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32398"/>
            <a:ext cx="84232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C4B0878-D41F-420A-B450-181B33227A52}"/>
              </a:ext>
            </a:extLst>
          </p:cNvPr>
          <p:cNvSpPr txBox="1"/>
          <p:nvPr/>
        </p:nvSpPr>
        <p:spPr>
          <a:xfrm>
            <a:off x="3810000" y="5681246"/>
            <a:ext cx="4039888" cy="338554"/>
          </a:xfrm>
          <a:prstGeom prst="rect">
            <a:avLst/>
          </a:prstGeom>
          <a:solidFill>
            <a:srgbClr val="00708E"/>
          </a:solidFill>
        </p:spPr>
        <p:txBody>
          <a:bodyPr wrap="none" rtlCol="0">
            <a:spAutoFit/>
          </a:bodyPr>
          <a:lstStyle/>
          <a:p>
            <a:r>
              <a:rPr lang="en-US" sz="1600" dirty="0">
                <a:solidFill>
                  <a:schemeClr val="bg1"/>
                </a:solidFill>
              </a:rPr>
              <a:t>Project lengths influenced by many factors</a:t>
            </a:r>
          </a:p>
        </p:txBody>
      </p:sp>
    </p:spTree>
    <p:extLst>
      <p:ext uri="{BB962C8B-B14F-4D97-AF65-F5344CB8AC3E}">
        <p14:creationId xmlns:p14="http://schemas.microsoft.com/office/powerpoint/2010/main" val="1181347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0"/>
          </p:nvPr>
        </p:nvSpPr>
        <p:spPr/>
        <p:txBody>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fld id="{8E6B4ACF-5E18-4D01-A531-F49AECDD6D57}" type="slidenum">
              <a:rPr lang="en-US" altLang="en-US" sz="1000">
                <a:latin typeface="Arial" panose="020B0604020202020204" pitchFamily="34" charset="0"/>
              </a:rPr>
              <a:pPr/>
              <a:t>18</a:t>
            </a:fld>
            <a:endParaRPr lang="en-US" altLang="en-US" sz="1000">
              <a:latin typeface="Arial" panose="020B0604020202020204" pitchFamily="34" charset="0"/>
            </a:endParaRPr>
          </a:p>
        </p:txBody>
      </p:sp>
      <p:sp>
        <p:nvSpPr>
          <p:cNvPr id="32771" name="Rectangle 2"/>
          <p:cNvSpPr>
            <a:spLocks noGrp="1" noChangeArrowheads="1"/>
          </p:cNvSpPr>
          <p:nvPr>
            <p:ph type="title"/>
          </p:nvPr>
        </p:nvSpPr>
        <p:spPr/>
        <p:txBody>
          <a:bodyPr/>
          <a:lstStyle/>
          <a:p>
            <a:pPr eaLnBrk="1" hangingPunct="1"/>
            <a:r>
              <a:rPr lang="en-US" alt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Strategy Statement</a:t>
            </a:r>
          </a:p>
        </p:txBody>
      </p:sp>
      <p:sp>
        <p:nvSpPr>
          <p:cNvPr id="13" name="Footer Placeholder 3">
            <a:extLst>
              <a:ext uri="{FF2B5EF4-FFF2-40B4-BE49-F238E27FC236}">
                <a16:creationId xmlns:a16="http://schemas.microsoft.com/office/drawing/2014/main" id="{C1FB9318-7C37-4F04-9C1A-F0AEC9D1BB6A}"/>
              </a:ext>
            </a:extLst>
          </p:cNvPr>
          <p:cNvSpPr>
            <a:spLocks noGrp="1"/>
          </p:cNvSpPr>
          <p:nvPr>
            <p:ph type="ftr" sz="quarter" idx="11"/>
          </p:nvPr>
        </p:nvSpPr>
        <p:spPr>
          <a:xfrm>
            <a:off x="3124200" y="6356350"/>
            <a:ext cx="2895600" cy="365125"/>
          </a:xfrm>
        </p:spPr>
        <p:txBody>
          <a:bodyPr/>
          <a:lstStyle/>
          <a:p>
            <a:pPr>
              <a:defRPr/>
            </a:pPr>
            <a:r>
              <a:rPr lang="en-US" dirty="0"/>
              <a:t>Proprietary and Confidential Information</a:t>
            </a:r>
          </a:p>
        </p:txBody>
      </p:sp>
      <p:sp>
        <p:nvSpPr>
          <p:cNvPr id="15" name="Text Placeholder 7">
            <a:extLst>
              <a:ext uri="{FF2B5EF4-FFF2-40B4-BE49-F238E27FC236}">
                <a16:creationId xmlns:a16="http://schemas.microsoft.com/office/drawing/2014/main" id="{D091E2E1-A403-4653-8F30-0317995C73FC}"/>
              </a:ext>
            </a:extLst>
          </p:cNvPr>
          <p:cNvSpPr txBox="1">
            <a:spLocks/>
          </p:cNvSpPr>
          <p:nvPr/>
        </p:nvSpPr>
        <p:spPr bwMode="auto">
          <a:xfrm>
            <a:off x="304800" y="1295400"/>
            <a:ext cx="8763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eaLnBrk="1" hangingPunct="1">
              <a:buNone/>
              <a:defRPr/>
            </a:pPr>
            <a:r>
              <a:rPr lang="en-US" altLang="en-US" sz="2000" b="1" dirty="0">
                <a:solidFill>
                  <a:srgbClr val="002060"/>
                </a:solidFill>
                <a:latin typeface="Tahoma" panose="020B0604030504040204" pitchFamily="34" charset="0"/>
                <a:ea typeface="Tahoma" panose="020B0604030504040204" pitchFamily="34" charset="0"/>
                <a:cs typeface="Tahoma" panose="020B0604030504040204" pitchFamily="34" charset="0"/>
              </a:rPr>
              <a:t>Peregrine will grow its business by leveraging its STC brand and expertise through:</a:t>
            </a:r>
          </a:p>
          <a:p>
            <a:pPr marL="445770" indent="-285750" eaLnBrk="1" hangingPunct="1">
              <a:defRPr/>
            </a:pPr>
            <a:r>
              <a:rPr lang="en-US" alt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Adding Part 145 Repair Station capability</a:t>
            </a:r>
          </a:p>
          <a:p>
            <a:pPr marL="445770" indent="-285750" eaLnBrk="1" hangingPunct="1">
              <a:defRPr/>
            </a:pPr>
            <a:r>
              <a:rPr lang="en-US" alt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Adding ODA capability</a:t>
            </a:r>
          </a:p>
          <a:p>
            <a:pPr marL="445770" indent="-285750" eaLnBrk="1" hangingPunct="1">
              <a:defRPr/>
            </a:pPr>
            <a:r>
              <a:rPr lang="en-US" alt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Expanding PMA operations</a:t>
            </a:r>
          </a:p>
          <a:p>
            <a:pPr marL="445770" indent="-285750" eaLnBrk="1" hangingPunct="1">
              <a:defRPr/>
            </a:pPr>
            <a:r>
              <a:rPr lang="en-US" alt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Expanding Marketing actions</a:t>
            </a:r>
          </a:p>
          <a:p>
            <a:pPr marL="160020" indent="0" eaLnBrk="1" hangingPunct="1">
              <a:buNone/>
              <a:defRPr/>
            </a:pPr>
            <a:r>
              <a:rPr lang="en-US" altLang="en-US" sz="2000" b="1" dirty="0">
                <a:solidFill>
                  <a:srgbClr val="002060"/>
                </a:solidFill>
                <a:latin typeface="Tahoma" panose="020B0604030504040204" pitchFamily="34" charset="0"/>
                <a:ea typeface="Tahoma" panose="020B0604030504040204" pitchFamily="34" charset="0"/>
                <a:cs typeface="Tahoma" panose="020B0604030504040204" pitchFamily="34" charset="0"/>
              </a:rPr>
              <a:t>These actions will allow Peregrine to:</a:t>
            </a:r>
          </a:p>
          <a:p>
            <a:pPr marL="445770" indent="-285750" eaLnBrk="1" hangingPunct="1">
              <a:defRPr/>
            </a:pPr>
            <a:r>
              <a:rPr lang="en-US" alt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Increase project speed</a:t>
            </a:r>
          </a:p>
          <a:p>
            <a:pPr marL="445770" indent="-285750" eaLnBrk="1" hangingPunct="1">
              <a:defRPr/>
            </a:pPr>
            <a:r>
              <a:rPr lang="en-US" alt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Decrease project cost</a:t>
            </a:r>
          </a:p>
          <a:p>
            <a:pPr marL="445770" indent="-285750" eaLnBrk="1" hangingPunct="1">
              <a:defRPr/>
            </a:pPr>
            <a:r>
              <a:rPr lang="en-US" alt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Decrease project schedule risk</a:t>
            </a:r>
          </a:p>
          <a:p>
            <a:pPr marL="445770" indent="-285750" eaLnBrk="1" hangingPunct="1">
              <a:defRPr/>
            </a:pPr>
            <a:r>
              <a:rPr lang="en-US" alt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Maintain its sterling reputation for quality</a:t>
            </a:r>
            <a:endParaRPr lang="en-US" altLang="en-US" sz="18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160020" indent="0" eaLnBrk="1" hangingPunct="1">
              <a:buNone/>
              <a:defRPr/>
            </a:pPr>
            <a:endParaRPr lang="en-US" altLang="en-US" sz="1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86997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0"/>
          </p:nvPr>
        </p:nvSpPr>
        <p:spPr/>
        <p:txBody>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fld id="{8E6B4ACF-5E18-4D01-A531-F49AECDD6D57}" type="slidenum">
              <a:rPr lang="en-US" altLang="en-US" sz="1000">
                <a:latin typeface="Arial" panose="020B0604020202020204" pitchFamily="34" charset="0"/>
              </a:rPr>
              <a:pPr/>
              <a:t>19</a:t>
            </a:fld>
            <a:endParaRPr lang="en-US" altLang="en-US" sz="1000">
              <a:latin typeface="Arial" panose="020B0604020202020204" pitchFamily="34" charset="0"/>
            </a:endParaRPr>
          </a:p>
        </p:txBody>
      </p:sp>
      <p:sp>
        <p:nvSpPr>
          <p:cNvPr id="32771" name="Rectangle 2"/>
          <p:cNvSpPr>
            <a:spLocks noGrp="1" noChangeArrowheads="1"/>
          </p:cNvSpPr>
          <p:nvPr>
            <p:ph type="title"/>
          </p:nvPr>
        </p:nvSpPr>
        <p:spPr/>
        <p:txBody>
          <a:bodyPr/>
          <a:lstStyle/>
          <a:p>
            <a:pPr eaLnBrk="1" hangingPunct="1"/>
            <a:r>
              <a:rPr lang="en-US" alt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4 Pillar Growth Strategy</a:t>
            </a:r>
          </a:p>
        </p:txBody>
      </p:sp>
      <p:sp>
        <p:nvSpPr>
          <p:cNvPr id="32772" name="Rectangle 5"/>
          <p:cNvSpPr>
            <a:spLocks noChangeArrowheads="1"/>
          </p:cNvSpPr>
          <p:nvPr/>
        </p:nvSpPr>
        <p:spPr bwMode="auto">
          <a:xfrm rot="10800000">
            <a:off x="381000" y="3581399"/>
            <a:ext cx="2000250" cy="1828800"/>
          </a:xfrm>
          <a:prstGeom prst="rect">
            <a:avLst/>
          </a:prstGeom>
          <a:solidFill>
            <a:srgbClr val="00708E"/>
          </a:solidFill>
          <a:ln>
            <a:noFill/>
          </a:ln>
          <a:extLst/>
        </p:spPr>
        <p:txBody>
          <a:bodyPr rot="10800000" wrap="none" anchor="ct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algn="ctr"/>
            <a:endParaRPr lang="en-US" altLang="en-US" dirty="0">
              <a:latin typeface="Tahoma" panose="020B0604030504040204" pitchFamily="34" charset="0"/>
              <a:ea typeface="Tahoma" panose="020B0604030504040204" pitchFamily="34" charset="0"/>
              <a:cs typeface="Tahoma" panose="020B0604030504040204" pitchFamily="34" charset="0"/>
            </a:endParaRPr>
          </a:p>
        </p:txBody>
      </p:sp>
      <p:sp>
        <p:nvSpPr>
          <p:cNvPr id="32775" name="Rectangle 9"/>
          <p:cNvSpPr>
            <a:spLocks noChangeArrowheads="1"/>
          </p:cNvSpPr>
          <p:nvPr/>
        </p:nvSpPr>
        <p:spPr bwMode="auto">
          <a:xfrm rot="10800000">
            <a:off x="6781800" y="1600199"/>
            <a:ext cx="2000250" cy="3809999"/>
          </a:xfrm>
          <a:prstGeom prst="rect">
            <a:avLst/>
          </a:prstGeom>
          <a:solidFill>
            <a:srgbClr val="00708E"/>
          </a:solidFill>
          <a:ln>
            <a:noFill/>
          </a:ln>
          <a:extLst/>
        </p:spPr>
        <p:txBody>
          <a:bodyPr rot="10800000" wrap="none" anchor="ct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algn="ctr"/>
            <a:endParaRPr lang="en-US" altLang="en-US" dirty="0">
              <a:latin typeface="Tahoma" panose="020B0604030504040204" pitchFamily="34" charset="0"/>
              <a:ea typeface="Tahoma" panose="020B0604030504040204" pitchFamily="34" charset="0"/>
              <a:cs typeface="Tahoma" panose="020B0604030504040204" pitchFamily="34" charset="0"/>
            </a:endParaRPr>
          </a:p>
        </p:txBody>
      </p:sp>
      <p:sp>
        <p:nvSpPr>
          <p:cNvPr id="32777" name="TextBox 40"/>
          <p:cNvSpPr txBox="1">
            <a:spLocks noChangeArrowheads="1"/>
          </p:cNvSpPr>
          <p:nvPr/>
        </p:nvSpPr>
        <p:spPr bwMode="auto">
          <a:xfrm>
            <a:off x="380999" y="3581399"/>
            <a:ext cx="2000250" cy="1646605"/>
          </a:xfrm>
          <a:prstGeom prst="rect">
            <a:avLst/>
          </a:prstGeom>
          <a:solidFill>
            <a:srgbClr val="00708E"/>
          </a:solidFill>
          <a:ln>
            <a:noFill/>
          </a:ln>
          <a:extLst/>
        </p:spPr>
        <p:txBody>
          <a:bodyPr wrap="square">
            <a:spAutoFit/>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marL="91440" indent="-91440" eaLnBrk="1" hangingPunct="1">
              <a:spcAft>
                <a:spcPts val="600"/>
              </a:spcAft>
              <a:buFont typeface="Arial" panose="020B0604020202020204" pitchFamily="34" charset="0"/>
              <a:buChar char="•"/>
            </a:pPr>
            <a:r>
              <a:rPr lang="en-US" alt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Continue building reputation for unmatched quality &amp; dependability.</a:t>
            </a:r>
          </a:p>
          <a:p>
            <a:pPr marL="91440" indent="-91440" eaLnBrk="1" hangingPunct="1">
              <a:spcAft>
                <a:spcPts val="600"/>
              </a:spcAft>
              <a:buFont typeface="Arial" panose="020B0604020202020204" pitchFamily="34" charset="0"/>
              <a:buChar char="•"/>
            </a:pPr>
            <a:r>
              <a:rPr lang="en-US" alt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Manage to insure profitable growth.</a:t>
            </a:r>
          </a:p>
        </p:txBody>
      </p:sp>
      <p:sp>
        <p:nvSpPr>
          <p:cNvPr id="32780" name="TextBox 34"/>
          <p:cNvSpPr txBox="1">
            <a:spLocks noChangeArrowheads="1"/>
          </p:cNvSpPr>
          <p:nvPr/>
        </p:nvSpPr>
        <p:spPr bwMode="auto">
          <a:xfrm>
            <a:off x="6838950" y="1600200"/>
            <a:ext cx="1914525" cy="3200876"/>
          </a:xfrm>
          <a:prstGeom prst="rect">
            <a:avLst/>
          </a:prstGeom>
          <a:solidFill>
            <a:srgbClr val="00708E"/>
          </a:solidFill>
          <a:ln>
            <a:noFill/>
          </a:ln>
          <a:extLst/>
        </p:spPr>
        <p:txBody>
          <a:bodyPr>
            <a:spAutoFit/>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marL="91440" indent="-91440" eaLnBrk="1" hangingPunct="1">
              <a:spcAft>
                <a:spcPts val="600"/>
              </a:spcAft>
              <a:buFont typeface="Arial" panose="020B0604020202020204" pitchFamily="34" charset="0"/>
              <a:buChar char="•"/>
            </a:pPr>
            <a:r>
              <a:rPr lang="en-US" alt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Accelerate marketing &amp; business development activities.  </a:t>
            </a:r>
          </a:p>
          <a:p>
            <a:pPr marL="91440" indent="-91440" eaLnBrk="1" hangingPunct="1">
              <a:spcAft>
                <a:spcPts val="600"/>
              </a:spcAft>
              <a:buFont typeface="Arial" panose="020B0604020202020204" pitchFamily="34" charset="0"/>
              <a:buChar char="•"/>
            </a:pPr>
            <a:r>
              <a:rPr lang="en-US" alt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Seek out potential industry partnerships and cooperative ventures.  </a:t>
            </a:r>
          </a:p>
          <a:p>
            <a:pPr marL="91440" indent="-91440" eaLnBrk="1" hangingPunct="1">
              <a:spcAft>
                <a:spcPts val="600"/>
              </a:spcAft>
              <a:buFont typeface="Arial" panose="020B0604020202020204" pitchFamily="34" charset="0"/>
              <a:buChar char="•"/>
            </a:pPr>
            <a:r>
              <a:rPr lang="en-US" alt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Explore new markets.</a:t>
            </a:r>
          </a:p>
        </p:txBody>
      </p:sp>
      <p:sp>
        <p:nvSpPr>
          <p:cNvPr id="2" name="Arrow: Right 1">
            <a:extLst>
              <a:ext uri="{FF2B5EF4-FFF2-40B4-BE49-F238E27FC236}">
                <a16:creationId xmlns:a16="http://schemas.microsoft.com/office/drawing/2014/main" id="{6D9461D4-08A4-4FDE-9D4C-F1DD62376D5D}"/>
              </a:ext>
            </a:extLst>
          </p:cNvPr>
          <p:cNvSpPr/>
          <p:nvPr/>
        </p:nvSpPr>
        <p:spPr>
          <a:xfrm rot="20648069">
            <a:off x="287786" y="1924297"/>
            <a:ext cx="8530365" cy="195338"/>
          </a:xfrm>
          <a:prstGeom prst="rightArrow">
            <a:avLst/>
          </a:prstGeom>
          <a:solidFill>
            <a:srgbClr val="0070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3">
            <a:extLst>
              <a:ext uri="{FF2B5EF4-FFF2-40B4-BE49-F238E27FC236}">
                <a16:creationId xmlns:a16="http://schemas.microsoft.com/office/drawing/2014/main" id="{C1FB9318-7C37-4F04-9C1A-F0AEC9D1BB6A}"/>
              </a:ext>
            </a:extLst>
          </p:cNvPr>
          <p:cNvSpPr>
            <a:spLocks noGrp="1"/>
          </p:cNvSpPr>
          <p:nvPr>
            <p:ph type="ftr" sz="quarter" idx="11"/>
          </p:nvPr>
        </p:nvSpPr>
        <p:spPr>
          <a:xfrm>
            <a:off x="3124200" y="6356350"/>
            <a:ext cx="2895600" cy="365125"/>
          </a:xfrm>
        </p:spPr>
        <p:txBody>
          <a:bodyPr/>
          <a:lstStyle/>
          <a:p>
            <a:pPr>
              <a:defRPr/>
            </a:pPr>
            <a:r>
              <a:rPr lang="en-US" dirty="0"/>
              <a:t>Proprietary and Confidential Information</a:t>
            </a:r>
          </a:p>
        </p:txBody>
      </p:sp>
      <p:sp>
        <p:nvSpPr>
          <p:cNvPr id="14" name="TextBox 38">
            <a:extLst>
              <a:ext uri="{FF2B5EF4-FFF2-40B4-BE49-F238E27FC236}">
                <a16:creationId xmlns:a16="http://schemas.microsoft.com/office/drawing/2014/main" id="{AB1E0CCD-423D-42BB-B9E9-6D4B784EA7A8}"/>
              </a:ext>
            </a:extLst>
          </p:cNvPr>
          <p:cNvSpPr txBox="1">
            <a:spLocks noChangeArrowheads="1"/>
          </p:cNvSpPr>
          <p:nvPr/>
        </p:nvSpPr>
        <p:spPr bwMode="auto">
          <a:xfrm>
            <a:off x="2554155" y="2871041"/>
            <a:ext cx="1885950" cy="2539157"/>
          </a:xfrm>
          <a:prstGeom prst="rect">
            <a:avLst/>
          </a:prstGeom>
          <a:solidFill>
            <a:srgbClr val="00708E"/>
          </a:solidFill>
          <a:ln>
            <a:noFill/>
          </a:ln>
          <a:extLst/>
        </p:spPr>
        <p:txBody>
          <a:bodyPr>
            <a:spAutoFit/>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marL="91440" indent="-91440" eaLnBrk="1" hangingPunct="1">
              <a:spcAft>
                <a:spcPts val="600"/>
              </a:spcAft>
              <a:buFont typeface="Arial" panose="020B0604020202020204" pitchFamily="34" charset="0"/>
              <a:buChar char="•"/>
            </a:pPr>
            <a:r>
              <a:rPr lang="en-US" alt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Focus on STC ownership/royalty rights (recurring revenue).  </a:t>
            </a:r>
          </a:p>
          <a:p>
            <a:pPr marL="91440" indent="-91440" eaLnBrk="1" hangingPunct="1">
              <a:spcAft>
                <a:spcPts val="600"/>
              </a:spcAft>
              <a:buFont typeface="Arial" panose="020B0604020202020204" pitchFamily="34" charset="0"/>
              <a:buChar char="•"/>
            </a:pPr>
            <a:r>
              <a:rPr lang="en-US" alt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Deemphasize contract engineering.</a:t>
            </a:r>
          </a:p>
          <a:p>
            <a:pPr marL="91440" indent="-91440" eaLnBrk="1" hangingPunct="1">
              <a:spcAft>
                <a:spcPts val="600"/>
              </a:spcAft>
              <a:buFont typeface="Arial" panose="020B0604020202020204" pitchFamily="34" charset="0"/>
              <a:buChar char="•"/>
            </a:pPr>
            <a:endParaRPr lang="en-US" alt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91440" indent="-91440" eaLnBrk="1" hangingPunct="1">
              <a:spcAft>
                <a:spcPts val="600"/>
              </a:spcAft>
              <a:buFont typeface="Arial" panose="020B0604020202020204" pitchFamily="34" charset="0"/>
              <a:buChar char="•"/>
            </a:pPr>
            <a:endParaRPr lang="en-US" alt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8">
            <a:extLst>
              <a:ext uri="{FF2B5EF4-FFF2-40B4-BE49-F238E27FC236}">
                <a16:creationId xmlns:a16="http://schemas.microsoft.com/office/drawing/2014/main" id="{D3D5DBF7-AC3E-4AFD-BEB9-1066683930FD}"/>
              </a:ext>
            </a:extLst>
          </p:cNvPr>
          <p:cNvSpPr>
            <a:spLocks noChangeArrowheads="1"/>
          </p:cNvSpPr>
          <p:nvPr/>
        </p:nvSpPr>
        <p:spPr bwMode="auto">
          <a:xfrm rot="10800000">
            <a:off x="4648200" y="2286000"/>
            <a:ext cx="2000250" cy="3124200"/>
          </a:xfrm>
          <a:prstGeom prst="rect">
            <a:avLst/>
          </a:prstGeom>
          <a:solidFill>
            <a:srgbClr val="00708E"/>
          </a:solidFill>
          <a:ln>
            <a:noFill/>
          </a:ln>
          <a:extLst/>
        </p:spPr>
        <p:txBody>
          <a:bodyPr rot="10800000" wrap="none" anchor="ct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algn="ctr"/>
            <a:endParaRPr lang="en-US" altLang="en-US" dirty="0">
              <a:latin typeface="Tahoma" panose="020B0604030504040204" pitchFamily="34" charset="0"/>
              <a:ea typeface="Tahoma" panose="020B0604030504040204" pitchFamily="34" charset="0"/>
              <a:cs typeface="Tahoma" panose="020B0604030504040204" pitchFamily="34" charset="0"/>
            </a:endParaRPr>
          </a:p>
        </p:txBody>
      </p:sp>
      <p:sp>
        <p:nvSpPr>
          <p:cNvPr id="16" name="TextBox 34">
            <a:extLst>
              <a:ext uri="{FF2B5EF4-FFF2-40B4-BE49-F238E27FC236}">
                <a16:creationId xmlns:a16="http://schemas.microsoft.com/office/drawing/2014/main" id="{AD1A4314-7BD7-4A93-9D8F-38AFEE83C0EF}"/>
              </a:ext>
            </a:extLst>
          </p:cNvPr>
          <p:cNvSpPr txBox="1">
            <a:spLocks noChangeArrowheads="1"/>
          </p:cNvSpPr>
          <p:nvPr/>
        </p:nvSpPr>
        <p:spPr bwMode="auto">
          <a:xfrm>
            <a:off x="4695825" y="2286000"/>
            <a:ext cx="1914525" cy="2539157"/>
          </a:xfrm>
          <a:prstGeom prst="rect">
            <a:avLst/>
          </a:prstGeom>
          <a:solidFill>
            <a:srgbClr val="00708E"/>
          </a:solidFill>
          <a:ln>
            <a:noFill/>
          </a:ln>
          <a:extLst/>
        </p:spPr>
        <p:txBody>
          <a:bodyPr>
            <a:spAutoFit/>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marL="91440" indent="-91440" eaLnBrk="1" hangingPunct="1">
              <a:spcAft>
                <a:spcPts val="600"/>
              </a:spcAft>
              <a:buFont typeface="Arial" panose="020B0604020202020204" pitchFamily="34" charset="0"/>
              <a:buChar char="•"/>
            </a:pPr>
            <a:r>
              <a:rPr lang="en-US" alt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Add ODA function &amp; leverage FAA relationships.</a:t>
            </a:r>
          </a:p>
          <a:p>
            <a:pPr marL="91440" indent="-91440" eaLnBrk="1" hangingPunct="1">
              <a:spcAft>
                <a:spcPts val="600"/>
              </a:spcAft>
              <a:buFont typeface="Arial" panose="020B0604020202020204" pitchFamily="34" charset="0"/>
              <a:buChar char="•"/>
            </a:pPr>
            <a:r>
              <a:rPr lang="en-US" alt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Add Part 145 First Installation capability</a:t>
            </a:r>
          </a:p>
          <a:p>
            <a:pPr marL="91440" indent="-91440" eaLnBrk="1" hangingPunct="1">
              <a:spcAft>
                <a:spcPts val="600"/>
              </a:spcAft>
              <a:buFont typeface="Arial" panose="020B0604020202020204" pitchFamily="34" charset="0"/>
              <a:buChar char="•"/>
            </a:pPr>
            <a:r>
              <a:rPr lang="en-US" alt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Build associated PMA business</a:t>
            </a:r>
          </a:p>
          <a:p>
            <a:pPr marL="91440" indent="-91440" eaLnBrk="1" hangingPunct="1">
              <a:spcAft>
                <a:spcPts val="600"/>
              </a:spcAft>
              <a:buFont typeface="Arial" panose="020B0604020202020204" pitchFamily="34" charset="0"/>
              <a:buChar char="•"/>
            </a:pPr>
            <a:endParaRPr lang="en-US" alt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59897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659D0-21C2-4629-A643-5890511FE6B8}"/>
              </a:ext>
            </a:extLst>
          </p:cNvPr>
          <p:cNvSpPr>
            <a:spLocks noGrp="1"/>
          </p:cNvSpPr>
          <p:nvPr>
            <p:ph type="title"/>
          </p:nvPr>
        </p:nvSpPr>
        <p:spPr/>
        <p:txBody>
          <a:bodyPr/>
          <a:lstStyle/>
          <a:p>
            <a:r>
              <a:rPr lang="en-US" dirty="0"/>
              <a:t>Business Plan Overview</a:t>
            </a:r>
          </a:p>
        </p:txBody>
      </p:sp>
      <p:sp>
        <p:nvSpPr>
          <p:cNvPr id="3" name="Content Placeholder 2">
            <a:extLst>
              <a:ext uri="{FF2B5EF4-FFF2-40B4-BE49-F238E27FC236}">
                <a16:creationId xmlns:a16="http://schemas.microsoft.com/office/drawing/2014/main" id="{6CB943E3-9BF1-49E5-B93A-4827F294C7E2}"/>
              </a:ext>
            </a:extLst>
          </p:cNvPr>
          <p:cNvSpPr>
            <a:spLocks noGrp="1"/>
          </p:cNvSpPr>
          <p:nvPr>
            <p:ph idx="1"/>
          </p:nvPr>
        </p:nvSpPr>
        <p:spPr>
          <a:xfrm>
            <a:off x="1066800" y="1600200"/>
            <a:ext cx="7620000" cy="4525963"/>
          </a:xfrm>
        </p:spPr>
        <p:txBody>
          <a:bodyPr/>
          <a:lstStyle/>
          <a:p>
            <a:r>
              <a:rPr lang="en-US" dirty="0"/>
              <a:t>Peregrine Profile</a:t>
            </a:r>
          </a:p>
          <a:p>
            <a:r>
              <a:rPr lang="en-US" dirty="0"/>
              <a:t>Target Market Discussion</a:t>
            </a:r>
          </a:p>
          <a:p>
            <a:r>
              <a:rPr lang="en-US" dirty="0"/>
              <a:t>Competition</a:t>
            </a:r>
          </a:p>
          <a:p>
            <a:r>
              <a:rPr lang="en-US" dirty="0"/>
              <a:t>Strategy &amp; Planning</a:t>
            </a:r>
          </a:p>
          <a:p>
            <a:r>
              <a:rPr lang="en-US" dirty="0"/>
              <a:t>Financials Outlook</a:t>
            </a:r>
          </a:p>
          <a:p>
            <a:r>
              <a:rPr lang="en-US" dirty="0"/>
              <a:t>Appendix</a:t>
            </a:r>
          </a:p>
        </p:txBody>
      </p:sp>
      <p:sp>
        <p:nvSpPr>
          <p:cNvPr id="4" name="Footer Placeholder 3">
            <a:extLst>
              <a:ext uri="{FF2B5EF4-FFF2-40B4-BE49-F238E27FC236}">
                <a16:creationId xmlns:a16="http://schemas.microsoft.com/office/drawing/2014/main" id="{E2863023-787B-4705-82B7-EFE366D2715F}"/>
              </a:ext>
            </a:extLst>
          </p:cNvPr>
          <p:cNvSpPr>
            <a:spLocks noGrp="1"/>
          </p:cNvSpPr>
          <p:nvPr>
            <p:ph type="ftr" sz="quarter" idx="11"/>
          </p:nvPr>
        </p:nvSpPr>
        <p:spPr/>
        <p:txBody>
          <a:bodyPr/>
          <a:lstStyle/>
          <a:p>
            <a:pPr>
              <a:defRPr/>
            </a:pPr>
            <a:r>
              <a:rPr lang="en-US"/>
              <a:t>Proprietary and Confidential Information</a:t>
            </a:r>
          </a:p>
        </p:txBody>
      </p:sp>
    </p:spTree>
    <p:extLst>
      <p:ext uri="{BB962C8B-B14F-4D97-AF65-F5344CB8AC3E}">
        <p14:creationId xmlns:p14="http://schemas.microsoft.com/office/powerpoint/2010/main" val="1799992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0"/>
          </p:nvPr>
        </p:nvSpPr>
        <p:spPr/>
        <p:txBody>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fld id="{8E6B4ACF-5E18-4D01-A531-F49AECDD6D57}" type="slidenum">
              <a:rPr lang="en-US" altLang="en-US" sz="1000">
                <a:latin typeface="Arial" panose="020B0604020202020204" pitchFamily="34" charset="0"/>
              </a:rPr>
              <a:pPr/>
              <a:t>20</a:t>
            </a:fld>
            <a:endParaRPr lang="en-US" altLang="en-US" sz="1000">
              <a:latin typeface="Arial" panose="020B0604020202020204" pitchFamily="34" charset="0"/>
            </a:endParaRPr>
          </a:p>
        </p:txBody>
      </p:sp>
      <p:sp>
        <p:nvSpPr>
          <p:cNvPr id="32771" name="Rectangle 2"/>
          <p:cNvSpPr>
            <a:spLocks noGrp="1" noChangeArrowheads="1"/>
          </p:cNvSpPr>
          <p:nvPr>
            <p:ph type="title"/>
          </p:nvPr>
        </p:nvSpPr>
        <p:spPr/>
        <p:txBody>
          <a:bodyPr/>
          <a:lstStyle/>
          <a:p>
            <a:pPr eaLnBrk="1" hangingPunct="1"/>
            <a:r>
              <a:rPr lang="en-US" alt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Tactics for Pillar #1</a:t>
            </a:r>
          </a:p>
        </p:txBody>
      </p:sp>
      <p:sp>
        <p:nvSpPr>
          <p:cNvPr id="2" name="Arrow: Right 1">
            <a:extLst>
              <a:ext uri="{FF2B5EF4-FFF2-40B4-BE49-F238E27FC236}">
                <a16:creationId xmlns:a16="http://schemas.microsoft.com/office/drawing/2014/main" id="{6D9461D4-08A4-4FDE-9D4C-F1DD62376D5D}"/>
              </a:ext>
            </a:extLst>
          </p:cNvPr>
          <p:cNvSpPr/>
          <p:nvPr/>
        </p:nvSpPr>
        <p:spPr>
          <a:xfrm rot="20648069">
            <a:off x="287786" y="1924297"/>
            <a:ext cx="8530365" cy="195338"/>
          </a:xfrm>
          <a:prstGeom prst="rightArrow">
            <a:avLst/>
          </a:prstGeom>
          <a:solidFill>
            <a:srgbClr val="0070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3">
            <a:extLst>
              <a:ext uri="{FF2B5EF4-FFF2-40B4-BE49-F238E27FC236}">
                <a16:creationId xmlns:a16="http://schemas.microsoft.com/office/drawing/2014/main" id="{C1FB9318-7C37-4F04-9C1A-F0AEC9D1BB6A}"/>
              </a:ext>
            </a:extLst>
          </p:cNvPr>
          <p:cNvSpPr>
            <a:spLocks noGrp="1"/>
          </p:cNvSpPr>
          <p:nvPr>
            <p:ph type="ftr" sz="quarter" idx="11"/>
          </p:nvPr>
        </p:nvSpPr>
        <p:spPr>
          <a:xfrm>
            <a:off x="3124200" y="6356350"/>
            <a:ext cx="2895600" cy="365125"/>
          </a:xfrm>
        </p:spPr>
        <p:txBody>
          <a:bodyPr/>
          <a:lstStyle/>
          <a:p>
            <a:pPr>
              <a:defRPr/>
            </a:pPr>
            <a:r>
              <a:rPr lang="en-US" dirty="0"/>
              <a:t>Proprietary and Confidential Information</a:t>
            </a:r>
          </a:p>
        </p:txBody>
      </p:sp>
      <p:sp>
        <p:nvSpPr>
          <p:cNvPr id="15" name="Text Placeholder 7">
            <a:extLst>
              <a:ext uri="{FF2B5EF4-FFF2-40B4-BE49-F238E27FC236}">
                <a16:creationId xmlns:a16="http://schemas.microsoft.com/office/drawing/2014/main" id="{F9F90AE7-D5E5-4B29-82D4-E4DD552B7B6E}"/>
              </a:ext>
            </a:extLst>
          </p:cNvPr>
          <p:cNvSpPr txBox="1">
            <a:spLocks/>
          </p:cNvSpPr>
          <p:nvPr/>
        </p:nvSpPr>
        <p:spPr bwMode="auto">
          <a:xfrm>
            <a:off x="2776874" y="3498740"/>
            <a:ext cx="59055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02920" eaLnBrk="1" hangingPunct="1">
              <a:defRPr/>
            </a:pPr>
            <a:r>
              <a:rPr lang="en-US" altLang="en-US" sz="2000" i="1" dirty="0">
                <a:solidFill>
                  <a:srgbClr val="002060"/>
                </a:solidFill>
                <a:latin typeface="Tahoma" panose="020B0604030504040204" pitchFamily="34" charset="0"/>
                <a:ea typeface="Tahoma" panose="020B0604030504040204" pitchFamily="34" charset="0"/>
                <a:cs typeface="Tahoma" panose="020B0604030504040204" pitchFamily="34" charset="0"/>
              </a:rPr>
              <a:t>Rigorous internal standards for work product.</a:t>
            </a:r>
          </a:p>
          <a:p>
            <a:pPr marL="502920" eaLnBrk="1" hangingPunct="1">
              <a:defRPr/>
            </a:pPr>
            <a:r>
              <a:rPr lang="en-US" altLang="en-US" sz="2000" i="1" dirty="0">
                <a:solidFill>
                  <a:srgbClr val="002060"/>
                </a:solidFill>
                <a:latin typeface="Tahoma" panose="020B0604030504040204" pitchFamily="34" charset="0"/>
                <a:ea typeface="Tahoma" panose="020B0604030504040204" pitchFamily="34" charset="0"/>
                <a:cs typeface="Tahoma" panose="020B0604030504040204" pitchFamily="34" charset="0"/>
              </a:rPr>
              <a:t>Close technical supervision.</a:t>
            </a:r>
          </a:p>
          <a:p>
            <a:pPr marL="502920" eaLnBrk="1" hangingPunct="1">
              <a:defRPr/>
            </a:pPr>
            <a:r>
              <a:rPr lang="en-US" altLang="en-US" sz="2000" i="1" dirty="0">
                <a:solidFill>
                  <a:srgbClr val="002060"/>
                </a:solidFill>
                <a:latin typeface="Tahoma" panose="020B0604030504040204" pitchFamily="34" charset="0"/>
                <a:ea typeface="Tahoma" panose="020B0604030504040204" pitchFamily="34" charset="0"/>
                <a:cs typeface="Tahoma" panose="020B0604030504040204" pitchFamily="34" charset="0"/>
              </a:rPr>
              <a:t>Highest quality team members.</a:t>
            </a:r>
          </a:p>
          <a:p>
            <a:pPr marL="502920" eaLnBrk="1" hangingPunct="1">
              <a:defRPr/>
            </a:pPr>
            <a:r>
              <a:rPr lang="en-US" altLang="en-US" sz="2000" i="1" dirty="0">
                <a:solidFill>
                  <a:srgbClr val="002060"/>
                </a:solidFill>
                <a:latin typeface="Tahoma" panose="020B0604030504040204" pitchFamily="34" charset="0"/>
                <a:ea typeface="Tahoma" panose="020B0604030504040204" pitchFamily="34" charset="0"/>
                <a:cs typeface="Tahoma" panose="020B0604030504040204" pitchFamily="34" charset="0"/>
              </a:rPr>
              <a:t>Engagement of experienced executive skills (e.g., Board of Advisors).</a:t>
            </a:r>
          </a:p>
          <a:p>
            <a:pPr marL="160020" indent="0" eaLnBrk="1" hangingPunct="1">
              <a:buNone/>
              <a:defRPr/>
            </a:pPr>
            <a:endParaRPr lang="en-US" altLang="en-US" sz="2000" i="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indent="-182880" eaLnBrk="1" hangingPunct="1">
              <a:defRPr/>
            </a:pPr>
            <a:endParaRPr lang="en-US" altLang="en-US" sz="2000" i="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160020" indent="0" eaLnBrk="1" hangingPunct="1">
              <a:buFont typeface="Arial" panose="020B0604020202020204" pitchFamily="34" charset="0"/>
              <a:buNone/>
              <a:defRPr/>
            </a:pPr>
            <a:endParaRPr lang="en-US" altLang="en-US" sz="2000" i="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6" name="Left Brace 15">
            <a:extLst>
              <a:ext uri="{FF2B5EF4-FFF2-40B4-BE49-F238E27FC236}">
                <a16:creationId xmlns:a16="http://schemas.microsoft.com/office/drawing/2014/main" id="{A47A0021-4D07-472C-BB1C-73E24220E891}"/>
              </a:ext>
            </a:extLst>
          </p:cNvPr>
          <p:cNvSpPr/>
          <p:nvPr/>
        </p:nvSpPr>
        <p:spPr>
          <a:xfrm flipH="1">
            <a:off x="2438400" y="3568481"/>
            <a:ext cx="454166" cy="1828800"/>
          </a:xfrm>
          <a:prstGeom prst="leftBrace">
            <a:avLst>
              <a:gd name="adj1" fmla="val 8333"/>
              <a:gd name="adj2" fmla="val 50459"/>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Rectangle 5">
            <a:extLst>
              <a:ext uri="{FF2B5EF4-FFF2-40B4-BE49-F238E27FC236}">
                <a16:creationId xmlns:a16="http://schemas.microsoft.com/office/drawing/2014/main" id="{8DF74089-D481-4975-88CA-BF4AA169AC81}"/>
              </a:ext>
            </a:extLst>
          </p:cNvPr>
          <p:cNvSpPr>
            <a:spLocks noChangeArrowheads="1"/>
          </p:cNvSpPr>
          <p:nvPr/>
        </p:nvSpPr>
        <p:spPr bwMode="auto">
          <a:xfrm rot="10800000">
            <a:off x="381000" y="3581399"/>
            <a:ext cx="2000250" cy="1828800"/>
          </a:xfrm>
          <a:prstGeom prst="rect">
            <a:avLst/>
          </a:prstGeom>
          <a:solidFill>
            <a:srgbClr val="00708E"/>
          </a:solidFill>
          <a:ln>
            <a:noFill/>
          </a:ln>
          <a:extLst/>
        </p:spPr>
        <p:txBody>
          <a:bodyPr rot="10800000" wrap="none" anchor="ct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algn="ctr"/>
            <a:endParaRPr lang="en-US" altLang="en-US" dirty="0">
              <a:latin typeface="Tahoma" panose="020B0604030504040204" pitchFamily="34" charset="0"/>
              <a:ea typeface="Tahoma" panose="020B0604030504040204" pitchFamily="34" charset="0"/>
              <a:cs typeface="Tahoma" panose="020B0604030504040204" pitchFamily="34" charset="0"/>
            </a:endParaRPr>
          </a:p>
        </p:txBody>
      </p:sp>
      <p:sp>
        <p:nvSpPr>
          <p:cNvPr id="19" name="TextBox 40">
            <a:extLst>
              <a:ext uri="{FF2B5EF4-FFF2-40B4-BE49-F238E27FC236}">
                <a16:creationId xmlns:a16="http://schemas.microsoft.com/office/drawing/2014/main" id="{604D8CC9-ADF1-405B-9D18-AFE284648949}"/>
              </a:ext>
            </a:extLst>
          </p:cNvPr>
          <p:cNvSpPr txBox="1">
            <a:spLocks noChangeArrowheads="1"/>
          </p:cNvSpPr>
          <p:nvPr/>
        </p:nvSpPr>
        <p:spPr bwMode="auto">
          <a:xfrm>
            <a:off x="380999" y="3581399"/>
            <a:ext cx="2000250" cy="1646605"/>
          </a:xfrm>
          <a:prstGeom prst="rect">
            <a:avLst/>
          </a:prstGeom>
          <a:solidFill>
            <a:srgbClr val="00708E"/>
          </a:solidFill>
          <a:ln>
            <a:noFill/>
          </a:ln>
          <a:extLst/>
        </p:spPr>
        <p:txBody>
          <a:bodyPr wrap="square">
            <a:spAutoFit/>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marL="91440" indent="-91440" eaLnBrk="1" hangingPunct="1">
              <a:spcAft>
                <a:spcPts val="600"/>
              </a:spcAft>
              <a:buFont typeface="Arial" panose="020B0604020202020204" pitchFamily="34" charset="0"/>
              <a:buChar char="•"/>
            </a:pPr>
            <a:r>
              <a:rPr lang="en-US" alt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Continue building reputation for unmatched quality &amp; dependability.</a:t>
            </a:r>
          </a:p>
          <a:p>
            <a:pPr marL="91440" indent="-91440" eaLnBrk="1" hangingPunct="1">
              <a:spcAft>
                <a:spcPts val="600"/>
              </a:spcAft>
              <a:buFont typeface="Arial" panose="020B0604020202020204" pitchFamily="34" charset="0"/>
              <a:buChar char="•"/>
            </a:pPr>
            <a:r>
              <a:rPr lang="en-US" alt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Manage to insure profitable growth.</a:t>
            </a:r>
          </a:p>
        </p:txBody>
      </p:sp>
    </p:spTree>
    <p:extLst>
      <p:ext uri="{BB962C8B-B14F-4D97-AF65-F5344CB8AC3E}">
        <p14:creationId xmlns:p14="http://schemas.microsoft.com/office/powerpoint/2010/main" val="3566779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0"/>
          </p:nvPr>
        </p:nvSpPr>
        <p:spPr/>
        <p:txBody>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fld id="{8E6B4ACF-5E18-4D01-A531-F49AECDD6D57}" type="slidenum">
              <a:rPr lang="en-US" altLang="en-US" sz="1000">
                <a:latin typeface="Arial" panose="020B0604020202020204" pitchFamily="34" charset="0"/>
              </a:rPr>
              <a:pPr/>
              <a:t>21</a:t>
            </a:fld>
            <a:endParaRPr lang="en-US" altLang="en-US" sz="1000">
              <a:latin typeface="Arial" panose="020B0604020202020204" pitchFamily="34" charset="0"/>
            </a:endParaRPr>
          </a:p>
        </p:txBody>
      </p:sp>
      <p:sp>
        <p:nvSpPr>
          <p:cNvPr id="2" name="Arrow: Right 1">
            <a:extLst>
              <a:ext uri="{FF2B5EF4-FFF2-40B4-BE49-F238E27FC236}">
                <a16:creationId xmlns:a16="http://schemas.microsoft.com/office/drawing/2014/main" id="{6D9461D4-08A4-4FDE-9D4C-F1DD62376D5D}"/>
              </a:ext>
            </a:extLst>
          </p:cNvPr>
          <p:cNvSpPr/>
          <p:nvPr/>
        </p:nvSpPr>
        <p:spPr>
          <a:xfrm rot="20648069">
            <a:off x="287786" y="1924297"/>
            <a:ext cx="8530365" cy="195338"/>
          </a:xfrm>
          <a:prstGeom prst="rightArrow">
            <a:avLst/>
          </a:prstGeom>
          <a:solidFill>
            <a:srgbClr val="0070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3">
            <a:extLst>
              <a:ext uri="{FF2B5EF4-FFF2-40B4-BE49-F238E27FC236}">
                <a16:creationId xmlns:a16="http://schemas.microsoft.com/office/drawing/2014/main" id="{C1FB9318-7C37-4F04-9C1A-F0AEC9D1BB6A}"/>
              </a:ext>
            </a:extLst>
          </p:cNvPr>
          <p:cNvSpPr>
            <a:spLocks noGrp="1"/>
          </p:cNvSpPr>
          <p:nvPr>
            <p:ph type="ftr" sz="quarter" idx="11"/>
          </p:nvPr>
        </p:nvSpPr>
        <p:spPr>
          <a:xfrm>
            <a:off x="3124200" y="6356350"/>
            <a:ext cx="2895600" cy="365125"/>
          </a:xfrm>
        </p:spPr>
        <p:txBody>
          <a:bodyPr/>
          <a:lstStyle/>
          <a:p>
            <a:pPr>
              <a:defRPr/>
            </a:pPr>
            <a:r>
              <a:rPr lang="en-US" dirty="0"/>
              <a:t>Proprietary and Confidential Information</a:t>
            </a:r>
          </a:p>
        </p:txBody>
      </p:sp>
      <p:sp>
        <p:nvSpPr>
          <p:cNvPr id="15" name="Text Placeholder 7">
            <a:extLst>
              <a:ext uri="{FF2B5EF4-FFF2-40B4-BE49-F238E27FC236}">
                <a16:creationId xmlns:a16="http://schemas.microsoft.com/office/drawing/2014/main" id="{FE2A2144-4CF9-4942-B4D5-FB136B6BE30F}"/>
              </a:ext>
            </a:extLst>
          </p:cNvPr>
          <p:cNvSpPr txBox="1">
            <a:spLocks/>
          </p:cNvSpPr>
          <p:nvPr/>
        </p:nvSpPr>
        <p:spPr bwMode="auto">
          <a:xfrm>
            <a:off x="4867605" y="3281932"/>
            <a:ext cx="3733800" cy="1258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02920" eaLnBrk="1" hangingPunct="1">
              <a:defRPr/>
            </a:pPr>
            <a:r>
              <a:rPr lang="en-US" altLang="en-US" sz="2000" i="1" dirty="0">
                <a:solidFill>
                  <a:srgbClr val="002060"/>
                </a:solidFill>
                <a:latin typeface="Tahoma" panose="020B0604030504040204" pitchFamily="34" charset="0"/>
                <a:ea typeface="Tahoma" panose="020B0604030504040204" pitchFamily="34" charset="0"/>
                <a:cs typeface="Tahoma" panose="020B0604030504040204" pitchFamily="34" charset="0"/>
              </a:rPr>
              <a:t>Presently resetting our criteria for job selection and negotiation of terms.</a:t>
            </a:r>
          </a:p>
          <a:p>
            <a:pPr marL="160020" indent="0" eaLnBrk="1" hangingPunct="1">
              <a:buNone/>
              <a:defRPr/>
            </a:pPr>
            <a:endParaRPr lang="en-US" altLang="en-US" sz="2000" i="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indent="-182880" eaLnBrk="1" hangingPunct="1">
              <a:defRPr/>
            </a:pPr>
            <a:endParaRPr lang="en-US" altLang="en-US" sz="2000" i="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160020" indent="0" eaLnBrk="1" hangingPunct="1">
              <a:buFont typeface="Arial" panose="020B0604020202020204" pitchFamily="34" charset="0"/>
              <a:buNone/>
              <a:defRPr/>
            </a:pPr>
            <a:endParaRPr lang="en-US" altLang="en-US" sz="2000" i="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2">
            <a:extLst>
              <a:ext uri="{FF2B5EF4-FFF2-40B4-BE49-F238E27FC236}">
                <a16:creationId xmlns:a16="http://schemas.microsoft.com/office/drawing/2014/main" id="{748AF3FC-107C-419F-8DC0-FE3795D830BB}"/>
              </a:ext>
            </a:extLst>
          </p:cNvPr>
          <p:cNvSpPr>
            <a:spLocks noGrp="1" noChangeArrowheads="1"/>
          </p:cNvSpPr>
          <p:nvPr>
            <p:ph type="title"/>
          </p:nvPr>
        </p:nvSpPr>
        <p:spPr>
          <a:xfrm>
            <a:off x="457200" y="274638"/>
            <a:ext cx="8229600" cy="1143000"/>
          </a:xfrm>
        </p:spPr>
        <p:txBody>
          <a:bodyPr/>
          <a:lstStyle/>
          <a:p>
            <a:pPr eaLnBrk="1" hangingPunct="1"/>
            <a:r>
              <a:rPr lang="en-US" alt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Tactics for Pillar #2</a:t>
            </a:r>
          </a:p>
        </p:txBody>
      </p:sp>
      <p:sp>
        <p:nvSpPr>
          <p:cNvPr id="20" name="Left Brace 19">
            <a:extLst>
              <a:ext uri="{FF2B5EF4-FFF2-40B4-BE49-F238E27FC236}">
                <a16:creationId xmlns:a16="http://schemas.microsoft.com/office/drawing/2014/main" id="{295385D0-9619-404F-B5EE-D7DA80E73319}"/>
              </a:ext>
            </a:extLst>
          </p:cNvPr>
          <p:cNvSpPr/>
          <p:nvPr/>
        </p:nvSpPr>
        <p:spPr>
          <a:xfrm flipH="1">
            <a:off x="4575034" y="2966951"/>
            <a:ext cx="454166" cy="2438401"/>
          </a:xfrm>
          <a:prstGeom prst="leftBrace">
            <a:avLst>
              <a:gd name="adj1" fmla="val 8333"/>
              <a:gd name="adj2" fmla="val 50459"/>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TextBox 38">
            <a:extLst>
              <a:ext uri="{FF2B5EF4-FFF2-40B4-BE49-F238E27FC236}">
                <a16:creationId xmlns:a16="http://schemas.microsoft.com/office/drawing/2014/main" id="{75D0EE02-8AE6-411F-BB2A-222B3D32A603}"/>
              </a:ext>
            </a:extLst>
          </p:cNvPr>
          <p:cNvSpPr txBox="1">
            <a:spLocks noChangeArrowheads="1"/>
          </p:cNvSpPr>
          <p:nvPr/>
        </p:nvSpPr>
        <p:spPr bwMode="auto">
          <a:xfrm>
            <a:off x="2571750" y="2971800"/>
            <a:ext cx="1885950" cy="2539157"/>
          </a:xfrm>
          <a:prstGeom prst="rect">
            <a:avLst/>
          </a:prstGeom>
          <a:solidFill>
            <a:srgbClr val="00708E"/>
          </a:solidFill>
          <a:ln>
            <a:noFill/>
          </a:ln>
          <a:extLst/>
        </p:spPr>
        <p:txBody>
          <a:bodyPr>
            <a:spAutoFit/>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marL="91440" indent="-91440" eaLnBrk="1" hangingPunct="1">
              <a:spcAft>
                <a:spcPts val="600"/>
              </a:spcAft>
              <a:buFont typeface="Arial" panose="020B0604020202020204" pitchFamily="34" charset="0"/>
              <a:buChar char="•"/>
            </a:pPr>
            <a:r>
              <a:rPr lang="en-US" alt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Focus on STC ownership/royalty rights (recurring revenue).  </a:t>
            </a:r>
          </a:p>
          <a:p>
            <a:pPr marL="91440" indent="-91440" eaLnBrk="1" hangingPunct="1">
              <a:spcAft>
                <a:spcPts val="600"/>
              </a:spcAft>
              <a:buFont typeface="Arial" panose="020B0604020202020204" pitchFamily="34" charset="0"/>
              <a:buChar char="•"/>
            </a:pPr>
            <a:r>
              <a:rPr lang="en-US" alt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Deemphasize contract engineering.</a:t>
            </a:r>
          </a:p>
          <a:p>
            <a:pPr marL="91440" indent="-91440" eaLnBrk="1" hangingPunct="1">
              <a:spcAft>
                <a:spcPts val="600"/>
              </a:spcAft>
              <a:buFont typeface="Arial" panose="020B0604020202020204" pitchFamily="34" charset="0"/>
              <a:buChar char="•"/>
            </a:pPr>
            <a:endParaRPr lang="en-US" alt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91440" indent="-91440" eaLnBrk="1" hangingPunct="1">
              <a:spcAft>
                <a:spcPts val="600"/>
              </a:spcAft>
              <a:buFont typeface="Arial" panose="020B0604020202020204" pitchFamily="34" charset="0"/>
              <a:buChar char="•"/>
            </a:pPr>
            <a:endParaRPr lang="en-US" alt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12786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0"/>
          </p:nvPr>
        </p:nvSpPr>
        <p:spPr/>
        <p:txBody>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fld id="{8E6B4ACF-5E18-4D01-A531-F49AECDD6D57}" type="slidenum">
              <a:rPr lang="en-US" altLang="en-US" sz="1000">
                <a:latin typeface="Arial" panose="020B0604020202020204" pitchFamily="34" charset="0"/>
              </a:rPr>
              <a:pPr/>
              <a:t>22</a:t>
            </a:fld>
            <a:endParaRPr lang="en-US" altLang="en-US" sz="1000">
              <a:latin typeface="Arial" panose="020B0604020202020204" pitchFamily="34" charset="0"/>
            </a:endParaRPr>
          </a:p>
        </p:txBody>
      </p:sp>
      <p:sp>
        <p:nvSpPr>
          <p:cNvPr id="2" name="Arrow: Right 1">
            <a:extLst>
              <a:ext uri="{FF2B5EF4-FFF2-40B4-BE49-F238E27FC236}">
                <a16:creationId xmlns:a16="http://schemas.microsoft.com/office/drawing/2014/main" id="{6D9461D4-08A4-4FDE-9D4C-F1DD62376D5D}"/>
              </a:ext>
            </a:extLst>
          </p:cNvPr>
          <p:cNvSpPr/>
          <p:nvPr/>
        </p:nvSpPr>
        <p:spPr>
          <a:xfrm rot="20648069">
            <a:off x="287786" y="1924297"/>
            <a:ext cx="8530365" cy="195338"/>
          </a:xfrm>
          <a:prstGeom prst="rightArrow">
            <a:avLst/>
          </a:prstGeom>
          <a:solidFill>
            <a:srgbClr val="0070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3">
            <a:extLst>
              <a:ext uri="{FF2B5EF4-FFF2-40B4-BE49-F238E27FC236}">
                <a16:creationId xmlns:a16="http://schemas.microsoft.com/office/drawing/2014/main" id="{C1FB9318-7C37-4F04-9C1A-F0AEC9D1BB6A}"/>
              </a:ext>
            </a:extLst>
          </p:cNvPr>
          <p:cNvSpPr>
            <a:spLocks noGrp="1"/>
          </p:cNvSpPr>
          <p:nvPr>
            <p:ph type="ftr" sz="quarter" idx="11"/>
          </p:nvPr>
        </p:nvSpPr>
        <p:spPr>
          <a:xfrm>
            <a:off x="3124200" y="6356350"/>
            <a:ext cx="2895600" cy="365125"/>
          </a:xfrm>
        </p:spPr>
        <p:txBody>
          <a:bodyPr/>
          <a:lstStyle/>
          <a:p>
            <a:pPr>
              <a:defRPr/>
            </a:pPr>
            <a:r>
              <a:rPr lang="en-US" dirty="0"/>
              <a:t>Proprietary and Confidential Information</a:t>
            </a:r>
          </a:p>
        </p:txBody>
      </p:sp>
      <p:sp>
        <p:nvSpPr>
          <p:cNvPr id="17" name="Rectangle 2">
            <a:extLst>
              <a:ext uri="{FF2B5EF4-FFF2-40B4-BE49-F238E27FC236}">
                <a16:creationId xmlns:a16="http://schemas.microsoft.com/office/drawing/2014/main" id="{5018B513-094C-46BF-BFA6-6C7E32F7FB90}"/>
              </a:ext>
            </a:extLst>
          </p:cNvPr>
          <p:cNvSpPr>
            <a:spLocks noGrp="1" noChangeArrowheads="1"/>
          </p:cNvSpPr>
          <p:nvPr>
            <p:ph type="title"/>
          </p:nvPr>
        </p:nvSpPr>
        <p:spPr>
          <a:xfrm>
            <a:off x="457200" y="274638"/>
            <a:ext cx="8229600" cy="1143000"/>
          </a:xfrm>
        </p:spPr>
        <p:txBody>
          <a:bodyPr/>
          <a:lstStyle/>
          <a:p>
            <a:pPr eaLnBrk="1" hangingPunct="1"/>
            <a:r>
              <a:rPr lang="en-US" alt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Tactics for Pillar #3</a:t>
            </a:r>
          </a:p>
        </p:txBody>
      </p:sp>
      <p:sp>
        <p:nvSpPr>
          <p:cNvPr id="18" name="Text Placeholder 7">
            <a:extLst>
              <a:ext uri="{FF2B5EF4-FFF2-40B4-BE49-F238E27FC236}">
                <a16:creationId xmlns:a16="http://schemas.microsoft.com/office/drawing/2014/main" id="{2C67905D-B069-433F-B593-F6625224C62F}"/>
              </a:ext>
            </a:extLst>
          </p:cNvPr>
          <p:cNvSpPr txBox="1">
            <a:spLocks/>
          </p:cNvSpPr>
          <p:nvPr/>
        </p:nvSpPr>
        <p:spPr bwMode="auto">
          <a:xfrm>
            <a:off x="457200" y="3310510"/>
            <a:ext cx="3733800" cy="225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02920" eaLnBrk="1" hangingPunct="1">
              <a:defRPr/>
            </a:pPr>
            <a:r>
              <a:rPr lang="en-US" altLang="en-US" sz="2000" i="1" dirty="0">
                <a:solidFill>
                  <a:srgbClr val="002060"/>
                </a:solidFill>
                <a:latin typeface="Tahoma" panose="020B0604030504040204" pitchFamily="34" charset="0"/>
                <a:ea typeface="Tahoma" panose="020B0604030504040204" pitchFamily="34" charset="0"/>
                <a:cs typeface="Tahoma" panose="020B0604030504040204" pitchFamily="34" charset="0"/>
              </a:rPr>
              <a:t>Program plan for addition of ODA function in 2019.</a:t>
            </a:r>
          </a:p>
          <a:p>
            <a:pPr marL="502920" eaLnBrk="1" hangingPunct="1">
              <a:defRPr/>
            </a:pPr>
            <a:r>
              <a:rPr lang="en-US" altLang="en-US" sz="2000" i="1" dirty="0">
                <a:solidFill>
                  <a:srgbClr val="002060"/>
                </a:solidFill>
                <a:latin typeface="Tahoma" panose="020B0604030504040204" pitchFamily="34" charset="0"/>
                <a:ea typeface="Tahoma" panose="020B0604030504040204" pitchFamily="34" charset="0"/>
                <a:cs typeface="Tahoma" panose="020B0604030504040204" pitchFamily="34" charset="0"/>
              </a:rPr>
              <a:t>Plans to add Part 145 in 2020 or sooner.</a:t>
            </a:r>
          </a:p>
        </p:txBody>
      </p:sp>
      <p:sp>
        <p:nvSpPr>
          <p:cNvPr id="20" name="Left Brace 19">
            <a:extLst>
              <a:ext uri="{FF2B5EF4-FFF2-40B4-BE49-F238E27FC236}">
                <a16:creationId xmlns:a16="http://schemas.microsoft.com/office/drawing/2014/main" id="{17250EF3-94A3-4C1F-9B0A-405FE82D0CAD}"/>
              </a:ext>
            </a:extLst>
          </p:cNvPr>
          <p:cNvSpPr/>
          <p:nvPr/>
        </p:nvSpPr>
        <p:spPr>
          <a:xfrm>
            <a:off x="4191485" y="2269991"/>
            <a:ext cx="383549" cy="3135361"/>
          </a:xfrm>
          <a:prstGeom prst="leftBrace">
            <a:avLst>
              <a:gd name="adj1" fmla="val 8333"/>
              <a:gd name="adj2" fmla="val 50459"/>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Rectangle 8">
            <a:extLst>
              <a:ext uri="{FF2B5EF4-FFF2-40B4-BE49-F238E27FC236}">
                <a16:creationId xmlns:a16="http://schemas.microsoft.com/office/drawing/2014/main" id="{0D591541-0E5B-4727-AD86-DEDB824F8939}"/>
              </a:ext>
            </a:extLst>
          </p:cNvPr>
          <p:cNvSpPr>
            <a:spLocks noChangeArrowheads="1"/>
          </p:cNvSpPr>
          <p:nvPr/>
        </p:nvSpPr>
        <p:spPr bwMode="auto">
          <a:xfrm rot="10800000">
            <a:off x="4648200" y="2286000"/>
            <a:ext cx="2000250" cy="3124200"/>
          </a:xfrm>
          <a:prstGeom prst="rect">
            <a:avLst/>
          </a:prstGeom>
          <a:solidFill>
            <a:srgbClr val="00708E"/>
          </a:solidFill>
          <a:ln>
            <a:noFill/>
          </a:ln>
          <a:extLst/>
        </p:spPr>
        <p:txBody>
          <a:bodyPr rot="10800000" wrap="none" anchor="ct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algn="ctr"/>
            <a:endParaRPr lang="en-US" altLang="en-US" dirty="0">
              <a:latin typeface="Tahoma" panose="020B0604030504040204" pitchFamily="34" charset="0"/>
              <a:ea typeface="Tahoma" panose="020B0604030504040204" pitchFamily="34" charset="0"/>
              <a:cs typeface="Tahoma" panose="020B0604030504040204" pitchFamily="34" charset="0"/>
            </a:endParaRPr>
          </a:p>
        </p:txBody>
      </p:sp>
      <p:sp>
        <p:nvSpPr>
          <p:cNvPr id="15" name="TextBox 34">
            <a:extLst>
              <a:ext uri="{FF2B5EF4-FFF2-40B4-BE49-F238E27FC236}">
                <a16:creationId xmlns:a16="http://schemas.microsoft.com/office/drawing/2014/main" id="{656B6794-7D39-4633-AF00-502F95D49222}"/>
              </a:ext>
            </a:extLst>
          </p:cNvPr>
          <p:cNvSpPr txBox="1">
            <a:spLocks noChangeArrowheads="1"/>
          </p:cNvSpPr>
          <p:nvPr/>
        </p:nvSpPr>
        <p:spPr bwMode="auto">
          <a:xfrm>
            <a:off x="4695825" y="2286000"/>
            <a:ext cx="1914525" cy="2539157"/>
          </a:xfrm>
          <a:prstGeom prst="rect">
            <a:avLst/>
          </a:prstGeom>
          <a:solidFill>
            <a:srgbClr val="00708E"/>
          </a:solidFill>
          <a:ln>
            <a:noFill/>
          </a:ln>
          <a:extLst/>
        </p:spPr>
        <p:txBody>
          <a:bodyPr>
            <a:spAutoFit/>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marL="91440" indent="-91440" eaLnBrk="1" hangingPunct="1">
              <a:spcAft>
                <a:spcPts val="600"/>
              </a:spcAft>
              <a:buFont typeface="Arial" panose="020B0604020202020204" pitchFamily="34" charset="0"/>
              <a:buChar char="•"/>
            </a:pPr>
            <a:r>
              <a:rPr lang="en-US" alt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Add ODA function &amp; leverage FAA relationships.</a:t>
            </a:r>
          </a:p>
          <a:p>
            <a:pPr marL="91440" indent="-91440" eaLnBrk="1" hangingPunct="1">
              <a:spcAft>
                <a:spcPts val="600"/>
              </a:spcAft>
              <a:buFont typeface="Arial" panose="020B0604020202020204" pitchFamily="34" charset="0"/>
              <a:buChar char="•"/>
            </a:pPr>
            <a:r>
              <a:rPr lang="en-US" alt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Add Part 145 First Installation capability</a:t>
            </a:r>
          </a:p>
          <a:p>
            <a:pPr marL="91440" indent="-91440" eaLnBrk="1" hangingPunct="1">
              <a:spcAft>
                <a:spcPts val="600"/>
              </a:spcAft>
              <a:buFont typeface="Arial" panose="020B0604020202020204" pitchFamily="34" charset="0"/>
              <a:buChar char="•"/>
            </a:pPr>
            <a:r>
              <a:rPr lang="en-US" alt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Build associated PMA business</a:t>
            </a:r>
          </a:p>
          <a:p>
            <a:pPr marL="91440" indent="-91440" eaLnBrk="1" hangingPunct="1">
              <a:spcAft>
                <a:spcPts val="600"/>
              </a:spcAft>
              <a:buFont typeface="Arial" panose="020B0604020202020204" pitchFamily="34" charset="0"/>
              <a:buChar char="•"/>
            </a:pPr>
            <a:endParaRPr lang="en-US" alt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74498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0"/>
          </p:nvPr>
        </p:nvSpPr>
        <p:spPr/>
        <p:txBody>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fld id="{8E6B4ACF-5E18-4D01-A531-F49AECDD6D57}" type="slidenum">
              <a:rPr lang="en-US" altLang="en-US" sz="1000">
                <a:latin typeface="Arial" panose="020B0604020202020204" pitchFamily="34" charset="0"/>
              </a:rPr>
              <a:pPr/>
              <a:t>23</a:t>
            </a:fld>
            <a:endParaRPr lang="en-US" altLang="en-US" sz="1000">
              <a:latin typeface="Arial" panose="020B0604020202020204" pitchFamily="34" charset="0"/>
            </a:endParaRPr>
          </a:p>
        </p:txBody>
      </p:sp>
      <p:sp>
        <p:nvSpPr>
          <p:cNvPr id="2" name="Arrow: Right 1">
            <a:extLst>
              <a:ext uri="{FF2B5EF4-FFF2-40B4-BE49-F238E27FC236}">
                <a16:creationId xmlns:a16="http://schemas.microsoft.com/office/drawing/2014/main" id="{6D9461D4-08A4-4FDE-9D4C-F1DD62376D5D}"/>
              </a:ext>
            </a:extLst>
          </p:cNvPr>
          <p:cNvSpPr/>
          <p:nvPr/>
        </p:nvSpPr>
        <p:spPr>
          <a:xfrm rot="20648069">
            <a:off x="287786" y="1924297"/>
            <a:ext cx="8530365" cy="195338"/>
          </a:xfrm>
          <a:prstGeom prst="rightArrow">
            <a:avLst/>
          </a:prstGeom>
          <a:solidFill>
            <a:srgbClr val="0070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3">
            <a:extLst>
              <a:ext uri="{FF2B5EF4-FFF2-40B4-BE49-F238E27FC236}">
                <a16:creationId xmlns:a16="http://schemas.microsoft.com/office/drawing/2014/main" id="{C1FB9318-7C37-4F04-9C1A-F0AEC9D1BB6A}"/>
              </a:ext>
            </a:extLst>
          </p:cNvPr>
          <p:cNvSpPr>
            <a:spLocks noGrp="1"/>
          </p:cNvSpPr>
          <p:nvPr>
            <p:ph type="ftr" sz="quarter" idx="11"/>
          </p:nvPr>
        </p:nvSpPr>
        <p:spPr>
          <a:xfrm>
            <a:off x="3124200" y="6356350"/>
            <a:ext cx="2895600" cy="365125"/>
          </a:xfrm>
        </p:spPr>
        <p:txBody>
          <a:bodyPr/>
          <a:lstStyle/>
          <a:p>
            <a:pPr>
              <a:defRPr/>
            </a:pPr>
            <a:r>
              <a:rPr lang="en-US" dirty="0"/>
              <a:t>Proprietary and Confidential Information</a:t>
            </a:r>
          </a:p>
        </p:txBody>
      </p:sp>
      <p:sp>
        <p:nvSpPr>
          <p:cNvPr id="17" name="Rectangle 2">
            <a:extLst>
              <a:ext uri="{FF2B5EF4-FFF2-40B4-BE49-F238E27FC236}">
                <a16:creationId xmlns:a16="http://schemas.microsoft.com/office/drawing/2014/main" id="{9913B183-86B1-41A8-9C0B-8690F650A354}"/>
              </a:ext>
            </a:extLst>
          </p:cNvPr>
          <p:cNvSpPr>
            <a:spLocks noGrp="1" noChangeArrowheads="1"/>
          </p:cNvSpPr>
          <p:nvPr>
            <p:ph type="title"/>
          </p:nvPr>
        </p:nvSpPr>
        <p:spPr>
          <a:xfrm>
            <a:off x="457200" y="274638"/>
            <a:ext cx="8229600" cy="1143000"/>
          </a:xfrm>
        </p:spPr>
        <p:txBody>
          <a:bodyPr/>
          <a:lstStyle/>
          <a:p>
            <a:pPr eaLnBrk="1" hangingPunct="1"/>
            <a:r>
              <a:rPr lang="en-US" alt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Tactics for Pillar #4</a:t>
            </a:r>
          </a:p>
        </p:txBody>
      </p:sp>
      <p:sp>
        <p:nvSpPr>
          <p:cNvPr id="18" name="Text Placeholder 7">
            <a:extLst>
              <a:ext uri="{FF2B5EF4-FFF2-40B4-BE49-F238E27FC236}">
                <a16:creationId xmlns:a16="http://schemas.microsoft.com/office/drawing/2014/main" id="{1B0381C3-B995-48DC-ACF4-7C0A82D1710A}"/>
              </a:ext>
            </a:extLst>
          </p:cNvPr>
          <p:cNvSpPr txBox="1">
            <a:spLocks/>
          </p:cNvSpPr>
          <p:nvPr/>
        </p:nvSpPr>
        <p:spPr bwMode="auto">
          <a:xfrm>
            <a:off x="1143000" y="2890266"/>
            <a:ext cx="5257800" cy="2519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02920" eaLnBrk="1" hangingPunct="1">
              <a:defRPr/>
            </a:pPr>
            <a:r>
              <a:rPr lang="en-US" altLang="en-US" sz="2000" i="1" dirty="0">
                <a:solidFill>
                  <a:srgbClr val="002060"/>
                </a:solidFill>
                <a:latin typeface="Tahoma" panose="020B0604030504040204" pitchFamily="34" charset="0"/>
                <a:ea typeface="Tahoma" panose="020B0604030504040204" pitchFamily="34" charset="0"/>
                <a:cs typeface="Tahoma" panose="020B0604030504040204" pitchFamily="34" charset="0"/>
              </a:rPr>
              <a:t>Comprehensive marketing strategy in work.</a:t>
            </a:r>
          </a:p>
          <a:p>
            <a:pPr marL="502920" eaLnBrk="1" hangingPunct="1">
              <a:defRPr/>
            </a:pPr>
            <a:r>
              <a:rPr lang="en-US" altLang="en-US" sz="2000" i="1" dirty="0">
                <a:solidFill>
                  <a:srgbClr val="002060"/>
                </a:solidFill>
                <a:latin typeface="Tahoma" panose="020B0604030504040204" pitchFamily="34" charset="0"/>
                <a:ea typeface="Tahoma" panose="020B0604030504040204" pitchFamily="34" charset="0"/>
                <a:cs typeface="Tahoma" panose="020B0604030504040204" pitchFamily="34" charset="0"/>
              </a:rPr>
              <a:t>Currently assessing inquiries regarding cooperative opportunities.</a:t>
            </a:r>
          </a:p>
          <a:p>
            <a:pPr marL="502920" eaLnBrk="1" hangingPunct="1">
              <a:defRPr/>
            </a:pPr>
            <a:r>
              <a:rPr lang="en-US" altLang="en-US" sz="2000" i="1" dirty="0">
                <a:solidFill>
                  <a:srgbClr val="002060"/>
                </a:solidFill>
                <a:latin typeface="Tahoma" panose="020B0604030504040204" pitchFamily="34" charset="0"/>
                <a:ea typeface="Tahoma" panose="020B0604030504040204" pitchFamily="34" charset="0"/>
                <a:cs typeface="Tahoma" panose="020B0604030504040204" pitchFamily="34" charset="0"/>
              </a:rPr>
              <a:t>Grow both organically and by acquisition</a:t>
            </a:r>
          </a:p>
          <a:p>
            <a:pPr marL="502920" eaLnBrk="1" hangingPunct="1">
              <a:defRPr/>
            </a:pPr>
            <a:r>
              <a:rPr lang="en-US" altLang="en-US" sz="2000" i="1" dirty="0">
                <a:solidFill>
                  <a:srgbClr val="002060"/>
                </a:solidFill>
                <a:latin typeface="Tahoma" panose="020B0604030504040204" pitchFamily="34" charset="0"/>
                <a:ea typeface="Tahoma" panose="020B0604030504040204" pitchFamily="34" charset="0"/>
                <a:cs typeface="Tahoma" panose="020B0604030504040204" pitchFamily="34" charset="0"/>
              </a:rPr>
              <a:t>Evaluating requests for bids on Unmanned Aerial Systems work.</a:t>
            </a:r>
          </a:p>
          <a:p>
            <a:pPr marL="160020" indent="0" eaLnBrk="1" hangingPunct="1">
              <a:buNone/>
              <a:defRPr/>
            </a:pPr>
            <a:endParaRPr lang="en-US" altLang="en-US" sz="2000" i="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indent="-182880" eaLnBrk="1" hangingPunct="1">
              <a:defRPr/>
            </a:pPr>
            <a:endParaRPr lang="en-US" altLang="en-US" sz="2000" i="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160020" indent="0" eaLnBrk="1" hangingPunct="1">
              <a:buFont typeface="Arial" panose="020B0604020202020204" pitchFamily="34" charset="0"/>
              <a:buNone/>
              <a:defRPr/>
            </a:pPr>
            <a:endParaRPr lang="en-US" altLang="en-US" sz="2000" i="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5" name="Left Brace 4">
            <a:extLst>
              <a:ext uri="{FF2B5EF4-FFF2-40B4-BE49-F238E27FC236}">
                <a16:creationId xmlns:a16="http://schemas.microsoft.com/office/drawing/2014/main" id="{5FE30380-4B99-4209-AA5A-34C839C788EE}"/>
              </a:ext>
            </a:extLst>
          </p:cNvPr>
          <p:cNvSpPr/>
          <p:nvPr/>
        </p:nvSpPr>
        <p:spPr>
          <a:xfrm>
            <a:off x="6298575" y="1611362"/>
            <a:ext cx="383549" cy="3809999"/>
          </a:xfrm>
          <a:prstGeom prst="leftBrace">
            <a:avLst>
              <a:gd name="adj1" fmla="val 8333"/>
              <a:gd name="adj2" fmla="val 50459"/>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Rectangle 9">
            <a:extLst>
              <a:ext uri="{FF2B5EF4-FFF2-40B4-BE49-F238E27FC236}">
                <a16:creationId xmlns:a16="http://schemas.microsoft.com/office/drawing/2014/main" id="{97B161F2-5202-4EF5-BC10-51D9DBA662D3}"/>
              </a:ext>
            </a:extLst>
          </p:cNvPr>
          <p:cNvSpPr>
            <a:spLocks noChangeArrowheads="1"/>
          </p:cNvSpPr>
          <p:nvPr/>
        </p:nvSpPr>
        <p:spPr bwMode="auto">
          <a:xfrm rot="10800000">
            <a:off x="6781800" y="1600199"/>
            <a:ext cx="2000250" cy="3809999"/>
          </a:xfrm>
          <a:prstGeom prst="rect">
            <a:avLst/>
          </a:prstGeom>
          <a:solidFill>
            <a:srgbClr val="00708E"/>
          </a:solidFill>
          <a:ln>
            <a:noFill/>
          </a:ln>
          <a:extLst/>
        </p:spPr>
        <p:txBody>
          <a:bodyPr rot="10800000" wrap="none" anchor="ct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algn="ctr"/>
            <a:endParaRPr lang="en-US" altLang="en-US" dirty="0">
              <a:latin typeface="Tahoma" panose="020B0604030504040204" pitchFamily="34" charset="0"/>
              <a:ea typeface="Tahoma" panose="020B0604030504040204" pitchFamily="34" charset="0"/>
              <a:cs typeface="Tahoma" panose="020B0604030504040204" pitchFamily="34" charset="0"/>
            </a:endParaRPr>
          </a:p>
        </p:txBody>
      </p:sp>
      <p:sp>
        <p:nvSpPr>
          <p:cNvPr id="15" name="TextBox 34">
            <a:extLst>
              <a:ext uri="{FF2B5EF4-FFF2-40B4-BE49-F238E27FC236}">
                <a16:creationId xmlns:a16="http://schemas.microsoft.com/office/drawing/2014/main" id="{45D1CFC5-EB66-42C7-BDE3-2E85490A7115}"/>
              </a:ext>
            </a:extLst>
          </p:cNvPr>
          <p:cNvSpPr txBox="1">
            <a:spLocks noChangeArrowheads="1"/>
          </p:cNvSpPr>
          <p:nvPr/>
        </p:nvSpPr>
        <p:spPr bwMode="auto">
          <a:xfrm>
            <a:off x="6838950" y="1600200"/>
            <a:ext cx="1914525" cy="3200876"/>
          </a:xfrm>
          <a:prstGeom prst="rect">
            <a:avLst/>
          </a:prstGeom>
          <a:solidFill>
            <a:srgbClr val="00708E"/>
          </a:solidFill>
          <a:ln>
            <a:noFill/>
          </a:ln>
          <a:extLst/>
        </p:spPr>
        <p:txBody>
          <a:bodyPr>
            <a:spAutoFit/>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pPr marL="91440" indent="-91440" eaLnBrk="1" hangingPunct="1">
              <a:spcAft>
                <a:spcPts val="600"/>
              </a:spcAft>
              <a:buFont typeface="Arial" panose="020B0604020202020204" pitchFamily="34" charset="0"/>
              <a:buChar char="•"/>
            </a:pPr>
            <a:r>
              <a:rPr lang="en-US" alt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Accelerate marketing &amp; business development activities.  </a:t>
            </a:r>
          </a:p>
          <a:p>
            <a:pPr marL="91440" indent="-91440" eaLnBrk="1" hangingPunct="1">
              <a:spcAft>
                <a:spcPts val="600"/>
              </a:spcAft>
              <a:buFont typeface="Arial" panose="020B0604020202020204" pitchFamily="34" charset="0"/>
              <a:buChar char="•"/>
            </a:pPr>
            <a:r>
              <a:rPr lang="en-US" alt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Seek out potential industry partnerships and cooperative ventures.  </a:t>
            </a:r>
          </a:p>
          <a:p>
            <a:pPr marL="91440" indent="-91440" eaLnBrk="1" hangingPunct="1">
              <a:spcAft>
                <a:spcPts val="600"/>
              </a:spcAft>
              <a:buFont typeface="Arial" panose="020B0604020202020204" pitchFamily="34" charset="0"/>
              <a:buChar char="•"/>
            </a:pPr>
            <a:r>
              <a:rPr lang="en-US" alt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Explore new markets.</a:t>
            </a:r>
          </a:p>
        </p:txBody>
      </p:sp>
    </p:spTree>
    <p:extLst>
      <p:ext uri="{BB962C8B-B14F-4D97-AF65-F5344CB8AC3E}">
        <p14:creationId xmlns:p14="http://schemas.microsoft.com/office/powerpoint/2010/main" val="3446378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0"/>
          </p:nvPr>
        </p:nvSpPr>
        <p:spPr/>
        <p:txBody>
          <a:bodyPr/>
          <a:lstStyle>
            <a:lvl1pPr eaLnBrk="0" hangingPunct="0">
              <a:defRPr sz="2400">
                <a:solidFill>
                  <a:schemeClr val="tx1"/>
                </a:solidFill>
                <a:latin typeface="Times" panose="02020603050405020304" pitchFamily="18" charset="0"/>
                <a:cs typeface="Arial" panose="020B0604020202020204" pitchFamily="34" charset="0"/>
              </a:defRPr>
            </a:lvl1pPr>
            <a:lvl2pPr marL="742950" indent="-285750" eaLnBrk="0" hangingPunct="0">
              <a:defRPr sz="2400">
                <a:solidFill>
                  <a:schemeClr val="tx1"/>
                </a:solidFill>
                <a:latin typeface="Times" panose="02020603050405020304" pitchFamily="18" charset="0"/>
                <a:cs typeface="Arial" panose="020B0604020202020204" pitchFamily="34" charset="0"/>
              </a:defRPr>
            </a:lvl2pPr>
            <a:lvl3pPr marL="1143000" indent="-228600" eaLnBrk="0" hangingPunct="0">
              <a:defRPr sz="2400">
                <a:solidFill>
                  <a:schemeClr val="tx1"/>
                </a:solidFill>
                <a:latin typeface="Times" panose="02020603050405020304" pitchFamily="18" charset="0"/>
                <a:cs typeface="Arial" panose="020B0604020202020204" pitchFamily="34" charset="0"/>
              </a:defRPr>
            </a:lvl3pPr>
            <a:lvl4pPr marL="1600200" indent="-228600" eaLnBrk="0" hangingPunct="0">
              <a:defRPr sz="2400">
                <a:solidFill>
                  <a:schemeClr val="tx1"/>
                </a:solidFill>
                <a:latin typeface="Times" panose="02020603050405020304" pitchFamily="18" charset="0"/>
                <a:cs typeface="Arial" panose="020B0604020202020204" pitchFamily="34" charset="0"/>
              </a:defRPr>
            </a:lvl4pPr>
            <a:lvl5pPr marL="2057400" indent="-228600" eaLnBrk="0" hangingPunct="0">
              <a:defRPr sz="24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cs typeface="Arial" panose="020B0604020202020204" pitchFamily="34" charset="0"/>
              </a:defRPr>
            </a:lvl9pPr>
          </a:lstStyle>
          <a:p>
            <a:fld id="{8E6B4ACF-5E18-4D01-A531-F49AECDD6D57}" type="slidenum">
              <a:rPr lang="en-US" altLang="en-US" sz="1000">
                <a:latin typeface="Arial" panose="020B0604020202020204" pitchFamily="34" charset="0"/>
              </a:rPr>
              <a:pPr/>
              <a:t>24</a:t>
            </a:fld>
            <a:endParaRPr lang="en-US" altLang="en-US" sz="1000">
              <a:latin typeface="Arial" panose="020B0604020202020204" pitchFamily="34" charset="0"/>
            </a:endParaRPr>
          </a:p>
        </p:txBody>
      </p:sp>
      <p:sp>
        <p:nvSpPr>
          <p:cNvPr id="32771" name="Rectangle 2"/>
          <p:cNvSpPr>
            <a:spLocks noGrp="1" noChangeArrowheads="1"/>
          </p:cNvSpPr>
          <p:nvPr>
            <p:ph type="title"/>
          </p:nvPr>
        </p:nvSpPr>
        <p:spPr/>
        <p:txBody>
          <a:bodyPr/>
          <a:lstStyle/>
          <a:p>
            <a:pPr eaLnBrk="1" hangingPunct="1"/>
            <a:r>
              <a:rPr lang="en-US" alt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2019 &amp; 2020 Initiatives:  Add ODA and Part 145 First Installation Capabilities</a:t>
            </a:r>
          </a:p>
        </p:txBody>
      </p:sp>
      <p:sp>
        <p:nvSpPr>
          <p:cNvPr id="13" name="Footer Placeholder 3">
            <a:extLst>
              <a:ext uri="{FF2B5EF4-FFF2-40B4-BE49-F238E27FC236}">
                <a16:creationId xmlns:a16="http://schemas.microsoft.com/office/drawing/2014/main" id="{C1FB9318-7C37-4F04-9C1A-F0AEC9D1BB6A}"/>
              </a:ext>
            </a:extLst>
          </p:cNvPr>
          <p:cNvSpPr>
            <a:spLocks noGrp="1"/>
          </p:cNvSpPr>
          <p:nvPr>
            <p:ph type="ftr" sz="quarter" idx="11"/>
          </p:nvPr>
        </p:nvSpPr>
        <p:spPr>
          <a:xfrm>
            <a:off x="3124200" y="6356350"/>
            <a:ext cx="2895600" cy="365125"/>
          </a:xfrm>
        </p:spPr>
        <p:txBody>
          <a:bodyPr/>
          <a:lstStyle/>
          <a:p>
            <a:pPr>
              <a:defRPr/>
            </a:pPr>
            <a:r>
              <a:rPr lang="en-US" dirty="0"/>
              <a:t>Proprietary and Confidential Information</a:t>
            </a:r>
          </a:p>
        </p:txBody>
      </p:sp>
      <p:sp>
        <p:nvSpPr>
          <p:cNvPr id="15" name="Text Placeholder 7">
            <a:extLst>
              <a:ext uri="{FF2B5EF4-FFF2-40B4-BE49-F238E27FC236}">
                <a16:creationId xmlns:a16="http://schemas.microsoft.com/office/drawing/2014/main" id="{D091E2E1-A403-4653-8F30-0317995C73FC}"/>
              </a:ext>
            </a:extLst>
          </p:cNvPr>
          <p:cNvSpPr txBox="1">
            <a:spLocks/>
          </p:cNvSpPr>
          <p:nvPr/>
        </p:nvSpPr>
        <p:spPr bwMode="auto">
          <a:xfrm>
            <a:off x="228600" y="1524000"/>
            <a:ext cx="8763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eaLnBrk="1" hangingPunct="1">
              <a:buNone/>
              <a:defRPr/>
            </a:pPr>
            <a:r>
              <a:rPr lang="en-US" alt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Key success factors in STC market are speed &amp; predictability:</a:t>
            </a:r>
          </a:p>
          <a:p>
            <a:pPr marL="502920" eaLnBrk="1" hangingPunct="1">
              <a:defRPr/>
            </a:pPr>
            <a:r>
              <a:rPr lang="en-US" altLang="en-US" sz="1800" dirty="0">
                <a:solidFill>
                  <a:srgbClr val="002060"/>
                </a:solidFill>
                <a:latin typeface="Tahoma" panose="020B0604030504040204" pitchFamily="34" charset="0"/>
                <a:ea typeface="Tahoma" panose="020B0604030504040204" pitchFamily="34" charset="0"/>
                <a:cs typeface="Tahoma" panose="020B0604030504040204" pitchFamily="34" charset="0"/>
              </a:rPr>
              <a:t>Accomplish design and certification projects in short time frames</a:t>
            </a:r>
          </a:p>
          <a:p>
            <a:pPr marL="502920" eaLnBrk="1" hangingPunct="1">
              <a:defRPr/>
            </a:pPr>
            <a:r>
              <a:rPr lang="en-US" altLang="en-US" sz="1800" dirty="0">
                <a:solidFill>
                  <a:srgbClr val="002060"/>
                </a:solidFill>
                <a:latin typeface="Tahoma" panose="020B0604030504040204" pitchFamily="34" charset="0"/>
                <a:ea typeface="Tahoma" panose="020B0604030504040204" pitchFamily="34" charset="0"/>
                <a:cs typeface="Tahoma" panose="020B0604030504040204" pitchFamily="34" charset="0"/>
              </a:rPr>
              <a:t>Complete them as committed, without delays</a:t>
            </a:r>
          </a:p>
          <a:p>
            <a:pPr marL="160020" indent="0" eaLnBrk="1" hangingPunct="1">
              <a:buNone/>
              <a:defRPr/>
            </a:pPr>
            <a:r>
              <a:rPr lang="en-US" alt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Presently, Peregrine outsources its ODA and First installations:</a:t>
            </a:r>
          </a:p>
          <a:p>
            <a:pPr marL="502920" eaLnBrk="1" hangingPunct="1">
              <a:defRPr/>
            </a:pPr>
            <a:r>
              <a:rPr lang="en-US" altLang="en-US" sz="1800" dirty="0">
                <a:solidFill>
                  <a:srgbClr val="002060"/>
                </a:solidFill>
                <a:latin typeface="Tahoma" panose="020B0604030504040204" pitchFamily="34" charset="0"/>
                <a:ea typeface="Tahoma" panose="020B0604030504040204" pitchFamily="34" charset="0"/>
                <a:cs typeface="Tahoma" panose="020B0604030504040204" pitchFamily="34" charset="0"/>
              </a:rPr>
              <a:t>Contracted parties may have other and changing priorities</a:t>
            </a:r>
          </a:p>
          <a:p>
            <a:pPr marL="502920" eaLnBrk="1" hangingPunct="1">
              <a:defRPr/>
            </a:pPr>
            <a:r>
              <a:rPr lang="en-US" altLang="en-US" sz="1800" dirty="0">
                <a:solidFill>
                  <a:srgbClr val="002060"/>
                </a:solidFill>
                <a:latin typeface="Tahoma" panose="020B0604030504040204" pitchFamily="34" charset="0"/>
                <a:ea typeface="Tahoma" panose="020B0604030504040204" pitchFamily="34" charset="0"/>
                <a:cs typeface="Tahoma" panose="020B0604030504040204" pitchFamily="34" charset="0"/>
              </a:rPr>
              <a:t>Contracted parties’ delays force inefficient juggling of Peregrine resources</a:t>
            </a:r>
          </a:p>
          <a:p>
            <a:pPr marL="502920" eaLnBrk="1" hangingPunct="1">
              <a:defRPr/>
            </a:pPr>
            <a:r>
              <a:rPr lang="en-US" altLang="en-US" sz="1800" dirty="0">
                <a:solidFill>
                  <a:srgbClr val="002060"/>
                </a:solidFill>
                <a:latin typeface="Tahoma" panose="020B0604030504040204" pitchFamily="34" charset="0"/>
                <a:ea typeface="Tahoma" panose="020B0604030504040204" pitchFamily="34" charset="0"/>
                <a:cs typeface="Tahoma" panose="020B0604030504040204" pitchFamily="34" charset="0"/>
              </a:rPr>
              <a:t>Charges to Peregrine include margins for the contracting parties</a:t>
            </a:r>
          </a:p>
          <a:p>
            <a:pPr marL="160020" indent="0" eaLnBrk="1" hangingPunct="1">
              <a:buNone/>
              <a:defRPr/>
            </a:pPr>
            <a:r>
              <a:rPr lang="en-US" alt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Solution:  Peregrine to have in-house ODA and Part 145:</a:t>
            </a:r>
          </a:p>
          <a:p>
            <a:pPr marL="502920" eaLnBrk="1" hangingPunct="1">
              <a:defRPr/>
            </a:pPr>
            <a:r>
              <a:rPr lang="en-US" altLang="en-US" sz="1800" dirty="0">
                <a:solidFill>
                  <a:srgbClr val="002060"/>
                </a:solidFill>
                <a:latin typeface="Tahoma" panose="020B0604030504040204" pitchFamily="34" charset="0"/>
                <a:ea typeface="Tahoma" panose="020B0604030504040204" pitchFamily="34" charset="0"/>
                <a:cs typeface="Tahoma" panose="020B0604030504040204" pitchFamily="34" charset="0"/>
              </a:rPr>
              <a:t>Shorten overall project flow times</a:t>
            </a:r>
          </a:p>
          <a:p>
            <a:pPr marL="502920" eaLnBrk="1" hangingPunct="1">
              <a:defRPr/>
            </a:pPr>
            <a:r>
              <a:rPr lang="en-US" altLang="en-US" sz="1800" dirty="0">
                <a:solidFill>
                  <a:srgbClr val="002060"/>
                </a:solidFill>
                <a:latin typeface="Tahoma" panose="020B0604030504040204" pitchFamily="34" charset="0"/>
                <a:ea typeface="Tahoma" panose="020B0604030504040204" pitchFamily="34" charset="0"/>
                <a:cs typeface="Tahoma" panose="020B0604030504040204" pitchFamily="34" charset="0"/>
              </a:rPr>
              <a:t>Control performance to project schedules</a:t>
            </a:r>
          </a:p>
          <a:p>
            <a:pPr marL="502920" eaLnBrk="1" hangingPunct="1">
              <a:defRPr/>
            </a:pPr>
            <a:r>
              <a:rPr lang="en-US" altLang="en-US" sz="1800" dirty="0">
                <a:solidFill>
                  <a:srgbClr val="002060"/>
                </a:solidFill>
                <a:latin typeface="Tahoma" panose="020B0604030504040204" pitchFamily="34" charset="0"/>
                <a:ea typeface="Tahoma" panose="020B0604030504040204" pitchFamily="34" charset="0"/>
                <a:cs typeface="Tahoma" panose="020B0604030504040204" pitchFamily="34" charset="0"/>
              </a:rPr>
              <a:t>Avoid inefficient juggling of Peregrine resources and keep contractor margin</a:t>
            </a:r>
          </a:p>
          <a:p>
            <a:pPr marL="160020" indent="0" eaLnBrk="1" hangingPunct="1">
              <a:buNone/>
              <a:defRPr/>
            </a:pPr>
            <a:endParaRPr lang="en-US" altLang="en-US" sz="1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06067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3">
            <a:extLst>
              <a:ext uri="{FF2B5EF4-FFF2-40B4-BE49-F238E27FC236}">
                <a16:creationId xmlns:a16="http://schemas.microsoft.com/office/drawing/2014/main" id="{32B38B0B-C416-4F1C-9011-46A1040B0B25}"/>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cs typeface="Arial" panose="020B0604020202020204" pitchFamily="34" charset="0"/>
              </a:rPr>
              <a:t>Proprietary and Confidential Information</a:t>
            </a:r>
          </a:p>
        </p:txBody>
      </p:sp>
      <p:sp>
        <p:nvSpPr>
          <p:cNvPr id="26627" name="Text Placeholder 7">
            <a:extLst>
              <a:ext uri="{FF2B5EF4-FFF2-40B4-BE49-F238E27FC236}">
                <a16:creationId xmlns:a16="http://schemas.microsoft.com/office/drawing/2014/main" id="{EC9577A4-3CE8-4127-9324-A10D73F1098B}"/>
              </a:ext>
            </a:extLst>
          </p:cNvPr>
          <p:cNvSpPr txBox="1">
            <a:spLocks/>
          </p:cNvSpPr>
          <p:nvPr/>
        </p:nvSpPr>
        <p:spPr bwMode="auto">
          <a:xfrm>
            <a:off x="0" y="3048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3600" dirty="0">
                <a:solidFill>
                  <a:srgbClr val="002060"/>
                </a:solidFill>
                <a:latin typeface="Tahoma" panose="020B0604030504040204" pitchFamily="34" charset="0"/>
                <a:cs typeface="Tahoma" panose="020B0604030504040204" pitchFamily="34" charset="0"/>
              </a:rPr>
              <a:t>Program Plan:  Obtain ODA Capability</a:t>
            </a:r>
            <a:endParaRPr lang="en-US" altLang="en-US" sz="3600" b="1" dirty="0">
              <a:solidFill>
                <a:srgbClr val="002060"/>
              </a:solidFill>
              <a:latin typeface="Tahoma" panose="020B0604030504040204" pitchFamily="34" charset="0"/>
              <a:cs typeface="Tahoma" panose="020B0604030504040204" pitchFamily="34" charset="0"/>
            </a:endParaRPr>
          </a:p>
        </p:txBody>
      </p:sp>
      <p:sp>
        <p:nvSpPr>
          <p:cNvPr id="7" name="Text Placeholder 7">
            <a:extLst>
              <a:ext uri="{FF2B5EF4-FFF2-40B4-BE49-F238E27FC236}">
                <a16:creationId xmlns:a16="http://schemas.microsoft.com/office/drawing/2014/main" id="{4A169EA1-3A2F-4673-9E05-16C77A5BCD9A}"/>
              </a:ext>
            </a:extLst>
          </p:cNvPr>
          <p:cNvSpPr txBox="1">
            <a:spLocks/>
          </p:cNvSpPr>
          <p:nvPr/>
        </p:nvSpPr>
        <p:spPr bwMode="auto">
          <a:xfrm>
            <a:off x="1143000" y="1524000"/>
            <a:ext cx="6858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02920" eaLnBrk="1" hangingPunct="1">
              <a:defRPr/>
            </a:pPr>
            <a:r>
              <a:rPr lang="en-US" alt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Expect 12-15 months to complete.</a:t>
            </a:r>
          </a:p>
          <a:p>
            <a:pPr marL="502920" eaLnBrk="1" hangingPunct="1">
              <a:defRPr/>
            </a:pPr>
            <a:r>
              <a:rPr lang="en-US" alt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Budgeting approx. $250k for ODA startup:</a:t>
            </a:r>
          </a:p>
          <a:p>
            <a:pPr marL="902970" lvl="1" eaLnBrk="1" hangingPunct="1">
              <a:defRPr/>
            </a:pPr>
            <a:r>
              <a:rPr lang="en-US" alt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ODA Consultant – write manuals &amp; train.</a:t>
            </a:r>
          </a:p>
          <a:p>
            <a:pPr marL="902970" lvl="1" eaLnBrk="1" hangingPunct="1">
              <a:defRPr/>
            </a:pPr>
            <a:r>
              <a:rPr lang="en-US" alt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Initial ODA administrator.</a:t>
            </a:r>
          </a:p>
          <a:p>
            <a:pPr marL="902970" lvl="1" eaLnBrk="1" hangingPunct="1">
              <a:defRPr/>
            </a:pPr>
            <a:r>
              <a:rPr lang="en-US" alt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Miscellaneous costs.</a:t>
            </a:r>
          </a:p>
          <a:p>
            <a:pPr marL="502920" eaLnBrk="1" hangingPunct="1">
              <a:defRPr/>
            </a:pPr>
            <a:r>
              <a:rPr lang="en-US" alt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Detailed plan in work by Board of Advisors member who is a former ODA administrator.</a:t>
            </a:r>
            <a:endParaRPr lang="en-US" altLang="en-US"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160020" indent="0" eaLnBrk="1" hangingPunct="1">
              <a:buNone/>
              <a:defRPr/>
            </a:pPr>
            <a:endParaRPr lang="en-US" altLang="en-US" sz="1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05275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34CCFE-8AF3-43AE-95CD-513CF1B39D28}"/>
              </a:ext>
            </a:extLst>
          </p:cNvPr>
          <p:cNvSpPr>
            <a:spLocks noGrp="1"/>
          </p:cNvSpPr>
          <p:nvPr>
            <p:ph idx="1"/>
          </p:nvPr>
        </p:nvSpPr>
        <p:spPr>
          <a:xfrm>
            <a:off x="755126" y="3181126"/>
            <a:ext cx="7848600" cy="2294534"/>
          </a:xfrm>
        </p:spPr>
        <p:txBody>
          <a:bodyPr/>
          <a:lstStyle/>
          <a:p>
            <a:pPr marL="0" indent="0">
              <a:spcBef>
                <a:spcPts val="0"/>
              </a:spcBef>
              <a:spcAft>
                <a:spcPts val="300"/>
              </a:spcAft>
              <a:buFont typeface="Arial" panose="020B0604020202020204" pitchFamily="34" charset="0"/>
              <a:buNone/>
              <a:defRPr/>
            </a:pPr>
            <a:r>
              <a:rPr lang="en-US" sz="1400" b="1" dirty="0">
                <a:solidFill>
                  <a:srgbClr val="002060"/>
                </a:solidFill>
                <a:latin typeface="Tahoma" panose="020B0604030504040204" pitchFamily="34" charset="0"/>
                <a:ea typeface="Tahoma" panose="020B0604030504040204" pitchFamily="34" charset="0"/>
                <a:cs typeface="Tahoma" panose="020B0604030504040204" pitchFamily="34" charset="0"/>
              </a:rPr>
              <a:t>Centennial Airport</a:t>
            </a:r>
          </a:p>
          <a:p>
            <a:pPr>
              <a:spcBef>
                <a:spcPts val="0"/>
              </a:spcBef>
              <a:spcAft>
                <a:spcPts val="300"/>
              </a:spcAft>
              <a:defRPr/>
            </a:pPr>
            <a:r>
              <a:rPr lang="en-US" sz="1400" dirty="0">
                <a:solidFill>
                  <a:srgbClr val="002060"/>
                </a:solidFill>
                <a:latin typeface="Tahoma" panose="020B0604030504040204" pitchFamily="34" charset="0"/>
                <a:ea typeface="Tahoma" panose="020B0604030504040204" pitchFamily="34" charset="0"/>
                <a:cs typeface="Tahoma" panose="020B0604030504040204" pitchFamily="34" charset="0"/>
              </a:rPr>
              <a:t>Leased offices in Hangar 4 at </a:t>
            </a:r>
            <a:r>
              <a:rPr lang="en-US" sz="1400" dirty="0" err="1">
                <a:solidFill>
                  <a:srgbClr val="002060"/>
                </a:solidFill>
                <a:latin typeface="Tahoma" panose="020B0604030504040204" pitchFamily="34" charset="0"/>
                <a:ea typeface="Tahoma" panose="020B0604030504040204" pitchFamily="34" charset="0"/>
                <a:cs typeface="Tahoma" panose="020B0604030504040204" pitchFamily="34" charset="0"/>
              </a:rPr>
              <a:t>TACAir</a:t>
            </a:r>
            <a:r>
              <a:rPr lang="en-US" sz="1400" dirty="0">
                <a:solidFill>
                  <a:srgbClr val="002060"/>
                </a:solidFill>
                <a:latin typeface="Tahoma" panose="020B0604030504040204" pitchFamily="34" charset="0"/>
                <a:ea typeface="Tahoma" panose="020B0604030504040204" pitchFamily="34" charset="0"/>
                <a:cs typeface="Tahoma" panose="020B0604030504040204" pitchFamily="34" charset="0"/>
              </a:rPr>
              <a:t>, east side of Centennial Airport (SE Denver area)</a:t>
            </a:r>
          </a:p>
          <a:p>
            <a:pPr>
              <a:spcBef>
                <a:spcPts val="0"/>
              </a:spcBef>
              <a:spcAft>
                <a:spcPts val="300"/>
              </a:spcAft>
              <a:defRPr/>
            </a:pPr>
            <a:r>
              <a:rPr lang="en-US" sz="1400" dirty="0">
                <a:solidFill>
                  <a:srgbClr val="002060"/>
                </a:solidFill>
                <a:latin typeface="Tahoma" panose="020B0604030504040204" pitchFamily="34" charset="0"/>
                <a:ea typeface="Tahoma" panose="020B0604030504040204" pitchFamily="34" charset="0"/>
                <a:cs typeface="Tahoma" panose="020B0604030504040204" pitchFamily="34" charset="0"/>
              </a:rPr>
              <a:t>Engineering, admin offices and shop space totaling 3,250 sq. ft.</a:t>
            </a:r>
          </a:p>
          <a:p>
            <a:pPr marL="0" indent="0">
              <a:spcBef>
                <a:spcPts val="0"/>
              </a:spcBef>
              <a:spcAft>
                <a:spcPts val="300"/>
              </a:spcAft>
              <a:buFont typeface="Arial" panose="020B0604020202020204" pitchFamily="34" charset="0"/>
              <a:buNone/>
              <a:defRPr/>
            </a:pPr>
            <a:r>
              <a:rPr lang="en-US" sz="1400" b="1" dirty="0">
                <a:solidFill>
                  <a:srgbClr val="002060"/>
                </a:solidFill>
                <a:latin typeface="Tahoma" panose="020B0604030504040204" pitchFamily="34" charset="0"/>
                <a:ea typeface="Tahoma" panose="020B0604030504040204" pitchFamily="34" charset="0"/>
                <a:cs typeface="Tahoma" panose="020B0604030504040204" pitchFamily="34" charset="0"/>
              </a:rPr>
              <a:t>Growth</a:t>
            </a:r>
            <a:r>
              <a:rPr lang="en-US" sz="1400"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pPr>
              <a:spcBef>
                <a:spcPts val="0"/>
              </a:spcBef>
              <a:spcAft>
                <a:spcPts val="300"/>
              </a:spcAft>
              <a:defRPr/>
            </a:pPr>
            <a:r>
              <a:rPr lang="en-US" sz="1400" dirty="0">
                <a:solidFill>
                  <a:srgbClr val="002060"/>
                </a:solidFill>
                <a:latin typeface="Tahoma" panose="020B0604030504040204" pitchFamily="34" charset="0"/>
                <a:ea typeface="Tahoma" panose="020B0604030504040204" pitchFamily="34" charset="0"/>
                <a:cs typeface="Tahoma" panose="020B0604030504040204" pitchFamily="34" charset="0"/>
              </a:rPr>
              <a:t>Ability to expand into hangar space within same building</a:t>
            </a:r>
          </a:p>
          <a:p>
            <a:pPr>
              <a:spcBef>
                <a:spcPts val="0"/>
              </a:spcBef>
              <a:spcAft>
                <a:spcPts val="300"/>
              </a:spcAft>
              <a:defRPr/>
            </a:pPr>
            <a:r>
              <a:rPr lang="en-US" sz="1400" dirty="0">
                <a:solidFill>
                  <a:srgbClr val="002060"/>
                </a:solidFill>
                <a:latin typeface="Tahoma" panose="020B0604030504040204" pitchFamily="34" charset="0"/>
                <a:ea typeface="Tahoma" panose="020B0604030504040204" pitchFamily="34" charset="0"/>
                <a:cs typeface="Tahoma" panose="020B0604030504040204" pitchFamily="34" charset="0"/>
              </a:rPr>
              <a:t>Denver metropolitan area has large, diverse aerospace business &amp; labor base</a:t>
            </a:r>
          </a:p>
          <a:p>
            <a:pPr lvl="1">
              <a:spcBef>
                <a:spcPts val="0"/>
              </a:spcBef>
              <a:spcAft>
                <a:spcPts val="300"/>
              </a:spcAft>
              <a:defRPr/>
            </a:pPr>
            <a:r>
              <a:rPr lang="en-US" sz="1000" dirty="0">
                <a:solidFill>
                  <a:srgbClr val="002060"/>
                </a:solidFill>
                <a:latin typeface="Tahoma" panose="020B0604030504040204" pitchFamily="34" charset="0"/>
                <a:ea typeface="Tahoma" panose="020B0604030504040204" pitchFamily="34" charset="0"/>
                <a:cs typeface="Tahoma" panose="020B0604030504040204" pitchFamily="34" charset="0"/>
              </a:rPr>
              <a:t>The United States Census Bureau estimates that the population was 2,888,227 as of July 1, 2017, an increase of +13.55% since the 2010 United States Census, and ranking as the 19th most populous metropolitan statistical area of the United States</a:t>
            </a:r>
          </a:p>
          <a:p>
            <a:pPr lvl="1">
              <a:spcBef>
                <a:spcPts val="0"/>
              </a:spcBef>
              <a:spcAft>
                <a:spcPts val="300"/>
              </a:spcAft>
              <a:defRPr/>
            </a:pPr>
            <a:r>
              <a:rPr lang="en-US" sz="1000" dirty="0">
                <a:solidFill>
                  <a:srgbClr val="002060"/>
                </a:solidFill>
                <a:latin typeface="Tahoma" panose="020B0604030504040204" pitchFamily="34" charset="0"/>
                <a:ea typeface="Tahoma" panose="020B0604030504040204" pitchFamily="34" charset="0"/>
                <a:cs typeface="Tahoma" panose="020B0604030504040204" pitchFamily="34" charset="0"/>
                <a:hlinkClick r:id="rId2"/>
              </a:rPr>
              <a:t>http://www.metrodenver.org/industries/aerospace/</a:t>
            </a:r>
            <a:endParaRPr lang="en-US" sz="10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spcBef>
                <a:spcPts val="0"/>
              </a:spcBef>
              <a:spcAft>
                <a:spcPts val="300"/>
              </a:spcAft>
              <a:defRPr/>
            </a:pPr>
            <a:endParaRPr lang="en-US" sz="1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0" indent="0">
              <a:spcBef>
                <a:spcPts val="0"/>
              </a:spcBef>
              <a:spcAft>
                <a:spcPts val="300"/>
              </a:spcAft>
              <a:buFont typeface="Arial" panose="020B0604020202020204" pitchFamily="34" charset="0"/>
              <a:buNone/>
              <a:defRPr/>
            </a:pPr>
            <a:endParaRPr lang="en-US" sz="1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spcBef>
                <a:spcPts val="0"/>
              </a:spcBef>
              <a:spcAft>
                <a:spcPts val="300"/>
              </a:spcAft>
              <a:defRPr/>
            </a:pPr>
            <a:endParaRPr lang="en-US" sz="1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219" name="Footer Placeholder 3">
            <a:extLst>
              <a:ext uri="{FF2B5EF4-FFF2-40B4-BE49-F238E27FC236}">
                <a16:creationId xmlns:a16="http://schemas.microsoft.com/office/drawing/2014/main" id="{AC2B4611-20A2-4793-A960-ACDBB78677A0}"/>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cs typeface="Arial" panose="020B0604020202020204" pitchFamily="34" charset="0"/>
              </a:rPr>
              <a:t>Proprietary and Confidential Information</a:t>
            </a:r>
          </a:p>
        </p:txBody>
      </p:sp>
      <p:sp>
        <p:nvSpPr>
          <p:cNvPr id="9222" name="Text Placeholder 7">
            <a:extLst>
              <a:ext uri="{FF2B5EF4-FFF2-40B4-BE49-F238E27FC236}">
                <a16:creationId xmlns:a16="http://schemas.microsoft.com/office/drawing/2014/main" id="{28FFFAA2-6FB4-49F9-ADB4-C19ED4D87221}"/>
              </a:ext>
            </a:extLst>
          </p:cNvPr>
          <p:cNvSpPr txBox="1">
            <a:spLocks/>
          </p:cNvSpPr>
          <p:nvPr/>
        </p:nvSpPr>
        <p:spPr bwMode="auto">
          <a:xfrm>
            <a:off x="0" y="239713"/>
            <a:ext cx="91440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3600" dirty="0">
                <a:solidFill>
                  <a:srgbClr val="002060"/>
                </a:solidFill>
                <a:latin typeface="Tahoma" panose="020B0604030504040204" pitchFamily="34" charset="0"/>
                <a:cs typeface="Tahoma" panose="020B0604030504040204" pitchFamily="34" charset="0"/>
              </a:rPr>
              <a:t>Excellent Facilities with Expansion Potential</a:t>
            </a:r>
          </a:p>
        </p:txBody>
      </p:sp>
      <p:pic>
        <p:nvPicPr>
          <p:cNvPr id="9220" name="Picture 3">
            <a:extLst>
              <a:ext uri="{FF2B5EF4-FFF2-40B4-BE49-F238E27FC236}">
                <a16:creationId xmlns:a16="http://schemas.microsoft.com/office/drawing/2014/main" id="{E78DED53-F711-42E1-BFCA-8460420476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633549"/>
            <a:ext cx="2184710" cy="1506686"/>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ACCEC35-7A03-435A-8705-28B9A8DAC995}"/>
              </a:ext>
            </a:extLst>
          </p:cNvPr>
          <p:cNvSpPr txBox="1"/>
          <p:nvPr/>
        </p:nvSpPr>
        <p:spPr>
          <a:xfrm>
            <a:off x="5590333" y="1121352"/>
            <a:ext cx="2594235" cy="461665"/>
          </a:xfrm>
          <a:prstGeom prst="rect">
            <a:avLst/>
          </a:prstGeom>
          <a:noFill/>
        </p:spPr>
        <p:txBody>
          <a:bodyPr wrap="none" rtlCol="0">
            <a:spAutoFit/>
          </a:bodyPr>
          <a:lstStyle/>
          <a:p>
            <a:pPr algn="r"/>
            <a:r>
              <a:rPr lang="en-US" altLang="en-US" sz="1200" dirty="0">
                <a:solidFill>
                  <a:srgbClr val="002060"/>
                </a:solidFill>
                <a:latin typeface="Tahoma" panose="020B0604030504040204" pitchFamily="34" charset="0"/>
                <a:cs typeface="Tahoma" panose="020B0604030504040204" pitchFamily="34" charset="0"/>
              </a:rPr>
              <a:t>Denver, Colorado Metropolitan Area</a:t>
            </a:r>
          </a:p>
          <a:p>
            <a:pPr algn="r"/>
            <a:r>
              <a:rPr lang="en-US" altLang="en-US" sz="1200" dirty="0">
                <a:solidFill>
                  <a:srgbClr val="002060"/>
                </a:solidFill>
                <a:latin typeface="Tahoma" panose="020B0604030504040204" pitchFamily="34" charset="0"/>
                <a:cs typeface="Tahoma" panose="020B0604030504040204" pitchFamily="34" charset="0"/>
              </a:rPr>
              <a:t> Centennial Airport (APA)</a:t>
            </a:r>
          </a:p>
        </p:txBody>
      </p:sp>
      <p:sp>
        <p:nvSpPr>
          <p:cNvPr id="9" name="Rectangle 8">
            <a:extLst>
              <a:ext uri="{FF2B5EF4-FFF2-40B4-BE49-F238E27FC236}">
                <a16:creationId xmlns:a16="http://schemas.microsoft.com/office/drawing/2014/main" id="{48DBB3BF-5A44-4C61-8197-AB90E2C1CBBB}"/>
              </a:ext>
            </a:extLst>
          </p:cNvPr>
          <p:cNvSpPr/>
          <p:nvPr/>
        </p:nvSpPr>
        <p:spPr>
          <a:xfrm>
            <a:off x="6934200" y="1633549"/>
            <a:ext cx="1808780" cy="1015663"/>
          </a:xfrm>
          <a:prstGeom prst="rect">
            <a:avLst/>
          </a:prstGeom>
        </p:spPr>
        <p:txBody>
          <a:bodyPr wrap="square">
            <a:spAutoFit/>
          </a:bodyPr>
          <a:lstStyle/>
          <a:p>
            <a:r>
              <a:rPr lang="en-US" sz="1200" b="1" dirty="0">
                <a:solidFill>
                  <a:srgbClr val="002060"/>
                </a:solidFill>
                <a:latin typeface="Tahoma" panose="020B0604030504040204" pitchFamily="34" charset="0"/>
                <a:cs typeface="Tahoma" panose="020B0604030504040204" pitchFamily="34" charset="0"/>
              </a:rPr>
              <a:t>Peregrine</a:t>
            </a:r>
            <a:r>
              <a:rPr lang="en-US" sz="1200" dirty="0">
                <a:solidFill>
                  <a:srgbClr val="002060"/>
                </a:solidFill>
                <a:latin typeface="Tahoma" panose="020B0604030504040204" pitchFamily="34" charset="0"/>
                <a:cs typeface="Tahoma" panose="020B0604030504040204" pitchFamily="34" charset="0"/>
              </a:rPr>
              <a:t> </a:t>
            </a:r>
            <a:br>
              <a:rPr lang="en-US" sz="1200" dirty="0">
                <a:solidFill>
                  <a:srgbClr val="002060"/>
                </a:solidFill>
                <a:latin typeface="Tahoma" panose="020B0604030504040204" pitchFamily="34" charset="0"/>
                <a:cs typeface="Tahoma" panose="020B0604030504040204" pitchFamily="34" charset="0"/>
              </a:rPr>
            </a:br>
            <a:r>
              <a:rPr lang="en-US" sz="1200" dirty="0">
                <a:solidFill>
                  <a:srgbClr val="002060"/>
                </a:solidFill>
                <a:latin typeface="Tahoma" panose="020B0604030504040204" pitchFamily="34" charset="0"/>
                <a:cs typeface="Tahoma" panose="020B0604030504040204" pitchFamily="34" charset="0"/>
              </a:rPr>
              <a:t>7385 S Peoria Road </a:t>
            </a:r>
            <a:br>
              <a:rPr lang="en-US" sz="1200" dirty="0">
                <a:solidFill>
                  <a:srgbClr val="002060"/>
                </a:solidFill>
                <a:latin typeface="Tahoma" panose="020B0604030504040204" pitchFamily="34" charset="0"/>
                <a:cs typeface="Tahoma" panose="020B0604030504040204" pitchFamily="34" charset="0"/>
              </a:rPr>
            </a:br>
            <a:r>
              <a:rPr lang="en-US" sz="1200" dirty="0">
                <a:solidFill>
                  <a:srgbClr val="002060"/>
                </a:solidFill>
                <a:latin typeface="Tahoma" panose="020B0604030504040204" pitchFamily="34" charset="0"/>
                <a:cs typeface="Tahoma" panose="020B0604030504040204" pitchFamily="34" charset="0"/>
              </a:rPr>
              <a:t>Englewood, CO 80112</a:t>
            </a:r>
          </a:p>
          <a:p>
            <a:r>
              <a:rPr lang="en-US" sz="1200" dirty="0">
                <a:solidFill>
                  <a:srgbClr val="002060"/>
                </a:solidFill>
                <a:latin typeface="Tahoma" panose="020B0604030504040204" pitchFamily="34" charset="0"/>
                <a:cs typeface="Tahoma" panose="020B0604030504040204" pitchFamily="34" charset="0"/>
              </a:rPr>
              <a:t>+1-303-325-3873</a:t>
            </a:r>
          </a:p>
          <a:p>
            <a:r>
              <a:rPr lang="en-US" sz="1200" dirty="0">
                <a:solidFill>
                  <a:srgbClr val="002060"/>
                </a:solidFill>
                <a:latin typeface="Tahoma" panose="020B0604030504040204" pitchFamily="34" charset="0"/>
                <a:cs typeface="Tahoma" panose="020B0604030504040204" pitchFamily="34" charset="0"/>
                <a:hlinkClick r:id="rId4"/>
              </a:rPr>
              <a:t>www.peregrine.aero</a:t>
            </a:r>
            <a:endParaRPr lang="en-US" sz="1200" dirty="0">
              <a:solidFill>
                <a:srgbClr val="002060"/>
              </a:solidFill>
              <a:latin typeface="Tahoma" panose="020B0604030504040204" pitchFamily="34" charset="0"/>
              <a:cs typeface="Tahoma" panose="020B0604030504040204" pitchFamily="34" charset="0"/>
            </a:endParaRPr>
          </a:p>
        </p:txBody>
      </p:sp>
      <p:pic>
        <p:nvPicPr>
          <p:cNvPr id="9221" name="Picture 4">
            <a:extLst>
              <a:ext uri="{FF2B5EF4-FFF2-40B4-BE49-F238E27FC236}">
                <a16:creationId xmlns:a16="http://schemas.microsoft.com/office/drawing/2014/main" id="{17C5CDBE-D42D-4840-966A-22312BFAF1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8" y="933420"/>
            <a:ext cx="4169026" cy="2206815"/>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41077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1">
            <a:extLst>
              <a:ext uri="{FF2B5EF4-FFF2-40B4-BE49-F238E27FC236}">
                <a16:creationId xmlns:a16="http://schemas.microsoft.com/office/drawing/2014/main" id="{30C92C75-11E1-4EDA-9C23-C3379D9F6A55}"/>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cs typeface="Arial" panose="020B0604020202020204" pitchFamily="34" charset="0"/>
              </a:rPr>
              <a:t>Proprietary and Confidential Information</a:t>
            </a:r>
          </a:p>
        </p:txBody>
      </p:sp>
      <p:graphicFrame>
        <p:nvGraphicFramePr>
          <p:cNvPr id="3" name="Content Placeholder 5" descr="Hierarchy" title="SmartArt">
            <a:extLst>
              <a:ext uri="{FF2B5EF4-FFF2-40B4-BE49-F238E27FC236}">
                <a16:creationId xmlns:a16="http://schemas.microsoft.com/office/drawing/2014/main" id="{9E382AFD-4E7B-4903-898C-543432026BED}"/>
              </a:ext>
            </a:extLst>
          </p:cNvPr>
          <p:cNvGraphicFramePr>
            <a:graphicFrameLocks/>
          </p:cNvGraphicFramePr>
          <p:nvPr/>
        </p:nvGraphicFramePr>
        <p:xfrm>
          <a:off x="762000" y="1529603"/>
          <a:ext cx="5791200" cy="34842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5" descr="Hierarchy" title="SmartArt">
            <a:extLst>
              <a:ext uri="{FF2B5EF4-FFF2-40B4-BE49-F238E27FC236}">
                <a16:creationId xmlns:a16="http://schemas.microsoft.com/office/drawing/2014/main" id="{C384BDAA-C0F0-467F-9F09-E86358FADD3A}"/>
              </a:ext>
            </a:extLst>
          </p:cNvPr>
          <p:cNvGraphicFramePr>
            <a:graphicFrameLocks/>
          </p:cNvGraphicFramePr>
          <p:nvPr/>
        </p:nvGraphicFramePr>
        <p:xfrm>
          <a:off x="6400800" y="2362200"/>
          <a:ext cx="1981200" cy="7619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Content Placeholder 5" descr="Hierarchy" title="SmartArt">
            <a:extLst>
              <a:ext uri="{FF2B5EF4-FFF2-40B4-BE49-F238E27FC236}">
                <a16:creationId xmlns:a16="http://schemas.microsoft.com/office/drawing/2014/main" id="{374A391E-3F71-4387-874E-821B5C50A18B}"/>
              </a:ext>
            </a:extLst>
          </p:cNvPr>
          <p:cNvGraphicFramePr>
            <a:graphicFrameLocks/>
          </p:cNvGraphicFramePr>
          <p:nvPr/>
        </p:nvGraphicFramePr>
        <p:xfrm>
          <a:off x="6410264" y="3216194"/>
          <a:ext cx="1981200" cy="76199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7" name="Content Placeholder 5" descr="Hierarchy" title="SmartArt">
            <a:extLst>
              <a:ext uri="{FF2B5EF4-FFF2-40B4-BE49-F238E27FC236}">
                <a16:creationId xmlns:a16="http://schemas.microsoft.com/office/drawing/2014/main" id="{4FFD895A-1CB6-43C4-B4BD-5821A817EA12}"/>
              </a:ext>
            </a:extLst>
          </p:cNvPr>
          <p:cNvGraphicFramePr>
            <a:graphicFrameLocks/>
          </p:cNvGraphicFramePr>
          <p:nvPr/>
        </p:nvGraphicFramePr>
        <p:xfrm>
          <a:off x="6458557" y="4115002"/>
          <a:ext cx="1981200" cy="761999"/>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cxnSp>
        <p:nvCxnSpPr>
          <p:cNvPr id="4" name="Straight Connector 3">
            <a:extLst>
              <a:ext uri="{FF2B5EF4-FFF2-40B4-BE49-F238E27FC236}">
                <a16:creationId xmlns:a16="http://schemas.microsoft.com/office/drawing/2014/main" id="{7736DA04-DA65-4523-BE05-D174F4591EE7}"/>
              </a:ext>
            </a:extLst>
          </p:cNvPr>
          <p:cNvCxnSpPr/>
          <p:nvPr/>
        </p:nvCxnSpPr>
        <p:spPr>
          <a:xfrm>
            <a:off x="3810000" y="1828800"/>
            <a:ext cx="2667000"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E104D7B-0225-47BC-B1AC-81E87E8F5365}"/>
              </a:ext>
            </a:extLst>
          </p:cNvPr>
          <p:cNvCxnSpPr>
            <a:cxnSpLocks/>
            <a:endCxn id="7" idx="1"/>
          </p:cNvCxnSpPr>
          <p:nvPr/>
        </p:nvCxnSpPr>
        <p:spPr>
          <a:xfrm flipH="1">
            <a:off x="6457950" y="1828800"/>
            <a:ext cx="0" cy="266700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5C25CA6-C043-4CC0-B0DC-39949414767A}"/>
              </a:ext>
            </a:extLst>
          </p:cNvPr>
          <p:cNvCxnSpPr>
            <a:cxnSpLocks/>
          </p:cNvCxnSpPr>
          <p:nvPr/>
        </p:nvCxnSpPr>
        <p:spPr>
          <a:xfrm>
            <a:off x="6477000" y="2835275"/>
            <a:ext cx="457200"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C27B662-1E2A-4FD8-96B3-58BF47003486}"/>
              </a:ext>
            </a:extLst>
          </p:cNvPr>
          <p:cNvCxnSpPr>
            <a:cxnSpLocks/>
          </p:cNvCxnSpPr>
          <p:nvPr/>
        </p:nvCxnSpPr>
        <p:spPr>
          <a:xfrm>
            <a:off x="6477000" y="3657600"/>
            <a:ext cx="457200"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76AB4A4-A4E5-49BF-A4FF-429A7FE04EB9}"/>
              </a:ext>
            </a:extLst>
          </p:cNvPr>
          <p:cNvCxnSpPr>
            <a:cxnSpLocks/>
          </p:cNvCxnSpPr>
          <p:nvPr/>
        </p:nvCxnSpPr>
        <p:spPr>
          <a:xfrm>
            <a:off x="6457950" y="4495800"/>
            <a:ext cx="457200"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8204" name="Text Placeholder 7">
            <a:extLst>
              <a:ext uri="{FF2B5EF4-FFF2-40B4-BE49-F238E27FC236}">
                <a16:creationId xmlns:a16="http://schemas.microsoft.com/office/drawing/2014/main" id="{E87C107F-085C-4551-B4EC-AEC2F96CBE6C}"/>
              </a:ext>
            </a:extLst>
          </p:cNvPr>
          <p:cNvSpPr txBox="1">
            <a:spLocks/>
          </p:cNvSpPr>
          <p:nvPr/>
        </p:nvSpPr>
        <p:spPr bwMode="auto">
          <a:xfrm>
            <a:off x="0" y="344488"/>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3600" dirty="0">
                <a:solidFill>
                  <a:srgbClr val="002060"/>
                </a:solidFill>
                <a:latin typeface="Tahoma" panose="020B0604030504040204" pitchFamily="34" charset="0"/>
                <a:cs typeface="Tahoma" panose="020B0604030504040204" pitchFamily="34" charset="0"/>
              </a:rPr>
              <a:t>Skilled and Experienced Team</a:t>
            </a:r>
          </a:p>
        </p:txBody>
      </p:sp>
      <p:sp>
        <p:nvSpPr>
          <p:cNvPr id="14" name="TextBox 13">
            <a:extLst>
              <a:ext uri="{FF2B5EF4-FFF2-40B4-BE49-F238E27FC236}">
                <a16:creationId xmlns:a16="http://schemas.microsoft.com/office/drawing/2014/main" id="{6C22151E-8BD6-4231-A5C7-11231028C004}"/>
              </a:ext>
            </a:extLst>
          </p:cNvPr>
          <p:cNvSpPr txBox="1"/>
          <p:nvPr/>
        </p:nvSpPr>
        <p:spPr>
          <a:xfrm>
            <a:off x="5804737" y="5935055"/>
            <a:ext cx="2638864" cy="253916"/>
          </a:xfrm>
          <a:prstGeom prst="rect">
            <a:avLst/>
          </a:prstGeom>
          <a:noFill/>
        </p:spPr>
        <p:txBody>
          <a:bodyPr wrap="none" rtlCol="0">
            <a:spAutoFit/>
          </a:bodyPr>
          <a:lstStyle/>
          <a:p>
            <a:r>
              <a:rPr lang="en-US" sz="1050" dirty="0"/>
              <a:t>More details in Supplemental Information</a:t>
            </a:r>
          </a:p>
        </p:txBody>
      </p:sp>
    </p:spTree>
    <p:extLst>
      <p:ext uri="{BB962C8B-B14F-4D97-AF65-F5344CB8AC3E}">
        <p14:creationId xmlns:p14="http://schemas.microsoft.com/office/powerpoint/2010/main" val="650203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ECA28-7B37-4B86-9ACF-62F28471A325}"/>
              </a:ext>
            </a:extLst>
          </p:cNvPr>
          <p:cNvSpPr>
            <a:spLocks noGrp="1"/>
          </p:cNvSpPr>
          <p:nvPr>
            <p:ph type="title"/>
          </p:nvPr>
        </p:nvSpPr>
        <p:spPr>
          <a:xfrm>
            <a:off x="457200" y="274638"/>
            <a:ext cx="8229600" cy="639762"/>
          </a:xfrm>
        </p:spPr>
        <p:txBody>
          <a:bodyPr/>
          <a:lstStyle/>
          <a:p>
            <a:r>
              <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David Rankin, CEO</a:t>
            </a:r>
          </a:p>
        </p:txBody>
      </p:sp>
      <p:sp>
        <p:nvSpPr>
          <p:cNvPr id="3" name="Footer Placeholder 2">
            <a:extLst>
              <a:ext uri="{FF2B5EF4-FFF2-40B4-BE49-F238E27FC236}">
                <a16:creationId xmlns:a16="http://schemas.microsoft.com/office/drawing/2014/main" id="{397CCCE8-2932-400A-8F97-B2EB2DF73004}"/>
              </a:ext>
            </a:extLst>
          </p:cNvPr>
          <p:cNvSpPr>
            <a:spLocks noGrp="1"/>
          </p:cNvSpPr>
          <p:nvPr>
            <p:ph type="ftr" sz="quarter" idx="11"/>
          </p:nvPr>
        </p:nvSpPr>
        <p:spPr/>
        <p:txBody>
          <a:bodyPr/>
          <a:lstStyle/>
          <a:p>
            <a:pPr>
              <a:defRPr/>
            </a:pPr>
            <a:r>
              <a:rPr lang="en-US"/>
              <a:t>Proprietary and Confidential Information</a:t>
            </a:r>
          </a:p>
        </p:txBody>
      </p:sp>
      <p:sp>
        <p:nvSpPr>
          <p:cNvPr id="6" name="Content Placeholder 3">
            <a:extLst>
              <a:ext uri="{FF2B5EF4-FFF2-40B4-BE49-F238E27FC236}">
                <a16:creationId xmlns:a16="http://schemas.microsoft.com/office/drawing/2014/main" id="{8E4DF320-2B99-4317-AFEE-55624EC8EDDA}"/>
              </a:ext>
            </a:extLst>
          </p:cNvPr>
          <p:cNvSpPr txBox="1">
            <a:spLocks/>
          </p:cNvSpPr>
          <p:nvPr/>
        </p:nvSpPr>
        <p:spPr>
          <a:xfrm>
            <a:off x="228600" y="939152"/>
            <a:ext cx="8763000" cy="4547247"/>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Peregrine Avionics                                                                                                  2009 - present</a:t>
            </a:r>
          </a:p>
          <a:p>
            <a:pPr lvl="1"/>
            <a:r>
              <a:rPr lang="en-US" sz="1400" dirty="0"/>
              <a:t>Founder, President and Electrical Systems DER.</a:t>
            </a:r>
          </a:p>
          <a:p>
            <a:pPr lvl="1"/>
            <a:r>
              <a:rPr lang="en-US" sz="1400" dirty="0"/>
              <a:t>Led development of 20 STC’s covering Parts 23, 25, 27 and 29 aircraft including Gulfstream, Challenger, Falcon, Hawker, Lear, Sikorsky, Piper, Beechcraft, Bell, Robinson, MD Helicopters, Airbus Helicopters, Augusta, Cessna, Citation Jet, and several AML’s.</a:t>
            </a:r>
          </a:p>
          <a:p>
            <a:pPr lvl="1"/>
            <a:r>
              <a:rPr lang="en-US" sz="1400" dirty="0"/>
              <a:t>Grew company to 10 employees and $1.3m in revenue.</a:t>
            </a:r>
          </a:p>
          <a:p>
            <a:r>
              <a:rPr lang="en-US" sz="1800" b="1" dirty="0"/>
              <a:t>Adam Aircraft Industries                                                                                            2001 - 2009</a:t>
            </a:r>
          </a:p>
          <a:p>
            <a:pPr lvl="1"/>
            <a:r>
              <a:rPr lang="en-US" sz="1400" dirty="0"/>
              <a:t>Director of Systems Engineering: Led 25 engineers and designers to develop electrical and avionics systems included in the Type Certificate for the A500 aircraft in conjunction with both the Denver and Chicago ACO’s.</a:t>
            </a:r>
          </a:p>
          <a:p>
            <a:pPr lvl="1"/>
            <a:r>
              <a:rPr lang="en-US" sz="1400" dirty="0"/>
              <a:t>FAA Designated Engineering Representative for electrical systems on the A500 aircraft.</a:t>
            </a:r>
          </a:p>
          <a:p>
            <a:pPr lvl="1"/>
            <a:r>
              <a:rPr lang="en-US" sz="1400" dirty="0"/>
              <a:t>Electrical Systems Manager for systems on A500 and A700 models; supported flight test.</a:t>
            </a:r>
          </a:p>
          <a:p>
            <a:r>
              <a:rPr lang="en-US" sz="1800" b="1" dirty="0"/>
              <a:t>US Air Force                                                                                                                  1995 - 2001</a:t>
            </a:r>
          </a:p>
          <a:p>
            <a:pPr lvl="1"/>
            <a:r>
              <a:rPr lang="en-US" sz="1400" dirty="0"/>
              <a:t>Officer, Development Engineer, Defense Contract Management Agency - Lockheed Martin Astronautics </a:t>
            </a:r>
          </a:p>
          <a:p>
            <a:pPr lvl="1"/>
            <a:r>
              <a:rPr lang="en-US" sz="1400" dirty="0"/>
              <a:t>Officer, Development Engineer, Electronic Combat Support Flight - Special Operations Command </a:t>
            </a:r>
          </a:p>
          <a:p>
            <a:r>
              <a:rPr lang="en-US" sz="1800" b="1" dirty="0"/>
              <a:t>Education</a:t>
            </a:r>
          </a:p>
          <a:p>
            <a:pPr lvl="1"/>
            <a:r>
              <a:rPr lang="en-US" sz="1400" b="1" dirty="0"/>
              <a:t>Georgia College &amp; State University </a:t>
            </a:r>
            <a:r>
              <a:rPr lang="en-US" sz="1400" dirty="0"/>
              <a:t>– Masters of Business Administration, 1998</a:t>
            </a:r>
          </a:p>
          <a:p>
            <a:pPr lvl="1"/>
            <a:r>
              <a:rPr lang="en-US" sz="1400" b="1" dirty="0"/>
              <a:t>United States Air Force Academy </a:t>
            </a:r>
            <a:r>
              <a:rPr lang="en-US" sz="1400" dirty="0"/>
              <a:t>– Bachelors of Science in Electrical Engineering, 1995</a:t>
            </a:r>
          </a:p>
          <a:p>
            <a:pPr marL="457200" lvl="1" indent="0">
              <a:buNone/>
            </a:pPr>
            <a:endParaRPr lang="en-US" sz="1400" dirty="0"/>
          </a:p>
        </p:txBody>
      </p:sp>
    </p:spTree>
    <p:extLst>
      <p:ext uri="{BB962C8B-B14F-4D97-AF65-F5344CB8AC3E}">
        <p14:creationId xmlns:p14="http://schemas.microsoft.com/office/powerpoint/2010/main" val="33510845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D853E-CB46-410C-B85A-B229DA758C68}"/>
              </a:ext>
            </a:extLst>
          </p:cNvPr>
          <p:cNvSpPr>
            <a:spLocks noGrp="1"/>
          </p:cNvSpPr>
          <p:nvPr>
            <p:ph type="title"/>
          </p:nvPr>
        </p:nvSpPr>
        <p:spPr>
          <a:xfrm>
            <a:off x="557668" y="228600"/>
            <a:ext cx="8229600" cy="838200"/>
          </a:xfrm>
        </p:spPr>
        <p:txBody>
          <a:bodyPr/>
          <a:lstStyle/>
          <a:p>
            <a:r>
              <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Peregrine Board of Advisors</a:t>
            </a:r>
          </a:p>
        </p:txBody>
      </p:sp>
      <p:sp>
        <p:nvSpPr>
          <p:cNvPr id="4" name="Content Placeholder 3">
            <a:extLst>
              <a:ext uri="{FF2B5EF4-FFF2-40B4-BE49-F238E27FC236}">
                <a16:creationId xmlns:a16="http://schemas.microsoft.com/office/drawing/2014/main" id="{F577DDE6-55BD-4937-99A7-8F208E89EFD8}"/>
              </a:ext>
            </a:extLst>
          </p:cNvPr>
          <p:cNvSpPr>
            <a:spLocks noGrp="1"/>
          </p:cNvSpPr>
          <p:nvPr>
            <p:ph sz="half" idx="2"/>
          </p:nvPr>
        </p:nvSpPr>
        <p:spPr>
          <a:xfrm>
            <a:off x="632412" y="1219200"/>
            <a:ext cx="8080112" cy="4114800"/>
          </a:xfrm>
        </p:spPr>
        <p:txBody>
          <a:bodyPr/>
          <a:lstStyle/>
          <a:p>
            <a:r>
              <a:rPr lang="en-US" sz="1800" b="1" dirty="0"/>
              <a:t>Hal Adams </a:t>
            </a:r>
            <a:r>
              <a:rPr lang="en-US" sz="1800" dirty="0"/>
              <a:t>– technical expertise</a:t>
            </a:r>
          </a:p>
          <a:p>
            <a:pPr lvl="1"/>
            <a:r>
              <a:rPr lang="en-US" sz="1400" dirty="0"/>
              <a:t>Founder and former COO of Accord Technology</a:t>
            </a:r>
          </a:p>
          <a:p>
            <a:pPr lvl="1"/>
            <a:r>
              <a:rPr lang="en-US" sz="1400" dirty="0"/>
              <a:t>Expertise in GPS, ADS-B, CNS, INS, FMS and other avionics technologies</a:t>
            </a:r>
          </a:p>
          <a:p>
            <a:pPr lvl="1"/>
            <a:r>
              <a:rPr lang="en-US" sz="1400" dirty="0"/>
              <a:t>40 years experience in aerospace including Northwest Airlines, Lockheed-Martin, Northrop Grumman, Rockwell Collins, Thales Aerospace</a:t>
            </a:r>
          </a:p>
          <a:p>
            <a:r>
              <a:rPr lang="en-US" sz="1800" b="1" dirty="0"/>
              <a:t>Bill Shields </a:t>
            </a:r>
            <a:r>
              <a:rPr lang="en-US" sz="1800" dirty="0"/>
              <a:t>– certification expertise</a:t>
            </a:r>
          </a:p>
          <a:p>
            <a:pPr lvl="1"/>
            <a:r>
              <a:rPr lang="en-US" sz="1400" dirty="0"/>
              <a:t>Founder and former ODA administrator at 3S Certification and 3S Engineering</a:t>
            </a:r>
          </a:p>
          <a:p>
            <a:pPr lvl="1"/>
            <a:r>
              <a:rPr lang="en-US" sz="1400" dirty="0"/>
              <a:t>Expertise in FAA certification processes</a:t>
            </a:r>
          </a:p>
          <a:p>
            <a:pPr lvl="1"/>
            <a:r>
              <a:rPr lang="en-US" sz="1400" dirty="0"/>
              <a:t>37 years experience in aerospace including Hawker Beechcraft, ARINC, S-Tec, Gulfstream, Collins Avionics and Continental Radio</a:t>
            </a:r>
          </a:p>
          <a:p>
            <a:r>
              <a:rPr lang="en-US" sz="1800" b="1" dirty="0"/>
              <a:t>Kevin Gould </a:t>
            </a:r>
            <a:r>
              <a:rPr lang="en-US" sz="1800" dirty="0"/>
              <a:t>– business expertise</a:t>
            </a:r>
          </a:p>
          <a:p>
            <a:pPr lvl="1"/>
            <a:r>
              <a:rPr lang="en-US" sz="1400" dirty="0"/>
              <a:t>Former CEO of Piper Aircraft; former President of Bendix/King</a:t>
            </a:r>
          </a:p>
          <a:p>
            <a:pPr lvl="1"/>
            <a:r>
              <a:rPr lang="en-US" sz="1400" dirty="0"/>
              <a:t>Expertise in business leadership, financial management and capital structuring</a:t>
            </a:r>
          </a:p>
          <a:p>
            <a:pPr lvl="1"/>
            <a:r>
              <a:rPr lang="en-US" sz="1400" dirty="0"/>
              <a:t>30 years experience in aerospace including Boeing, Piper Aircraft, Honeywell, Bendix/King, Adam Aircraft and Eclipse Aerospace</a:t>
            </a:r>
          </a:p>
        </p:txBody>
      </p:sp>
      <p:sp>
        <p:nvSpPr>
          <p:cNvPr id="7" name="Footer Placeholder 6">
            <a:extLst>
              <a:ext uri="{FF2B5EF4-FFF2-40B4-BE49-F238E27FC236}">
                <a16:creationId xmlns:a16="http://schemas.microsoft.com/office/drawing/2014/main" id="{20924E06-A611-43C0-B03B-38D07732CE2F}"/>
              </a:ext>
            </a:extLst>
          </p:cNvPr>
          <p:cNvSpPr>
            <a:spLocks noGrp="1"/>
          </p:cNvSpPr>
          <p:nvPr>
            <p:ph type="ftr" sz="quarter" idx="11"/>
          </p:nvPr>
        </p:nvSpPr>
        <p:spPr/>
        <p:txBody>
          <a:bodyPr/>
          <a:lstStyle/>
          <a:p>
            <a:pPr>
              <a:defRPr/>
            </a:pPr>
            <a:r>
              <a:rPr lang="en-US"/>
              <a:t>Proprietary and Confidential Information</a:t>
            </a:r>
          </a:p>
        </p:txBody>
      </p:sp>
    </p:spTree>
    <p:extLst>
      <p:ext uri="{BB962C8B-B14F-4D97-AF65-F5344CB8AC3E}">
        <p14:creationId xmlns:p14="http://schemas.microsoft.com/office/powerpoint/2010/main" val="2442307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1447-5309-45FA-A64E-C01B23F651AA}"/>
              </a:ext>
            </a:extLst>
          </p:cNvPr>
          <p:cNvSpPr>
            <a:spLocks noGrp="1"/>
          </p:cNvSpPr>
          <p:nvPr>
            <p:ph type="ctrTitle"/>
          </p:nvPr>
        </p:nvSpPr>
        <p:spPr/>
        <p:txBody>
          <a:bodyPr/>
          <a:lstStyle/>
          <a:p>
            <a:r>
              <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Peregrine Profile</a:t>
            </a:r>
          </a:p>
        </p:txBody>
      </p:sp>
      <p:sp>
        <p:nvSpPr>
          <p:cNvPr id="4" name="Footer Placeholder 3">
            <a:extLst>
              <a:ext uri="{FF2B5EF4-FFF2-40B4-BE49-F238E27FC236}">
                <a16:creationId xmlns:a16="http://schemas.microsoft.com/office/drawing/2014/main" id="{5657B5B3-5969-4277-B4B6-7CF79DC6D283}"/>
              </a:ext>
            </a:extLst>
          </p:cNvPr>
          <p:cNvSpPr>
            <a:spLocks noGrp="1"/>
          </p:cNvSpPr>
          <p:nvPr>
            <p:ph type="ftr" sz="quarter" idx="11"/>
          </p:nvPr>
        </p:nvSpPr>
        <p:spPr/>
        <p:txBody>
          <a:bodyPr/>
          <a:lstStyle/>
          <a:p>
            <a:pPr>
              <a:defRPr/>
            </a:pPr>
            <a:r>
              <a:rPr lang="en-US"/>
              <a:t>Proprietary and Confidential Information</a:t>
            </a:r>
          </a:p>
        </p:txBody>
      </p:sp>
    </p:spTree>
    <p:extLst>
      <p:ext uri="{BB962C8B-B14F-4D97-AF65-F5344CB8AC3E}">
        <p14:creationId xmlns:p14="http://schemas.microsoft.com/office/powerpoint/2010/main" val="3450518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1447-5309-45FA-A64E-C01B23F651AA}"/>
              </a:ext>
            </a:extLst>
          </p:cNvPr>
          <p:cNvSpPr>
            <a:spLocks noGrp="1"/>
          </p:cNvSpPr>
          <p:nvPr>
            <p:ph type="ctrTitle"/>
          </p:nvPr>
        </p:nvSpPr>
        <p:spPr/>
        <p:txBody>
          <a:bodyPr/>
          <a:lstStyle/>
          <a:p>
            <a:r>
              <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Financial Outlook</a:t>
            </a:r>
          </a:p>
        </p:txBody>
      </p:sp>
      <p:sp>
        <p:nvSpPr>
          <p:cNvPr id="4" name="Footer Placeholder 3">
            <a:extLst>
              <a:ext uri="{FF2B5EF4-FFF2-40B4-BE49-F238E27FC236}">
                <a16:creationId xmlns:a16="http://schemas.microsoft.com/office/drawing/2014/main" id="{5657B5B3-5969-4277-B4B6-7CF79DC6D283}"/>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itchFamily="34" charset="0"/>
                <a:ea typeface="+mn-ea"/>
                <a:cs typeface="Arial" charset="0"/>
              </a:rPr>
              <a:t>Proprietary and Confidential Information</a:t>
            </a:r>
          </a:p>
        </p:txBody>
      </p:sp>
    </p:spTree>
    <p:extLst>
      <p:ext uri="{BB962C8B-B14F-4D97-AF65-F5344CB8AC3E}">
        <p14:creationId xmlns:p14="http://schemas.microsoft.com/office/powerpoint/2010/main" val="20773270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2">
            <a:extLst>
              <a:ext uri="{FF2B5EF4-FFF2-40B4-BE49-F238E27FC236}">
                <a16:creationId xmlns:a16="http://schemas.microsoft.com/office/drawing/2014/main" id="{FE1E8A22-2A64-4A43-B829-0E9800C355CD}"/>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cs typeface="Arial" panose="020B0604020202020204" pitchFamily="34" charset="0"/>
              </a:rPr>
              <a:t>Proprietary and Confidential Information</a:t>
            </a:r>
          </a:p>
        </p:txBody>
      </p:sp>
      <p:graphicFrame>
        <p:nvGraphicFramePr>
          <p:cNvPr id="4" name="Chart 3">
            <a:extLst>
              <a:ext uri="{FF2B5EF4-FFF2-40B4-BE49-F238E27FC236}">
                <a16:creationId xmlns:a16="http://schemas.microsoft.com/office/drawing/2014/main" id="{5AB752DE-0B4E-4F94-9330-43E2DAC0A994}"/>
              </a:ext>
            </a:extLst>
          </p:cNvPr>
          <p:cNvGraphicFramePr>
            <a:graphicFrameLocks/>
          </p:cNvGraphicFramePr>
          <p:nvPr/>
        </p:nvGraphicFramePr>
        <p:xfrm>
          <a:off x="0" y="762000"/>
          <a:ext cx="3962400" cy="4038600"/>
        </p:xfrm>
        <a:graphic>
          <a:graphicData uri="http://schemas.openxmlformats.org/drawingml/2006/chart">
            <c:chart xmlns:c="http://schemas.openxmlformats.org/drawingml/2006/chart" xmlns:r="http://schemas.openxmlformats.org/officeDocument/2006/relationships" r:id="rId2"/>
          </a:graphicData>
        </a:graphic>
      </p:graphicFrame>
      <p:pic>
        <p:nvPicPr>
          <p:cNvPr id="16388" name="Picture 9">
            <a:extLst>
              <a:ext uri="{FF2B5EF4-FFF2-40B4-BE49-F238E27FC236}">
                <a16:creationId xmlns:a16="http://schemas.microsoft.com/office/drawing/2014/main" id="{48095738-17EA-4635-9B87-096864B75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879975"/>
            <a:ext cx="348932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80993AF-12A5-4B87-A88B-924599343DAF}"/>
              </a:ext>
            </a:extLst>
          </p:cNvPr>
          <p:cNvSpPr txBox="1"/>
          <p:nvPr/>
        </p:nvSpPr>
        <p:spPr>
          <a:xfrm>
            <a:off x="3886200" y="1143000"/>
            <a:ext cx="5181600" cy="4508500"/>
          </a:xfrm>
          <a:prstGeom prst="rect">
            <a:avLst/>
          </a:prstGeom>
          <a:noFill/>
        </p:spPr>
        <p:txBody>
          <a:bodyPr>
            <a:spAutoFit/>
          </a:bodyPr>
          <a:lstStyle/>
          <a:p>
            <a:pPr>
              <a:defRPr/>
            </a:pPr>
            <a:r>
              <a:rPr lang="en-US" dirty="0">
                <a:solidFill>
                  <a:srgbClr val="002060"/>
                </a:solidFill>
              </a:rPr>
              <a:t>Turn-Key STCs (fixed-price design &amp; cert; 52%):</a:t>
            </a:r>
          </a:p>
          <a:p>
            <a:pPr marL="171450" indent="-171450">
              <a:buFontTx/>
              <a:buChar char="-"/>
              <a:defRPr/>
            </a:pPr>
            <a:r>
              <a:rPr lang="en-US" sz="1400" dirty="0">
                <a:solidFill>
                  <a:srgbClr val="002060"/>
                </a:solidFill>
              </a:rPr>
              <a:t>Development and FAA approval of complete STCs for avionics manufacturers, distributors, repair stations </a:t>
            </a:r>
          </a:p>
          <a:p>
            <a:pPr>
              <a:defRPr/>
            </a:pPr>
            <a:r>
              <a:rPr lang="en-US" sz="1200" dirty="0">
                <a:solidFill>
                  <a:srgbClr val="002060"/>
                </a:solidFill>
              </a:rPr>
              <a:t>    (Trig Avionics, DAC International, Southeast Aerospace)</a:t>
            </a:r>
          </a:p>
          <a:p>
            <a:pPr>
              <a:defRPr/>
            </a:pPr>
            <a:endParaRPr lang="en-US" sz="1400" dirty="0">
              <a:solidFill>
                <a:srgbClr val="002060"/>
              </a:solidFill>
            </a:endParaRPr>
          </a:p>
          <a:p>
            <a:pPr>
              <a:defRPr/>
            </a:pPr>
            <a:r>
              <a:rPr lang="en-US" dirty="0">
                <a:solidFill>
                  <a:srgbClr val="002060"/>
                </a:solidFill>
              </a:rPr>
              <a:t>STC Kits (hardware sales on spent NRE; 33%):</a:t>
            </a:r>
          </a:p>
          <a:p>
            <a:pPr marL="171450" indent="-171450">
              <a:buFontTx/>
              <a:buChar char="-"/>
              <a:defRPr/>
            </a:pPr>
            <a:r>
              <a:rPr lang="en-US" sz="1400" dirty="0">
                <a:solidFill>
                  <a:srgbClr val="002060"/>
                </a:solidFill>
              </a:rPr>
              <a:t>Revenue generated from sales of Peregrine produced aircraft hardware kits that facilitate the aircraft alterations per Peregrine STCs</a:t>
            </a:r>
          </a:p>
          <a:p>
            <a:pPr>
              <a:defRPr/>
            </a:pPr>
            <a:r>
              <a:rPr lang="en-US" sz="1200" dirty="0">
                <a:solidFill>
                  <a:srgbClr val="002060"/>
                </a:solidFill>
              </a:rPr>
              <a:t>    (Cessna 525 radio rack panels, airspeed switch kits)</a:t>
            </a:r>
          </a:p>
          <a:p>
            <a:pPr>
              <a:defRPr/>
            </a:pPr>
            <a:endParaRPr lang="en-US" sz="1400" dirty="0">
              <a:solidFill>
                <a:srgbClr val="002060"/>
              </a:solidFill>
            </a:endParaRPr>
          </a:p>
          <a:p>
            <a:pPr>
              <a:defRPr/>
            </a:pPr>
            <a:r>
              <a:rPr lang="en-US" dirty="0">
                <a:solidFill>
                  <a:srgbClr val="002060"/>
                </a:solidFill>
              </a:rPr>
              <a:t>STC Licensing (royalties on spent NRE; 11%):</a:t>
            </a:r>
          </a:p>
          <a:p>
            <a:pPr marL="171450" indent="-171450">
              <a:buFontTx/>
              <a:buChar char="-"/>
              <a:defRPr/>
            </a:pPr>
            <a:r>
              <a:rPr lang="en-US" sz="1400" dirty="0">
                <a:solidFill>
                  <a:srgbClr val="002060"/>
                </a:solidFill>
              </a:rPr>
              <a:t>Recurring revenue generated from the licensing of Peregrine owned STCs for use on specific aircraft</a:t>
            </a:r>
          </a:p>
          <a:p>
            <a:pPr>
              <a:defRPr/>
            </a:pPr>
            <a:r>
              <a:rPr lang="en-US" sz="1200" dirty="0">
                <a:solidFill>
                  <a:srgbClr val="002060"/>
                </a:solidFill>
              </a:rPr>
              <a:t>    (TCAS II upgrades, Rotorcraft ADS-B Out)</a:t>
            </a:r>
          </a:p>
          <a:p>
            <a:pPr>
              <a:defRPr/>
            </a:pPr>
            <a:endParaRPr lang="en-US" sz="1400" dirty="0">
              <a:solidFill>
                <a:srgbClr val="002060"/>
              </a:solidFill>
            </a:endParaRPr>
          </a:p>
          <a:p>
            <a:pPr>
              <a:defRPr/>
            </a:pPr>
            <a:r>
              <a:rPr lang="en-US" dirty="0">
                <a:solidFill>
                  <a:srgbClr val="002060"/>
                </a:solidFill>
              </a:rPr>
              <a:t>Consulting Revenue (hourly rate; 5%):</a:t>
            </a:r>
          </a:p>
          <a:p>
            <a:pPr marL="171450" indent="-171450">
              <a:buFontTx/>
              <a:buChar char="-"/>
              <a:defRPr/>
            </a:pPr>
            <a:r>
              <a:rPr lang="en-US" sz="1400" dirty="0">
                <a:solidFill>
                  <a:srgbClr val="002060"/>
                </a:solidFill>
              </a:rPr>
              <a:t>Ongoing engineering support of FAA certification projects for equipment manufacturers </a:t>
            </a:r>
          </a:p>
          <a:p>
            <a:pPr>
              <a:defRPr/>
            </a:pPr>
            <a:r>
              <a:rPr lang="en-US" sz="1200" dirty="0">
                <a:solidFill>
                  <a:srgbClr val="002060"/>
                </a:solidFill>
              </a:rPr>
              <a:t>    (</a:t>
            </a:r>
            <a:r>
              <a:rPr lang="en-US" sz="1200" dirty="0" err="1">
                <a:solidFill>
                  <a:srgbClr val="002060"/>
                </a:solidFill>
              </a:rPr>
              <a:t>BendixKing</a:t>
            </a:r>
            <a:r>
              <a:rPr lang="en-US" sz="1200" dirty="0">
                <a:solidFill>
                  <a:srgbClr val="002060"/>
                </a:solidFill>
              </a:rPr>
              <a:t>, </a:t>
            </a:r>
            <a:r>
              <a:rPr lang="en-US" sz="1200" dirty="0" err="1">
                <a:solidFill>
                  <a:srgbClr val="002060"/>
                </a:solidFill>
              </a:rPr>
              <a:t>GoGo</a:t>
            </a:r>
            <a:r>
              <a:rPr lang="en-US" sz="1200" dirty="0">
                <a:solidFill>
                  <a:srgbClr val="002060"/>
                </a:solidFill>
              </a:rPr>
              <a:t>)</a:t>
            </a:r>
            <a:endParaRPr lang="en-US" sz="1600" dirty="0">
              <a:solidFill>
                <a:srgbClr val="002060"/>
              </a:solidFill>
            </a:endParaRPr>
          </a:p>
        </p:txBody>
      </p:sp>
      <p:sp>
        <p:nvSpPr>
          <p:cNvPr id="16390" name="Text Placeholder 7">
            <a:extLst>
              <a:ext uri="{FF2B5EF4-FFF2-40B4-BE49-F238E27FC236}">
                <a16:creationId xmlns:a16="http://schemas.microsoft.com/office/drawing/2014/main" id="{BE2FC8AD-E261-4CCB-A8C3-CE40947DB934}"/>
              </a:ext>
            </a:extLst>
          </p:cNvPr>
          <p:cNvSpPr txBox="1">
            <a:spLocks/>
          </p:cNvSpPr>
          <p:nvPr/>
        </p:nvSpPr>
        <p:spPr bwMode="auto">
          <a:xfrm>
            <a:off x="0" y="123825"/>
            <a:ext cx="9144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3600" dirty="0">
                <a:solidFill>
                  <a:srgbClr val="002060"/>
                </a:solidFill>
                <a:latin typeface="Tahoma" panose="020B0604030504040204" pitchFamily="34" charset="0"/>
                <a:cs typeface="Tahoma" panose="020B0604030504040204" pitchFamily="34" charset="0"/>
              </a:rPr>
              <a:t>Peregrine Generates Revenue 4 Ways:</a:t>
            </a:r>
          </a:p>
        </p:txBody>
      </p:sp>
      <p:sp>
        <p:nvSpPr>
          <p:cNvPr id="10" name="Footer Placeholder 4">
            <a:extLst>
              <a:ext uri="{FF2B5EF4-FFF2-40B4-BE49-F238E27FC236}">
                <a16:creationId xmlns:a16="http://schemas.microsoft.com/office/drawing/2014/main" id="{16DF4114-F50E-4A31-AD2B-A28B250CE431}"/>
              </a:ext>
            </a:extLst>
          </p:cNvPr>
          <p:cNvSpPr txBox="1">
            <a:spLocks/>
          </p:cNvSpPr>
          <p:nvPr/>
        </p:nvSpPr>
        <p:spPr bwMode="auto">
          <a:xfrm>
            <a:off x="6172200" y="5715000"/>
            <a:ext cx="2667000" cy="9898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20000"/>
              </a:spcBef>
              <a:spcAft>
                <a:spcPct val="0"/>
              </a:spcAft>
              <a:buFont typeface="Arial" panose="020B0604020202020204" pitchFamily="34" charset="0"/>
              <a:buChar char="•"/>
              <a:defRPr sz="3200" kern="1200">
                <a:solidFill>
                  <a:schemeClr val="tx1"/>
                </a:solidFill>
                <a:latin typeface="Calibri" panose="020F0502020204030204" pitchFamily="34" charset="0"/>
                <a:ea typeface="+mn-ea"/>
                <a:cs typeface="Arial"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lgn="l">
              <a:spcBef>
                <a:spcPct val="0"/>
              </a:spcBef>
              <a:buFontTx/>
              <a:buNone/>
            </a:pPr>
            <a:r>
              <a:rPr lang="en-US" altLang="en-US" sz="1400" i="1" dirty="0">
                <a:cs typeface="Arial" panose="020B0604020202020204" pitchFamily="34" charset="0"/>
              </a:rPr>
              <a:t>2017 numbers provided for reference.  2018 financial results to be provided separately.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52205A5F-56C3-4361-B2CD-1AB007C7E30A}"/>
              </a:ext>
            </a:extLst>
          </p:cNvPr>
          <p:cNvSpPr>
            <a:spLocks noGrp="1"/>
          </p:cNvSpPr>
          <p:nvPr>
            <p:ph type="title"/>
          </p:nvPr>
        </p:nvSpPr>
        <p:spPr>
          <a:xfrm>
            <a:off x="457200" y="0"/>
            <a:ext cx="8229600" cy="1143000"/>
          </a:xfrm>
        </p:spPr>
        <p:txBody>
          <a:bodyPr/>
          <a:lstStyle/>
          <a:p>
            <a:r>
              <a:rPr lang="en-US" altLang="en-US" sz="3600" dirty="0">
                <a:solidFill>
                  <a:srgbClr val="002060"/>
                </a:solidFill>
                <a:latin typeface="Tahoma" panose="020B0604030504040204" pitchFamily="34" charset="0"/>
                <a:cs typeface="Tahoma" panose="020B0604030504040204" pitchFamily="34" charset="0"/>
              </a:rPr>
              <a:t>Expense Breakdown</a:t>
            </a:r>
          </a:p>
        </p:txBody>
      </p:sp>
      <p:sp>
        <p:nvSpPr>
          <p:cNvPr id="18435" name="Footer Placeholder 2">
            <a:extLst>
              <a:ext uri="{FF2B5EF4-FFF2-40B4-BE49-F238E27FC236}">
                <a16:creationId xmlns:a16="http://schemas.microsoft.com/office/drawing/2014/main" id="{B9F45AA6-311D-497A-AA78-776AD5751B6F}"/>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cs typeface="Arial" panose="020B0604020202020204" pitchFamily="34" charset="0"/>
              </a:rPr>
              <a:t>Proprietary and Confidential Information</a:t>
            </a:r>
          </a:p>
        </p:txBody>
      </p:sp>
      <p:graphicFrame>
        <p:nvGraphicFramePr>
          <p:cNvPr id="4" name="Chart 3">
            <a:extLst>
              <a:ext uri="{FF2B5EF4-FFF2-40B4-BE49-F238E27FC236}">
                <a16:creationId xmlns:a16="http://schemas.microsoft.com/office/drawing/2014/main" id="{5AB752DE-0B4E-4F94-9330-43E2DAC0A994}"/>
              </a:ext>
            </a:extLst>
          </p:cNvPr>
          <p:cNvGraphicFramePr>
            <a:graphicFrameLocks/>
          </p:cNvGraphicFramePr>
          <p:nvPr/>
        </p:nvGraphicFramePr>
        <p:xfrm>
          <a:off x="1600200" y="838200"/>
          <a:ext cx="5867400" cy="4038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A1CAE5AC-43AE-4CFB-8C60-2C1EF33D4533}"/>
              </a:ext>
            </a:extLst>
          </p:cNvPr>
          <p:cNvGraphicFramePr>
            <a:graphicFrameLocks/>
          </p:cNvGraphicFramePr>
          <p:nvPr/>
        </p:nvGraphicFramePr>
        <p:xfrm>
          <a:off x="533400" y="1066799"/>
          <a:ext cx="8001000" cy="4724401"/>
        </p:xfrm>
        <a:graphic>
          <a:graphicData uri="http://schemas.openxmlformats.org/drawingml/2006/chart">
            <c:chart xmlns:c="http://schemas.openxmlformats.org/drawingml/2006/chart" xmlns:r="http://schemas.openxmlformats.org/officeDocument/2006/relationships" r:id="rId4"/>
          </a:graphicData>
        </a:graphic>
      </p:graphicFrame>
      <p:sp>
        <p:nvSpPr>
          <p:cNvPr id="9" name="Footer Placeholder 4">
            <a:extLst>
              <a:ext uri="{FF2B5EF4-FFF2-40B4-BE49-F238E27FC236}">
                <a16:creationId xmlns:a16="http://schemas.microsoft.com/office/drawing/2014/main" id="{70C13B12-AB19-495F-A66A-AA2571ABB609}"/>
              </a:ext>
            </a:extLst>
          </p:cNvPr>
          <p:cNvSpPr txBox="1">
            <a:spLocks/>
          </p:cNvSpPr>
          <p:nvPr/>
        </p:nvSpPr>
        <p:spPr bwMode="auto">
          <a:xfrm>
            <a:off x="6172200" y="5715000"/>
            <a:ext cx="2667000" cy="9898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20000"/>
              </a:spcBef>
              <a:spcAft>
                <a:spcPct val="0"/>
              </a:spcAft>
              <a:buFont typeface="Arial" panose="020B0604020202020204" pitchFamily="34" charset="0"/>
              <a:buChar char="•"/>
              <a:defRPr sz="3200" kern="1200">
                <a:solidFill>
                  <a:schemeClr val="tx1"/>
                </a:solidFill>
                <a:latin typeface="Calibri" panose="020F0502020204030204" pitchFamily="34" charset="0"/>
                <a:ea typeface="+mn-ea"/>
                <a:cs typeface="Arial"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lgn="l">
              <a:spcBef>
                <a:spcPct val="0"/>
              </a:spcBef>
              <a:buFontTx/>
              <a:buNone/>
            </a:pPr>
            <a:r>
              <a:rPr lang="en-US" altLang="en-US" sz="1400" i="1" dirty="0">
                <a:cs typeface="Arial" panose="020B0604020202020204" pitchFamily="34" charset="0"/>
              </a:rPr>
              <a:t>2017 numbers provided for reference.  2018 financial results to be provided separately.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20D64-0A6C-427A-8F93-3678A669A6B6}"/>
              </a:ext>
            </a:extLst>
          </p:cNvPr>
          <p:cNvSpPr>
            <a:spLocks noGrp="1"/>
          </p:cNvSpPr>
          <p:nvPr>
            <p:ph type="title"/>
          </p:nvPr>
        </p:nvSpPr>
        <p:spPr/>
        <p:txBody>
          <a:bodyPr/>
          <a:lstStyle/>
          <a:p>
            <a:r>
              <a:rPr lang="en-US" sz="3600" dirty="0">
                <a:solidFill>
                  <a:srgbClr val="002060"/>
                </a:solidFill>
                <a:latin typeface="Tahoma" panose="020B0604030504040204" pitchFamily="34" charset="0"/>
                <a:ea typeface="+mn-ea"/>
                <a:cs typeface="Tahoma" panose="020B0604030504040204" pitchFamily="34" charset="0"/>
              </a:rPr>
              <a:t>Financial Results – 2018 (Audited?)</a:t>
            </a:r>
          </a:p>
        </p:txBody>
      </p:sp>
      <p:sp>
        <p:nvSpPr>
          <p:cNvPr id="3" name="Content Placeholder 2">
            <a:extLst>
              <a:ext uri="{FF2B5EF4-FFF2-40B4-BE49-F238E27FC236}">
                <a16:creationId xmlns:a16="http://schemas.microsoft.com/office/drawing/2014/main" id="{791DEF4B-A24A-439F-BE34-19ABD640FFB4}"/>
              </a:ext>
            </a:extLst>
          </p:cNvPr>
          <p:cNvSpPr>
            <a:spLocks noGrp="1"/>
          </p:cNvSpPr>
          <p:nvPr>
            <p:ph idx="1"/>
          </p:nvPr>
        </p:nvSpPr>
        <p:spPr/>
        <p:txBody>
          <a:bodyPr/>
          <a:lstStyle/>
          <a:p>
            <a:r>
              <a:rPr lang="en-US" dirty="0"/>
              <a:t>Income Statement</a:t>
            </a:r>
          </a:p>
          <a:p>
            <a:r>
              <a:rPr lang="en-US" dirty="0"/>
              <a:t>Balance Sheet</a:t>
            </a:r>
          </a:p>
          <a:p>
            <a:r>
              <a:rPr lang="en-US" dirty="0"/>
              <a:t>Backlog/ Projects</a:t>
            </a:r>
          </a:p>
          <a:p>
            <a:r>
              <a:rPr lang="en-US" dirty="0"/>
              <a:t>2018 Forecast vs. Actual (Other Metrics – ROS?)</a:t>
            </a:r>
          </a:p>
          <a:p>
            <a:pPr lvl="1"/>
            <a:r>
              <a:rPr lang="en-US" dirty="0"/>
              <a:t>If available</a:t>
            </a:r>
          </a:p>
          <a:p>
            <a:endParaRPr lang="en-US" dirty="0"/>
          </a:p>
        </p:txBody>
      </p:sp>
      <p:sp>
        <p:nvSpPr>
          <p:cNvPr id="4" name="Footer Placeholder 3">
            <a:extLst>
              <a:ext uri="{FF2B5EF4-FFF2-40B4-BE49-F238E27FC236}">
                <a16:creationId xmlns:a16="http://schemas.microsoft.com/office/drawing/2014/main" id="{11E2A615-426C-4C30-8EB9-390BE482A3FA}"/>
              </a:ext>
            </a:extLst>
          </p:cNvPr>
          <p:cNvSpPr>
            <a:spLocks noGrp="1"/>
          </p:cNvSpPr>
          <p:nvPr>
            <p:ph type="ftr" sz="quarter" idx="11"/>
          </p:nvPr>
        </p:nvSpPr>
        <p:spPr/>
        <p:txBody>
          <a:bodyPr/>
          <a:lstStyle/>
          <a:p>
            <a:pPr>
              <a:defRPr/>
            </a:pPr>
            <a:r>
              <a:rPr lang="en-US"/>
              <a:t>Proprietary and Confidential Information</a:t>
            </a:r>
          </a:p>
        </p:txBody>
      </p:sp>
    </p:spTree>
    <p:extLst>
      <p:ext uri="{BB962C8B-B14F-4D97-AF65-F5344CB8AC3E}">
        <p14:creationId xmlns:p14="http://schemas.microsoft.com/office/powerpoint/2010/main" val="1062710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3">
            <a:extLst>
              <a:ext uri="{FF2B5EF4-FFF2-40B4-BE49-F238E27FC236}">
                <a16:creationId xmlns:a16="http://schemas.microsoft.com/office/drawing/2014/main" id="{9D87655E-DFAD-407F-9645-72AEF8433107}"/>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cs typeface="Arial" panose="020B0604020202020204" pitchFamily="34" charset="0"/>
              </a:rPr>
              <a:t>Proprietary and Confidential Information</a:t>
            </a:r>
          </a:p>
        </p:txBody>
      </p:sp>
      <p:sp>
        <p:nvSpPr>
          <p:cNvPr id="27651" name="Text Placeholder 7">
            <a:extLst>
              <a:ext uri="{FF2B5EF4-FFF2-40B4-BE49-F238E27FC236}">
                <a16:creationId xmlns:a16="http://schemas.microsoft.com/office/drawing/2014/main" id="{7CA05B79-8D0C-43E6-87D2-D9F0F0666C28}"/>
              </a:ext>
            </a:extLst>
          </p:cNvPr>
          <p:cNvSpPr txBox="1">
            <a:spLocks/>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3600" dirty="0">
                <a:solidFill>
                  <a:srgbClr val="002060"/>
                </a:solidFill>
                <a:latin typeface="Tahoma" panose="020B0604030504040204" pitchFamily="34" charset="0"/>
                <a:cs typeface="Tahoma" panose="020B0604030504040204" pitchFamily="34" charset="0"/>
              </a:rPr>
              <a:t>	Financial Goals</a:t>
            </a:r>
          </a:p>
        </p:txBody>
      </p:sp>
      <p:graphicFrame>
        <p:nvGraphicFramePr>
          <p:cNvPr id="9" name="Chart 8">
            <a:extLst>
              <a:ext uri="{FF2B5EF4-FFF2-40B4-BE49-F238E27FC236}">
                <a16:creationId xmlns:a16="http://schemas.microsoft.com/office/drawing/2014/main" id="{862EAFF1-F4BF-409F-9D3B-35FC14902054}"/>
              </a:ext>
            </a:extLst>
          </p:cNvPr>
          <p:cNvGraphicFramePr>
            <a:graphicFrameLocks/>
          </p:cNvGraphicFramePr>
          <p:nvPr/>
        </p:nvGraphicFramePr>
        <p:xfrm>
          <a:off x="543719" y="1068387"/>
          <a:ext cx="8056562" cy="47212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829198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20D64-0A6C-427A-8F93-3678A669A6B6}"/>
              </a:ext>
            </a:extLst>
          </p:cNvPr>
          <p:cNvSpPr>
            <a:spLocks noGrp="1"/>
          </p:cNvSpPr>
          <p:nvPr>
            <p:ph type="title"/>
          </p:nvPr>
        </p:nvSpPr>
        <p:spPr/>
        <p:txBody>
          <a:bodyPr/>
          <a:lstStyle/>
          <a:p>
            <a:r>
              <a:rPr lang="en-US" sz="3600" dirty="0">
                <a:solidFill>
                  <a:srgbClr val="002060"/>
                </a:solidFill>
                <a:latin typeface="Tahoma" panose="020B0604030504040204" pitchFamily="34" charset="0"/>
                <a:ea typeface="+mn-ea"/>
                <a:cs typeface="Tahoma" panose="020B0604030504040204" pitchFamily="34" charset="0"/>
              </a:rPr>
              <a:t>Financial Outlook/ Projections </a:t>
            </a:r>
            <a:br>
              <a:rPr lang="en-US" sz="3600" dirty="0">
                <a:solidFill>
                  <a:srgbClr val="002060"/>
                </a:solidFill>
                <a:latin typeface="Tahoma" panose="020B0604030504040204" pitchFamily="34" charset="0"/>
                <a:ea typeface="+mn-ea"/>
                <a:cs typeface="Tahoma" panose="020B0604030504040204" pitchFamily="34" charset="0"/>
              </a:rPr>
            </a:br>
            <a:r>
              <a:rPr lang="en-US" sz="2000" dirty="0">
                <a:solidFill>
                  <a:srgbClr val="002060"/>
                </a:solidFill>
                <a:latin typeface="Tahoma" panose="020B0604030504040204" pitchFamily="34" charset="0"/>
                <a:ea typeface="+mn-ea"/>
                <a:cs typeface="Tahoma" panose="020B0604030504040204" pitchFamily="34" charset="0"/>
              </a:rPr>
              <a:t>Annually FY 2020 through 2025</a:t>
            </a:r>
            <a:endParaRPr lang="en-US" sz="3600" dirty="0">
              <a:solidFill>
                <a:srgbClr val="002060"/>
              </a:solidFill>
              <a:latin typeface="Tahoma" panose="020B0604030504040204" pitchFamily="34" charset="0"/>
              <a:ea typeface="+mn-ea"/>
              <a:cs typeface="Tahoma" panose="020B0604030504040204" pitchFamily="34" charset="0"/>
            </a:endParaRPr>
          </a:p>
        </p:txBody>
      </p:sp>
      <p:sp>
        <p:nvSpPr>
          <p:cNvPr id="3" name="Content Placeholder 2">
            <a:extLst>
              <a:ext uri="{FF2B5EF4-FFF2-40B4-BE49-F238E27FC236}">
                <a16:creationId xmlns:a16="http://schemas.microsoft.com/office/drawing/2014/main" id="{791DEF4B-A24A-439F-BE34-19ABD640FFB4}"/>
              </a:ext>
            </a:extLst>
          </p:cNvPr>
          <p:cNvSpPr>
            <a:spLocks noGrp="1"/>
          </p:cNvSpPr>
          <p:nvPr>
            <p:ph idx="1"/>
          </p:nvPr>
        </p:nvSpPr>
        <p:spPr/>
        <p:txBody>
          <a:bodyPr/>
          <a:lstStyle/>
          <a:p>
            <a:r>
              <a:rPr lang="en-US" sz="2800" dirty="0"/>
              <a:t>Operating Income</a:t>
            </a:r>
          </a:p>
          <a:p>
            <a:r>
              <a:rPr lang="en-US" sz="2800" dirty="0"/>
              <a:t>COGS</a:t>
            </a:r>
          </a:p>
          <a:p>
            <a:r>
              <a:rPr lang="en-US" sz="2800" dirty="0"/>
              <a:t>Gross Profit</a:t>
            </a:r>
          </a:p>
          <a:p>
            <a:r>
              <a:rPr lang="en-US" sz="2800" dirty="0"/>
              <a:t>EBITA</a:t>
            </a:r>
          </a:p>
          <a:p>
            <a:r>
              <a:rPr lang="en-US" sz="2800" dirty="0"/>
              <a:t>EBIT</a:t>
            </a:r>
          </a:p>
          <a:p>
            <a:r>
              <a:rPr lang="en-US" sz="2800" dirty="0"/>
              <a:t>Profit/ Loss</a:t>
            </a:r>
          </a:p>
          <a:p>
            <a:r>
              <a:rPr lang="en-US" sz="2800" dirty="0"/>
              <a:t>Metrics – Year over year comparisons</a:t>
            </a:r>
          </a:p>
          <a:p>
            <a:pPr lvl="1"/>
            <a:r>
              <a:rPr lang="en-US" sz="2400" dirty="0"/>
              <a:t>i.e. Cashflow projections, ROS</a:t>
            </a:r>
          </a:p>
          <a:p>
            <a:endParaRPr lang="en-US" sz="2800" dirty="0"/>
          </a:p>
          <a:p>
            <a:endParaRPr lang="en-US" sz="2800" dirty="0"/>
          </a:p>
        </p:txBody>
      </p:sp>
      <p:sp>
        <p:nvSpPr>
          <p:cNvPr id="4" name="Footer Placeholder 3">
            <a:extLst>
              <a:ext uri="{FF2B5EF4-FFF2-40B4-BE49-F238E27FC236}">
                <a16:creationId xmlns:a16="http://schemas.microsoft.com/office/drawing/2014/main" id="{11E2A615-426C-4C30-8EB9-390BE482A3FA}"/>
              </a:ext>
            </a:extLst>
          </p:cNvPr>
          <p:cNvSpPr>
            <a:spLocks noGrp="1"/>
          </p:cNvSpPr>
          <p:nvPr>
            <p:ph type="ftr" sz="quarter" idx="11"/>
          </p:nvPr>
        </p:nvSpPr>
        <p:spPr/>
        <p:txBody>
          <a:bodyPr/>
          <a:lstStyle/>
          <a:p>
            <a:pPr>
              <a:defRPr/>
            </a:pPr>
            <a:r>
              <a:rPr lang="en-US"/>
              <a:t>Proprietary and Confidential Information</a:t>
            </a:r>
          </a:p>
        </p:txBody>
      </p:sp>
    </p:spTree>
    <p:extLst>
      <p:ext uri="{BB962C8B-B14F-4D97-AF65-F5344CB8AC3E}">
        <p14:creationId xmlns:p14="http://schemas.microsoft.com/office/powerpoint/2010/main" val="2762438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1447-5309-45FA-A64E-C01B23F651AA}"/>
              </a:ext>
            </a:extLst>
          </p:cNvPr>
          <p:cNvSpPr>
            <a:spLocks noGrp="1"/>
          </p:cNvSpPr>
          <p:nvPr>
            <p:ph type="ctrTitle"/>
          </p:nvPr>
        </p:nvSpPr>
        <p:spPr/>
        <p:txBody>
          <a:bodyPr/>
          <a:lstStyle/>
          <a:p>
            <a:r>
              <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Appendix</a:t>
            </a:r>
          </a:p>
        </p:txBody>
      </p:sp>
      <p:sp>
        <p:nvSpPr>
          <p:cNvPr id="4" name="Footer Placeholder 3">
            <a:extLst>
              <a:ext uri="{FF2B5EF4-FFF2-40B4-BE49-F238E27FC236}">
                <a16:creationId xmlns:a16="http://schemas.microsoft.com/office/drawing/2014/main" id="{5657B5B3-5969-4277-B4B6-7CF79DC6D283}"/>
              </a:ext>
            </a:extLst>
          </p:cNvPr>
          <p:cNvSpPr>
            <a:spLocks noGrp="1"/>
          </p:cNvSpPr>
          <p:nvPr>
            <p:ph type="ftr" sz="quarter" idx="11"/>
          </p:nvPr>
        </p:nvSpPr>
        <p:spPr/>
        <p:txBody>
          <a:bodyPr/>
          <a:lstStyle/>
          <a:p>
            <a:pPr>
              <a:defRPr/>
            </a:pPr>
            <a:r>
              <a:rPr lang="en-US"/>
              <a:t>Proprietary and Confidential Information</a:t>
            </a:r>
          </a:p>
        </p:txBody>
      </p:sp>
    </p:spTree>
    <p:extLst>
      <p:ext uri="{BB962C8B-B14F-4D97-AF65-F5344CB8AC3E}">
        <p14:creationId xmlns:p14="http://schemas.microsoft.com/office/powerpoint/2010/main" val="3544418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4">
            <a:extLst>
              <a:ext uri="{FF2B5EF4-FFF2-40B4-BE49-F238E27FC236}">
                <a16:creationId xmlns:a16="http://schemas.microsoft.com/office/drawing/2014/main" id="{4C293F0A-D02C-47CD-BAFD-F350E346CD9E}"/>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cs typeface="Arial" panose="020B0604020202020204" pitchFamily="34" charset="0"/>
              </a:rPr>
              <a:t>Proprietary and Confidential Information</a:t>
            </a:r>
          </a:p>
        </p:txBody>
      </p:sp>
      <p:sp>
        <p:nvSpPr>
          <p:cNvPr id="10243" name="Text Placeholder 7">
            <a:extLst>
              <a:ext uri="{FF2B5EF4-FFF2-40B4-BE49-F238E27FC236}">
                <a16:creationId xmlns:a16="http://schemas.microsoft.com/office/drawing/2014/main" id="{0943AA18-7B0C-4E63-8D55-60649D1D0F6B}"/>
              </a:ext>
            </a:extLst>
          </p:cNvPr>
          <p:cNvSpPr txBox="1">
            <a:spLocks/>
          </p:cNvSpPr>
          <p:nvPr/>
        </p:nvSpPr>
        <p:spPr bwMode="auto">
          <a:xfrm>
            <a:off x="19050" y="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3600" dirty="0">
                <a:solidFill>
                  <a:srgbClr val="002060"/>
                </a:solidFill>
                <a:latin typeface="Tahoma" panose="020B0604030504040204" pitchFamily="34" charset="0"/>
                <a:cs typeface="Tahoma" panose="020B0604030504040204" pitchFamily="34" charset="0"/>
              </a:rPr>
              <a:t>Peregrine Key STC Completions</a:t>
            </a:r>
          </a:p>
        </p:txBody>
      </p:sp>
      <p:pic>
        <p:nvPicPr>
          <p:cNvPr id="10244" name="Picture 3">
            <a:extLst>
              <a:ext uri="{FF2B5EF4-FFF2-40B4-BE49-F238E27FC236}">
                <a16:creationId xmlns:a16="http://schemas.microsoft.com/office/drawing/2014/main" id="{0C581AC1-E9B5-4956-9907-751663855D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652463"/>
            <a:ext cx="3590925" cy="48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4">
            <a:extLst>
              <a:ext uri="{FF2B5EF4-FFF2-40B4-BE49-F238E27FC236}">
                <a16:creationId xmlns:a16="http://schemas.microsoft.com/office/drawing/2014/main" id="{BC230416-FDCC-44F6-9EFA-11A23A41C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8850" y="609600"/>
            <a:ext cx="361315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8343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4BDFC5-88FD-451F-B9DB-8FF46E402EB2}"/>
              </a:ext>
            </a:extLst>
          </p:cNvPr>
          <p:cNvSpPr>
            <a:spLocks noGrp="1"/>
          </p:cNvSpPr>
          <p:nvPr>
            <p:ph idx="1"/>
          </p:nvPr>
        </p:nvSpPr>
        <p:spPr>
          <a:xfrm>
            <a:off x="457200" y="1219200"/>
            <a:ext cx="8229600" cy="4979988"/>
          </a:xfrm>
        </p:spPr>
        <p:txBody>
          <a:bodyPr/>
          <a:lstStyle/>
          <a:p>
            <a:pPr marL="0" indent="0" algn="ctr">
              <a:buFont typeface="Arial" panose="020B0604020202020204" pitchFamily="34" charset="0"/>
              <a:buNone/>
              <a:defRPr/>
            </a:pPr>
            <a:r>
              <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rPr>
              <a:t>Peregrine has established itself as a reliable STC resource, trusted by some of the most respected companies in the aviation industry</a:t>
            </a:r>
          </a:p>
        </p:txBody>
      </p:sp>
      <p:sp>
        <p:nvSpPr>
          <p:cNvPr id="11267" name="Footer Placeholder 3">
            <a:extLst>
              <a:ext uri="{FF2B5EF4-FFF2-40B4-BE49-F238E27FC236}">
                <a16:creationId xmlns:a16="http://schemas.microsoft.com/office/drawing/2014/main" id="{5EA6E812-8DA4-4917-B36D-8104AB2CACC7}"/>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cs typeface="Arial" panose="020B0604020202020204" pitchFamily="34" charset="0"/>
              </a:rPr>
              <a:t>Proprietary and Confidential Information</a:t>
            </a:r>
          </a:p>
        </p:txBody>
      </p:sp>
      <p:pic>
        <p:nvPicPr>
          <p:cNvPr id="11268" name="Picture 1">
            <a:extLst>
              <a:ext uri="{FF2B5EF4-FFF2-40B4-BE49-F238E27FC236}">
                <a16:creationId xmlns:a16="http://schemas.microsoft.com/office/drawing/2014/main" id="{AD38E182-7587-4EB2-82D3-DB81E6BCD4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1757" y="2243931"/>
            <a:ext cx="17526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2">
            <a:extLst>
              <a:ext uri="{FF2B5EF4-FFF2-40B4-BE49-F238E27FC236}">
                <a16:creationId xmlns:a16="http://schemas.microsoft.com/office/drawing/2014/main" id="{CDCF6FCA-72DC-4BCE-B8EE-A3B11F1CAB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1757" y="3127715"/>
            <a:ext cx="1512887"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3">
            <a:extLst>
              <a:ext uri="{FF2B5EF4-FFF2-40B4-BE49-F238E27FC236}">
                <a16:creationId xmlns:a16="http://schemas.microsoft.com/office/drawing/2014/main" id="{2C00A9F9-9395-4DBE-83D0-EB3F6C625E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15431" y="3082868"/>
            <a:ext cx="1673225"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4">
            <a:extLst>
              <a:ext uri="{FF2B5EF4-FFF2-40B4-BE49-F238E27FC236}">
                <a16:creationId xmlns:a16="http://schemas.microsoft.com/office/drawing/2014/main" id="{5BB68644-A223-48E9-BB8F-0161C40C900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63433" y="2225335"/>
            <a:ext cx="29210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7">
            <a:extLst>
              <a:ext uri="{FF2B5EF4-FFF2-40B4-BE49-F238E27FC236}">
                <a16:creationId xmlns:a16="http://schemas.microsoft.com/office/drawing/2014/main" id="{48B5B771-92FA-43B2-B1FF-E41D242FD03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0462" y="3971926"/>
            <a:ext cx="189547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
            <a:extLst>
              <a:ext uri="{FF2B5EF4-FFF2-40B4-BE49-F238E27FC236}">
                <a16:creationId xmlns:a16="http://schemas.microsoft.com/office/drawing/2014/main" id="{B69738E2-3FD0-47D7-8748-407C210795C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68447" y="3134178"/>
            <a:ext cx="27432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Text Placeholder 7">
            <a:extLst>
              <a:ext uri="{FF2B5EF4-FFF2-40B4-BE49-F238E27FC236}">
                <a16:creationId xmlns:a16="http://schemas.microsoft.com/office/drawing/2014/main" id="{75BCD8F8-CB62-4DAE-BA4B-E4E3C4835A62}"/>
              </a:ext>
            </a:extLst>
          </p:cNvPr>
          <p:cNvSpPr txBox="1">
            <a:spLocks/>
          </p:cNvSpPr>
          <p:nvPr/>
        </p:nvSpPr>
        <p:spPr bwMode="auto">
          <a:xfrm>
            <a:off x="0" y="377825"/>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3600" dirty="0">
                <a:solidFill>
                  <a:srgbClr val="002060"/>
                </a:solidFill>
                <a:latin typeface="Tahoma" panose="020B0604030504040204" pitchFamily="34" charset="0"/>
                <a:cs typeface="Tahoma" panose="020B0604030504040204" pitchFamily="34" charset="0"/>
              </a:rPr>
              <a:t>Peregrine Customer/Partner Network</a:t>
            </a:r>
          </a:p>
        </p:txBody>
      </p:sp>
      <p:pic>
        <p:nvPicPr>
          <p:cNvPr id="11275" name="Picture 3">
            <a:extLst>
              <a:ext uri="{FF2B5EF4-FFF2-40B4-BE49-F238E27FC236}">
                <a16:creationId xmlns:a16="http://schemas.microsoft.com/office/drawing/2014/main" id="{4B193C73-C3A3-4EBE-907C-7856496F1D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7092" y="4599669"/>
            <a:ext cx="228123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4">
            <a:extLst>
              <a:ext uri="{FF2B5EF4-FFF2-40B4-BE49-F238E27FC236}">
                <a16:creationId xmlns:a16="http://schemas.microsoft.com/office/drawing/2014/main" id="{11335D4E-9E6D-4FF5-8994-D12B00C9BB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53668" y="4867276"/>
            <a:ext cx="36576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5">
            <a:extLst>
              <a:ext uri="{FF2B5EF4-FFF2-40B4-BE49-F238E27FC236}">
                <a16:creationId xmlns:a16="http://schemas.microsoft.com/office/drawing/2014/main" id="{43E9995D-BDE6-49D0-94C1-41AD51DB242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9277" y="2243931"/>
            <a:ext cx="205740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6">
            <a:extLst>
              <a:ext uri="{FF2B5EF4-FFF2-40B4-BE49-F238E27FC236}">
                <a16:creationId xmlns:a16="http://schemas.microsoft.com/office/drawing/2014/main" id="{81D60B45-3BA6-4F92-B2F6-90C528C1B22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80908" y="3995738"/>
            <a:ext cx="268605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3" descr="A picture containing object&#10;&#10;Description automatically generated">
            <a:extLst>
              <a:ext uri="{FF2B5EF4-FFF2-40B4-BE49-F238E27FC236}">
                <a16:creationId xmlns:a16="http://schemas.microsoft.com/office/drawing/2014/main" id="{6B9F5825-9B81-4345-BAA7-4C7626530C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40239" y="3982130"/>
            <a:ext cx="18954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88067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Footer Placeholder 3">
            <a:extLst>
              <a:ext uri="{FF2B5EF4-FFF2-40B4-BE49-F238E27FC236}">
                <a16:creationId xmlns:a16="http://schemas.microsoft.com/office/drawing/2014/main" id="{810EE01F-1AFA-4CAA-8C0A-FD6201EDB724}"/>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cs typeface="Arial" panose="020B0604020202020204" pitchFamily="34" charset="0"/>
              </a:rPr>
              <a:t>Proprietary and Confidential Information</a:t>
            </a:r>
          </a:p>
        </p:txBody>
      </p:sp>
      <p:sp>
        <p:nvSpPr>
          <p:cNvPr id="12293" name="Text Placeholder 7">
            <a:extLst>
              <a:ext uri="{FF2B5EF4-FFF2-40B4-BE49-F238E27FC236}">
                <a16:creationId xmlns:a16="http://schemas.microsoft.com/office/drawing/2014/main" id="{07BF7416-6808-463B-9BB6-57729DA0E704}"/>
              </a:ext>
            </a:extLst>
          </p:cNvPr>
          <p:cNvSpPr txBox="1">
            <a:spLocks/>
          </p:cNvSpPr>
          <p:nvPr/>
        </p:nvSpPr>
        <p:spPr bwMode="auto">
          <a:xfrm>
            <a:off x="-22225" y="390525"/>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3600" dirty="0">
                <a:solidFill>
                  <a:srgbClr val="002060"/>
                </a:solidFill>
                <a:latin typeface="Tahoma" panose="020B0604030504040204" pitchFamily="34" charset="0"/>
                <a:cs typeface="Tahoma" panose="020B0604030504040204" pitchFamily="34" charset="0"/>
              </a:rPr>
              <a:t>Trusted/Preferred Equipment</a:t>
            </a:r>
          </a:p>
        </p:txBody>
      </p:sp>
      <p:sp>
        <p:nvSpPr>
          <p:cNvPr id="16" name="Content Placeholder 2">
            <a:extLst>
              <a:ext uri="{FF2B5EF4-FFF2-40B4-BE49-F238E27FC236}">
                <a16:creationId xmlns:a16="http://schemas.microsoft.com/office/drawing/2014/main" id="{BD6BFA1F-7FED-4155-9770-0011ECF587D7}"/>
              </a:ext>
            </a:extLst>
          </p:cNvPr>
          <p:cNvSpPr txBox="1">
            <a:spLocks/>
          </p:cNvSpPr>
          <p:nvPr/>
        </p:nvSpPr>
        <p:spPr>
          <a:xfrm>
            <a:off x="457200" y="1143000"/>
            <a:ext cx="8229600" cy="4525963"/>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1600" dirty="0">
                <a:solidFill>
                  <a:srgbClr val="002060"/>
                </a:solidFill>
                <a:latin typeface="Tahoma" panose="020B0604030504040204" pitchFamily="34" charset="0"/>
                <a:cs typeface="Tahoma" panose="020B0604030504040204" pitchFamily="34" charset="0"/>
              </a:rPr>
              <a:t>Trig Avionics </a:t>
            </a:r>
          </a:p>
          <a:p>
            <a:pPr lvl="1"/>
            <a:r>
              <a:rPr lang="en-US" altLang="en-US" sz="1200" dirty="0">
                <a:solidFill>
                  <a:srgbClr val="002060"/>
                </a:solidFill>
                <a:latin typeface="Tahoma" panose="020B0604030504040204" pitchFamily="34" charset="0"/>
                <a:cs typeface="Tahoma" panose="020B0604030504040204" pitchFamily="34" charset="0"/>
              </a:rPr>
              <a:t>ADS-B OUT Mode S Transponders</a:t>
            </a:r>
          </a:p>
          <a:p>
            <a:r>
              <a:rPr lang="en-US" altLang="en-US" sz="1600" dirty="0">
                <a:solidFill>
                  <a:srgbClr val="002060"/>
                </a:solidFill>
                <a:latin typeface="Tahoma" panose="020B0604030504040204" pitchFamily="34" charset="0"/>
                <a:cs typeface="Tahoma" panose="020B0604030504040204" pitchFamily="34" charset="0"/>
              </a:rPr>
              <a:t>FreeFlight Systems </a:t>
            </a:r>
          </a:p>
          <a:p>
            <a:pPr lvl="1"/>
            <a:r>
              <a:rPr lang="en-US" altLang="en-US" sz="1200" dirty="0">
                <a:solidFill>
                  <a:srgbClr val="002060"/>
                </a:solidFill>
                <a:latin typeface="Tahoma" panose="020B0604030504040204" pitchFamily="34" charset="0"/>
                <a:cs typeface="Tahoma" panose="020B0604030504040204" pitchFamily="34" charset="0"/>
              </a:rPr>
              <a:t>ADS-B OUT/IN UAT Transceivers and GPS WAAS Sensors</a:t>
            </a:r>
          </a:p>
          <a:p>
            <a:r>
              <a:rPr lang="en-US" altLang="en-US" sz="1600" dirty="0">
                <a:solidFill>
                  <a:srgbClr val="002060"/>
                </a:solidFill>
                <a:latin typeface="Tahoma" panose="020B0604030504040204" pitchFamily="34" charset="0"/>
                <a:cs typeface="Tahoma" panose="020B0604030504040204" pitchFamily="34" charset="0"/>
              </a:rPr>
              <a:t>Becker Avionics </a:t>
            </a:r>
          </a:p>
          <a:p>
            <a:pPr lvl="1"/>
            <a:r>
              <a:rPr lang="en-US" altLang="en-US" sz="1200" dirty="0">
                <a:solidFill>
                  <a:srgbClr val="002060"/>
                </a:solidFill>
                <a:latin typeface="Tahoma" panose="020B0604030504040204" pitchFamily="34" charset="0"/>
                <a:cs typeface="Tahoma" panose="020B0604030504040204" pitchFamily="34" charset="0"/>
              </a:rPr>
              <a:t>ADS-B OUT Mode S Transponders</a:t>
            </a:r>
          </a:p>
          <a:p>
            <a:r>
              <a:rPr lang="en-US" altLang="en-US" sz="1600" dirty="0">
                <a:solidFill>
                  <a:srgbClr val="002060"/>
                </a:solidFill>
                <a:latin typeface="Tahoma" panose="020B0604030504040204" pitchFamily="34" charset="0"/>
                <a:cs typeface="Tahoma" panose="020B0604030504040204" pitchFamily="34" charset="0"/>
              </a:rPr>
              <a:t>Garmin Avionics </a:t>
            </a:r>
          </a:p>
          <a:p>
            <a:pPr lvl="1"/>
            <a:r>
              <a:rPr lang="en-US" altLang="en-US" sz="1200" dirty="0">
                <a:solidFill>
                  <a:srgbClr val="002060"/>
                </a:solidFill>
                <a:latin typeface="Tahoma" panose="020B0604030504040204" pitchFamily="34" charset="0"/>
                <a:cs typeface="Tahoma" panose="020B0604030504040204" pitchFamily="34" charset="0"/>
              </a:rPr>
              <a:t>ADS-B OUT Mode S and Flight Displays</a:t>
            </a:r>
          </a:p>
          <a:p>
            <a:r>
              <a:rPr lang="en-US" altLang="en-US" sz="1600" dirty="0">
                <a:solidFill>
                  <a:srgbClr val="002060"/>
                </a:solidFill>
                <a:latin typeface="Tahoma" panose="020B0604030504040204" pitchFamily="34" charset="0"/>
                <a:cs typeface="Tahoma" panose="020B0604030504040204" pitchFamily="34" charset="0"/>
              </a:rPr>
              <a:t>Mid-Continent Standby Attitude Module</a:t>
            </a:r>
          </a:p>
          <a:p>
            <a:r>
              <a:rPr lang="en-US" altLang="en-US" sz="1600" dirty="0">
                <a:solidFill>
                  <a:srgbClr val="002060"/>
                </a:solidFill>
                <a:latin typeface="Tahoma" panose="020B0604030504040204" pitchFamily="34" charset="0"/>
                <a:cs typeface="Tahoma" panose="020B0604030504040204" pitchFamily="34" charset="0"/>
              </a:rPr>
              <a:t>True Blue Power </a:t>
            </a:r>
          </a:p>
          <a:p>
            <a:pPr lvl="1"/>
            <a:r>
              <a:rPr lang="en-US" altLang="en-US" sz="1200" dirty="0">
                <a:solidFill>
                  <a:srgbClr val="002060"/>
                </a:solidFill>
                <a:latin typeface="Tahoma" panose="020B0604030504040204" pitchFamily="34" charset="0"/>
                <a:cs typeface="Tahoma" panose="020B0604030504040204" pitchFamily="34" charset="0"/>
              </a:rPr>
              <a:t>Main Ship Lithium Battery</a:t>
            </a:r>
          </a:p>
          <a:p>
            <a:r>
              <a:rPr lang="en-US" altLang="en-US" sz="1600" dirty="0">
                <a:solidFill>
                  <a:srgbClr val="002060"/>
                </a:solidFill>
                <a:latin typeface="Tahoma" panose="020B0604030504040204" pitchFamily="34" charset="0"/>
                <a:cs typeface="Tahoma" panose="020B0604030504040204" pitchFamily="34" charset="0"/>
              </a:rPr>
              <a:t>CMC Electronics </a:t>
            </a:r>
          </a:p>
          <a:p>
            <a:pPr lvl="1"/>
            <a:r>
              <a:rPr lang="en-US" altLang="en-US" sz="1200" dirty="0">
                <a:solidFill>
                  <a:srgbClr val="002060"/>
                </a:solidFill>
                <a:latin typeface="Tahoma" panose="020B0604030504040204" pitchFamily="34" charset="0"/>
                <a:cs typeface="Tahoma" panose="020B0604030504040204" pitchFamily="34" charset="0"/>
              </a:rPr>
              <a:t>Flight Display and GPS WAAS Sensors</a:t>
            </a:r>
          </a:p>
          <a:p>
            <a:r>
              <a:rPr lang="en-US" altLang="en-US" sz="1600" dirty="0">
                <a:solidFill>
                  <a:srgbClr val="002060"/>
                </a:solidFill>
                <a:latin typeface="Tahoma" panose="020B0604030504040204" pitchFamily="34" charset="0"/>
                <a:cs typeface="Tahoma" panose="020B0604030504040204" pitchFamily="34" charset="0"/>
              </a:rPr>
              <a:t>BendixKing </a:t>
            </a:r>
          </a:p>
          <a:p>
            <a:pPr lvl="1"/>
            <a:r>
              <a:rPr lang="en-US" altLang="en-US" sz="1200" dirty="0">
                <a:solidFill>
                  <a:srgbClr val="002060"/>
                </a:solidFill>
                <a:latin typeface="Tahoma" panose="020B0604030504040204" pitchFamily="34" charset="0"/>
                <a:cs typeface="Tahoma" panose="020B0604030504040204" pitchFamily="34" charset="0"/>
              </a:rPr>
              <a:t>TCAS II (Traffic Collision Avoidance System)</a:t>
            </a:r>
          </a:p>
          <a:p>
            <a:r>
              <a:rPr lang="en-US" altLang="en-US" sz="1600" dirty="0">
                <a:solidFill>
                  <a:srgbClr val="002060"/>
                </a:solidFill>
                <a:latin typeface="Tahoma" panose="020B0604030504040204" pitchFamily="34" charset="0"/>
                <a:cs typeface="Tahoma" panose="020B0604030504040204" pitchFamily="34" charset="0"/>
              </a:rPr>
              <a:t>Northrop Grumman LITEF </a:t>
            </a:r>
          </a:p>
          <a:p>
            <a:pPr lvl="1"/>
            <a:r>
              <a:rPr lang="en-US" altLang="en-US" sz="1200" dirty="0">
                <a:solidFill>
                  <a:srgbClr val="002060"/>
                </a:solidFill>
                <a:latin typeface="Tahoma" panose="020B0604030504040204" pitchFamily="34" charset="0"/>
                <a:cs typeface="Tahoma" panose="020B0604030504040204" pitchFamily="34" charset="0"/>
              </a:rPr>
              <a:t>Attitude Reference Heading System</a:t>
            </a:r>
          </a:p>
          <a:p>
            <a:endParaRPr lang="en-US" altLang="en-US" sz="1600" dirty="0">
              <a:solidFill>
                <a:srgbClr val="002060"/>
              </a:solidFill>
              <a:latin typeface="Tahoma" panose="020B0604030504040204" pitchFamily="34" charset="0"/>
              <a:cs typeface="Tahoma" panose="020B0604030504040204" pitchFamily="34" charset="0"/>
            </a:endParaRPr>
          </a:p>
          <a:p>
            <a:endParaRPr lang="en-US" altLang="en-US" sz="1600" dirty="0">
              <a:solidFill>
                <a:srgbClr val="002060"/>
              </a:solidFill>
              <a:latin typeface="Tahoma" panose="020B0604030504040204" pitchFamily="34" charset="0"/>
              <a:cs typeface="Tahoma" panose="020B0604030504040204" pitchFamily="34" charset="0"/>
            </a:endParaRPr>
          </a:p>
        </p:txBody>
      </p:sp>
      <p:grpSp>
        <p:nvGrpSpPr>
          <p:cNvPr id="17" name="Group 16">
            <a:extLst>
              <a:ext uri="{FF2B5EF4-FFF2-40B4-BE49-F238E27FC236}">
                <a16:creationId xmlns:a16="http://schemas.microsoft.com/office/drawing/2014/main" id="{DCBCE10D-7F9F-4A70-99D7-073DC2FE472D}"/>
              </a:ext>
            </a:extLst>
          </p:cNvPr>
          <p:cNvGrpSpPr/>
          <p:nvPr/>
        </p:nvGrpSpPr>
        <p:grpSpPr>
          <a:xfrm>
            <a:off x="5257800" y="1524000"/>
            <a:ext cx="3170934" cy="3411627"/>
            <a:chOff x="5052118" y="2036673"/>
            <a:chExt cx="3170934" cy="3411627"/>
          </a:xfrm>
        </p:grpSpPr>
        <p:pic>
          <p:nvPicPr>
            <p:cNvPr id="18" name="Picture 17">
              <a:extLst>
                <a:ext uri="{FF2B5EF4-FFF2-40B4-BE49-F238E27FC236}">
                  <a16:creationId xmlns:a16="http://schemas.microsoft.com/office/drawing/2014/main" id="{26829B11-87EB-4AEA-B78A-12F2B4A79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2118" y="2786634"/>
              <a:ext cx="1524000" cy="1018032"/>
            </a:xfrm>
            <a:prstGeom prst="rect">
              <a:avLst/>
            </a:prstGeom>
          </p:spPr>
        </p:pic>
        <p:pic>
          <p:nvPicPr>
            <p:cNvPr id="19" name="Picture 18">
              <a:extLst>
                <a:ext uri="{FF2B5EF4-FFF2-40B4-BE49-F238E27FC236}">
                  <a16:creationId xmlns:a16="http://schemas.microsoft.com/office/drawing/2014/main" id="{6B9EFB34-338F-4F5A-A34C-BF96E5F110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752" y="2286000"/>
              <a:ext cx="2019300" cy="2019300"/>
            </a:xfrm>
            <a:prstGeom prst="rect">
              <a:avLst/>
            </a:prstGeom>
          </p:spPr>
        </p:pic>
        <p:pic>
          <p:nvPicPr>
            <p:cNvPr id="20" name="Picture 1">
              <a:extLst>
                <a:ext uri="{FF2B5EF4-FFF2-40B4-BE49-F238E27FC236}">
                  <a16:creationId xmlns:a16="http://schemas.microsoft.com/office/drawing/2014/main" id="{C7960228-FEC4-4F26-B1F7-4023F7CE55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
                      </a14:imgEffect>
                    </a14:imgLayer>
                  </a14:imgProps>
                </a:ext>
                <a:ext uri="{28A0092B-C50C-407E-A947-70E740481C1C}">
                  <a14:useLocalDpi xmlns:a14="http://schemas.microsoft.com/office/drawing/2010/main" val="0"/>
                </a:ext>
              </a:extLst>
            </a:blip>
            <a:srcRect/>
            <a:stretch>
              <a:fillRect/>
            </a:stretch>
          </p:blipFill>
          <p:spPr bwMode="auto">
            <a:xfrm>
              <a:off x="5052118" y="3729831"/>
              <a:ext cx="2577704" cy="1718469"/>
            </a:xfrm>
            <a:prstGeom prst="rect">
              <a:avLst/>
            </a:prstGeom>
            <a:solidFill>
              <a:srgbClr val="000000">
                <a:alpha val="30196"/>
              </a:srgbClr>
            </a:solidFill>
            <a:ln>
              <a:noFill/>
            </a:ln>
            <a:extLst/>
          </p:spPr>
        </p:pic>
        <p:pic>
          <p:nvPicPr>
            <p:cNvPr id="21" name="Picture 20">
              <a:extLst>
                <a:ext uri="{FF2B5EF4-FFF2-40B4-BE49-F238E27FC236}">
                  <a16:creationId xmlns:a16="http://schemas.microsoft.com/office/drawing/2014/main" id="{12CF20AD-4B8E-486E-915B-B2705CB2E6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6980" y="2451965"/>
              <a:ext cx="1146048" cy="524689"/>
            </a:xfrm>
            <a:prstGeom prst="rect">
              <a:avLst/>
            </a:prstGeom>
          </p:spPr>
        </p:pic>
        <p:pic>
          <p:nvPicPr>
            <p:cNvPr id="22" name="Picture 21">
              <a:extLst>
                <a:ext uri="{FF2B5EF4-FFF2-40B4-BE49-F238E27FC236}">
                  <a16:creationId xmlns:a16="http://schemas.microsoft.com/office/drawing/2014/main" id="{69288E1B-57FB-423F-91D7-B3F15C0DB8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3691" y="2036673"/>
              <a:ext cx="895350" cy="639536"/>
            </a:xfrm>
            <a:prstGeom prst="rect">
              <a:avLst/>
            </a:prstGeom>
          </p:spPr>
        </p:pic>
        <p:pic>
          <p:nvPicPr>
            <p:cNvPr id="23" name="Picture 22">
              <a:extLst>
                <a:ext uri="{FF2B5EF4-FFF2-40B4-BE49-F238E27FC236}">
                  <a16:creationId xmlns:a16="http://schemas.microsoft.com/office/drawing/2014/main" id="{18D88BAE-9927-4B01-8355-1BF34E014D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27629" y="2150061"/>
              <a:ext cx="981460" cy="562243"/>
            </a:xfrm>
            <a:prstGeom prst="rect">
              <a:avLst/>
            </a:prstGeom>
          </p:spPr>
        </p:pic>
      </p:grpSp>
    </p:spTree>
    <p:extLst>
      <p:ext uri="{BB962C8B-B14F-4D97-AF65-F5344CB8AC3E}">
        <p14:creationId xmlns:p14="http://schemas.microsoft.com/office/powerpoint/2010/main" val="2444155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CDF4FF"/>
            </a:gs>
            <a:gs pos="100000">
              <a:srgbClr val="FFFFFF"/>
            </a:gs>
          </a:gsLst>
          <a:lin ang="5400000" scaled="1"/>
        </a:grad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73A27140-B804-4519-9A5F-8CB976E5FE88}"/>
              </a:ext>
            </a:extLst>
          </p:cNvPr>
          <p:cNvSpPr/>
          <p:nvPr/>
        </p:nvSpPr>
        <p:spPr>
          <a:xfrm>
            <a:off x="3564582" y="1906742"/>
            <a:ext cx="5105400" cy="3626389"/>
          </a:xfrm>
          <a:prstGeom prst="roundRect">
            <a:avLst/>
          </a:prstGeom>
          <a:solidFill>
            <a:srgbClr val="003399">
              <a:alpha val="40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Diagram 20">
            <a:extLst>
              <a:ext uri="{FF2B5EF4-FFF2-40B4-BE49-F238E27FC236}">
                <a16:creationId xmlns:a16="http://schemas.microsoft.com/office/drawing/2014/main" id="{D7C57513-5796-4C1B-9F85-443A3B5CE6F7}"/>
              </a:ext>
            </a:extLst>
          </p:cNvPr>
          <p:cNvGraphicFramePr/>
          <p:nvPr>
            <p:extLst>
              <p:ext uri="{D42A27DB-BD31-4B8C-83A1-F6EECF244321}">
                <p14:modId xmlns:p14="http://schemas.microsoft.com/office/powerpoint/2010/main" val="484320159"/>
              </p:ext>
            </p:extLst>
          </p:nvPr>
        </p:nvGraphicFramePr>
        <p:xfrm>
          <a:off x="3412182" y="1957030"/>
          <a:ext cx="5486400" cy="3553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507" name="Content Placeholder 2">
            <a:extLst>
              <a:ext uri="{FF2B5EF4-FFF2-40B4-BE49-F238E27FC236}">
                <a16:creationId xmlns:a16="http://schemas.microsoft.com/office/drawing/2014/main" id="{3880B9F7-C9EA-4A83-B3F5-AFCF1719FB29}"/>
              </a:ext>
            </a:extLst>
          </p:cNvPr>
          <p:cNvSpPr>
            <a:spLocks noGrp="1"/>
          </p:cNvSpPr>
          <p:nvPr>
            <p:ph idx="1"/>
          </p:nvPr>
        </p:nvSpPr>
        <p:spPr>
          <a:xfrm>
            <a:off x="2901107" y="5617987"/>
            <a:ext cx="5997475" cy="685800"/>
          </a:xfrm>
        </p:spPr>
        <p:txBody>
          <a:bodyPr/>
          <a:lstStyle/>
          <a:p>
            <a:pPr marL="400050" lvl="1" indent="0" algn="r">
              <a:buFont typeface="Arial" panose="020B0604020202020204" pitchFamily="34" charset="0"/>
              <a:buNone/>
              <a:defRPr/>
            </a:pPr>
            <a:r>
              <a:rPr lang="en-US" altLang="en-US" sz="1200" i="1" dirty="0">
                <a:solidFill>
                  <a:srgbClr val="002060"/>
                </a:solidFill>
                <a:latin typeface="Tahoma" panose="020B0604030504040204" pitchFamily="34" charset="0"/>
                <a:ea typeface="Tahoma" panose="020B0604030504040204" pitchFamily="34" charset="0"/>
                <a:cs typeface="Tahoma" panose="020B0604030504040204" pitchFamily="34" charset="0"/>
              </a:rPr>
              <a:t>An STC (</a:t>
            </a:r>
            <a:r>
              <a:rPr lang="en-US" altLang="en-US" sz="1200" b="1" i="1" dirty="0">
                <a:solidFill>
                  <a:srgbClr val="002060"/>
                </a:solidFill>
                <a:latin typeface="Tahoma" panose="020B0604030504040204" pitchFamily="34" charset="0"/>
                <a:ea typeface="Tahoma" panose="020B0604030504040204" pitchFamily="34" charset="0"/>
                <a:cs typeface="Tahoma" panose="020B0604030504040204" pitchFamily="34" charset="0"/>
              </a:rPr>
              <a:t>S</a:t>
            </a:r>
            <a:r>
              <a:rPr lang="en-US" altLang="en-US" sz="1200" i="1" dirty="0">
                <a:solidFill>
                  <a:srgbClr val="002060"/>
                </a:solidFill>
                <a:latin typeface="Tahoma" panose="020B0604030504040204" pitchFamily="34" charset="0"/>
                <a:ea typeface="Tahoma" panose="020B0604030504040204" pitchFamily="34" charset="0"/>
                <a:cs typeface="Tahoma" panose="020B0604030504040204" pitchFamily="34" charset="0"/>
              </a:rPr>
              <a:t>upplemental </a:t>
            </a:r>
            <a:r>
              <a:rPr lang="en-US" altLang="en-US" sz="1200" b="1" i="1" dirty="0">
                <a:solidFill>
                  <a:srgbClr val="002060"/>
                </a:solidFill>
                <a:latin typeface="Tahoma" panose="020B0604030504040204" pitchFamily="34" charset="0"/>
                <a:ea typeface="Tahoma" panose="020B0604030504040204" pitchFamily="34" charset="0"/>
                <a:cs typeface="Tahoma" panose="020B0604030504040204" pitchFamily="34" charset="0"/>
              </a:rPr>
              <a:t>T</a:t>
            </a:r>
            <a:r>
              <a:rPr lang="en-US" altLang="en-US" sz="1200" i="1" dirty="0">
                <a:solidFill>
                  <a:srgbClr val="002060"/>
                </a:solidFill>
                <a:latin typeface="Tahoma" panose="020B0604030504040204" pitchFamily="34" charset="0"/>
                <a:ea typeface="Tahoma" panose="020B0604030504040204" pitchFamily="34" charset="0"/>
                <a:cs typeface="Tahoma" panose="020B0604030504040204" pitchFamily="34" charset="0"/>
              </a:rPr>
              <a:t>ype </a:t>
            </a:r>
            <a:r>
              <a:rPr lang="en-US" altLang="en-US" sz="1200" b="1" i="1" dirty="0">
                <a:solidFill>
                  <a:srgbClr val="002060"/>
                </a:solidFill>
                <a:latin typeface="Tahoma" panose="020B0604030504040204" pitchFamily="34" charset="0"/>
                <a:ea typeface="Tahoma" panose="020B0604030504040204" pitchFamily="34" charset="0"/>
                <a:cs typeface="Tahoma" panose="020B0604030504040204" pitchFamily="34" charset="0"/>
              </a:rPr>
              <a:t>C</a:t>
            </a:r>
            <a:r>
              <a:rPr lang="en-US" altLang="en-US" sz="1200" i="1" dirty="0">
                <a:solidFill>
                  <a:srgbClr val="002060"/>
                </a:solidFill>
                <a:latin typeface="Tahoma" panose="020B0604030504040204" pitchFamily="34" charset="0"/>
                <a:ea typeface="Tahoma" panose="020B0604030504040204" pitchFamily="34" charset="0"/>
                <a:cs typeface="Tahoma" panose="020B0604030504040204" pitchFamily="34" charset="0"/>
              </a:rPr>
              <a:t>ertificate) is an FAA-approved design change that supports alteration of an aircraft for the purpose of improving safety, functionality, performance, or maintainability</a:t>
            </a:r>
          </a:p>
        </p:txBody>
      </p:sp>
      <p:sp>
        <p:nvSpPr>
          <p:cNvPr id="7171" name="Footer Placeholder 3">
            <a:extLst>
              <a:ext uri="{FF2B5EF4-FFF2-40B4-BE49-F238E27FC236}">
                <a16:creationId xmlns:a16="http://schemas.microsoft.com/office/drawing/2014/main" id="{5BBA7801-F882-40B8-8EEC-363B703E7080}"/>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cs typeface="Arial" panose="020B0604020202020204" pitchFamily="34" charset="0"/>
              </a:rPr>
              <a:t>Proprietary and Confidential Information</a:t>
            </a:r>
          </a:p>
        </p:txBody>
      </p:sp>
      <p:sp>
        <p:nvSpPr>
          <p:cNvPr id="7173" name="Text Placeholder 7">
            <a:extLst>
              <a:ext uri="{FF2B5EF4-FFF2-40B4-BE49-F238E27FC236}">
                <a16:creationId xmlns:a16="http://schemas.microsoft.com/office/drawing/2014/main" id="{E4D17B5F-0FE8-49CF-84FD-C46FC39DB6DB}"/>
              </a:ext>
            </a:extLst>
          </p:cNvPr>
          <p:cNvSpPr txBox="1">
            <a:spLocks/>
          </p:cNvSpPr>
          <p:nvPr/>
        </p:nvSpPr>
        <p:spPr bwMode="auto">
          <a:xfrm>
            <a:off x="-15875" y="325438"/>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3600" dirty="0">
                <a:solidFill>
                  <a:srgbClr val="002060"/>
                </a:solidFill>
                <a:latin typeface="Tahoma" panose="020B0604030504040204" pitchFamily="34" charset="0"/>
                <a:cs typeface="Tahoma" panose="020B0604030504040204" pitchFamily="34" charset="0"/>
              </a:rPr>
              <a:t>Our Mission</a:t>
            </a:r>
          </a:p>
        </p:txBody>
      </p:sp>
      <p:sp>
        <p:nvSpPr>
          <p:cNvPr id="2" name="TextBox 1">
            <a:extLst>
              <a:ext uri="{FF2B5EF4-FFF2-40B4-BE49-F238E27FC236}">
                <a16:creationId xmlns:a16="http://schemas.microsoft.com/office/drawing/2014/main" id="{5A0F68E6-CA19-476D-9D63-FD4EEFA1354D}"/>
              </a:ext>
            </a:extLst>
          </p:cNvPr>
          <p:cNvSpPr txBox="1"/>
          <p:nvPr/>
        </p:nvSpPr>
        <p:spPr>
          <a:xfrm>
            <a:off x="1" y="1024018"/>
            <a:ext cx="9128124" cy="646331"/>
          </a:xfrm>
          <a:prstGeom prst="rect">
            <a:avLst/>
          </a:prstGeom>
          <a:noFill/>
        </p:spPr>
        <p:txBody>
          <a:bodyPr wrap="square" rtlCol="0">
            <a:spAutoFit/>
          </a:bodyPr>
          <a:lstStyle/>
          <a:p>
            <a:pPr marL="0" indent="0" algn="ctr">
              <a:buFont typeface="Arial" panose="020B0604020202020204" pitchFamily="34" charset="0"/>
              <a:buNone/>
              <a:defRPr/>
            </a:pPr>
            <a:r>
              <a:rPr lang="en-US" altLang="en-US" dirty="0">
                <a:solidFill>
                  <a:srgbClr val="002060"/>
                </a:solidFill>
                <a:latin typeface="Tahoma" panose="020B0604030504040204" pitchFamily="34" charset="0"/>
                <a:ea typeface="Tahoma" panose="020B0604030504040204" pitchFamily="34" charset="0"/>
                <a:cs typeface="Tahoma" panose="020B0604030504040204" pitchFamily="34" charset="0"/>
              </a:rPr>
              <a:t>Provide end-to-end FAA-approved </a:t>
            </a:r>
            <a:r>
              <a:rPr lang="en-US" altLang="en-US" b="1" dirty="0">
                <a:solidFill>
                  <a:srgbClr val="002060"/>
                </a:solidFill>
                <a:latin typeface="Tahoma" panose="020B0604030504040204" pitchFamily="34" charset="0"/>
                <a:ea typeface="Tahoma" panose="020B0604030504040204" pitchFamily="34" charset="0"/>
                <a:cs typeface="Tahoma" panose="020B0604030504040204" pitchFamily="34" charset="0"/>
              </a:rPr>
              <a:t>STC</a:t>
            </a:r>
            <a:r>
              <a:rPr lang="en-US" altLang="en-US" dirty="0">
                <a:solidFill>
                  <a:srgbClr val="002060"/>
                </a:solidFill>
                <a:latin typeface="Tahoma" panose="020B0604030504040204" pitchFamily="34" charset="0"/>
                <a:ea typeface="Tahoma" panose="020B0604030504040204" pitchFamily="34" charset="0"/>
                <a:cs typeface="Tahoma" panose="020B0604030504040204" pitchFamily="34" charset="0"/>
              </a:rPr>
              <a:t> solutions for our </a:t>
            </a:r>
            <a:r>
              <a:rPr lang="en-US" altLang="en-US" b="1" dirty="0">
                <a:solidFill>
                  <a:srgbClr val="002060"/>
                </a:solidFill>
                <a:latin typeface="Tahoma" panose="020B0604030504040204" pitchFamily="34" charset="0"/>
                <a:ea typeface="Tahoma" panose="020B0604030504040204" pitchFamily="34" charset="0"/>
                <a:cs typeface="Tahoma" panose="020B0604030504040204" pitchFamily="34" charset="0"/>
              </a:rPr>
              <a:t>customer/partner network</a:t>
            </a:r>
            <a:r>
              <a:rPr lang="en-US" altLang="en-US" dirty="0">
                <a:solidFill>
                  <a:srgbClr val="002060"/>
                </a:solidFill>
                <a:latin typeface="Tahoma" panose="020B0604030504040204" pitchFamily="34" charset="0"/>
                <a:ea typeface="Tahoma" panose="020B0604030504040204" pitchFamily="34" charset="0"/>
                <a:cs typeface="Tahoma" panose="020B0604030504040204" pitchFamily="34" charset="0"/>
              </a:rPr>
              <a:t> using </a:t>
            </a:r>
            <a:r>
              <a:rPr lang="en-US" altLang="en-US" b="1" dirty="0">
                <a:solidFill>
                  <a:srgbClr val="002060"/>
                </a:solidFill>
                <a:latin typeface="Tahoma" panose="020B0604030504040204" pitchFamily="34" charset="0"/>
                <a:ea typeface="Tahoma" panose="020B0604030504040204" pitchFamily="34" charset="0"/>
                <a:cs typeface="Tahoma" panose="020B0604030504040204" pitchFamily="34" charset="0"/>
              </a:rPr>
              <a:t>trusted avionics equipment</a:t>
            </a:r>
            <a:r>
              <a:rPr lang="en-US" altLang="en-US" dirty="0">
                <a:solidFill>
                  <a:srgbClr val="002060"/>
                </a:solidFill>
                <a:latin typeface="Tahoma" panose="020B0604030504040204" pitchFamily="34" charset="0"/>
                <a:ea typeface="Tahoma" panose="020B0604030504040204" pitchFamily="34" charset="0"/>
                <a:cs typeface="Tahoma" panose="020B0604030504040204" pitchFamily="34" charset="0"/>
              </a:rPr>
              <a:t> and proven</a:t>
            </a:r>
            <a:r>
              <a:rPr lang="en-US" altLang="en-US" b="1" dirty="0">
                <a:solidFill>
                  <a:srgbClr val="002060"/>
                </a:solidFill>
                <a:latin typeface="Tahoma" panose="020B0604030504040204" pitchFamily="34" charset="0"/>
                <a:ea typeface="Tahoma" panose="020B0604030504040204" pitchFamily="34" charset="0"/>
                <a:cs typeface="Tahoma" panose="020B0604030504040204" pitchFamily="34" charset="0"/>
              </a:rPr>
              <a:t> FAA certification methods</a:t>
            </a:r>
            <a:endParaRPr lang="en-US" altLang="en-US"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25" name="Picture 24">
            <a:extLst>
              <a:ext uri="{FF2B5EF4-FFF2-40B4-BE49-F238E27FC236}">
                <a16:creationId xmlns:a16="http://schemas.microsoft.com/office/drawing/2014/main" id="{7E453BCC-1DB2-4E1C-81C5-F23E6E9C8A18}"/>
              </a:ext>
            </a:extLst>
          </p:cNvPr>
          <p:cNvPicPr>
            <a:picLocks noChangeAspect="1"/>
          </p:cNvPicPr>
          <p:nvPr/>
        </p:nvPicPr>
        <p:blipFill>
          <a:blip r:embed="rId7"/>
          <a:stretch>
            <a:fillRect/>
          </a:stretch>
        </p:blipFill>
        <p:spPr>
          <a:xfrm>
            <a:off x="7298382" y="4581888"/>
            <a:ext cx="838200" cy="838200"/>
          </a:xfrm>
          <a:prstGeom prst="rect">
            <a:avLst/>
          </a:prstGeom>
        </p:spPr>
      </p:pic>
      <p:pic>
        <p:nvPicPr>
          <p:cNvPr id="6" name="Picture 5">
            <a:extLst>
              <a:ext uri="{FF2B5EF4-FFF2-40B4-BE49-F238E27FC236}">
                <a16:creationId xmlns:a16="http://schemas.microsoft.com/office/drawing/2014/main" id="{05B7FD12-ACC1-444A-BCC0-D9E7720BF5C9}"/>
              </a:ext>
            </a:extLst>
          </p:cNvPr>
          <p:cNvPicPr>
            <a:picLocks noChangeAspect="1"/>
          </p:cNvPicPr>
          <p:nvPr/>
        </p:nvPicPr>
        <p:blipFill>
          <a:blip r:embed="rId8"/>
          <a:stretch>
            <a:fillRect/>
          </a:stretch>
        </p:blipFill>
        <p:spPr>
          <a:xfrm>
            <a:off x="5164782" y="2971800"/>
            <a:ext cx="1710035" cy="1213186"/>
          </a:xfrm>
          <a:prstGeom prst="rect">
            <a:avLst/>
          </a:prstGeom>
          <a:blipFill dpi="0" rotWithShape="1">
            <a:blip r:embed="rId9">
              <a:alphaModFix amt="50000"/>
            </a:blip>
            <a:srcRect/>
            <a:tile tx="0" ty="0" sx="100000" sy="100000" flip="none" algn="tl"/>
          </a:blipFill>
          <a:effectLst>
            <a:glow rad="127000">
              <a:schemeClr val="accent1">
                <a:alpha val="27000"/>
              </a:schemeClr>
            </a:glow>
            <a:softEdge rad="431800"/>
          </a:effectLst>
        </p:spPr>
      </p:pic>
      <p:pic>
        <p:nvPicPr>
          <p:cNvPr id="10" name="Picture 1">
            <a:extLst>
              <a:ext uri="{FF2B5EF4-FFF2-40B4-BE49-F238E27FC236}">
                <a16:creationId xmlns:a16="http://schemas.microsoft.com/office/drawing/2014/main" id="{39A83787-9127-4534-AD15-3876C0F887E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4324" y="4159256"/>
            <a:ext cx="2462381"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a:extLst>
              <a:ext uri="{FF2B5EF4-FFF2-40B4-BE49-F238E27FC236}">
                <a16:creationId xmlns:a16="http://schemas.microsoft.com/office/drawing/2014/main" id="{92937C4B-201C-4D7F-BE41-3900089BA8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4293" y="1906742"/>
            <a:ext cx="2417789" cy="161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3C0CBB4F-AFD3-4D54-8067-1DC5210E1CD1}"/>
              </a:ext>
            </a:extLst>
          </p:cNvPr>
          <p:cNvSpPr txBox="1"/>
          <p:nvPr/>
        </p:nvSpPr>
        <p:spPr>
          <a:xfrm>
            <a:off x="1203401" y="3554371"/>
            <a:ext cx="1981200" cy="523220"/>
          </a:xfrm>
          <a:prstGeom prst="rect">
            <a:avLst/>
          </a:prstGeom>
          <a:noFill/>
        </p:spPr>
        <p:txBody>
          <a:bodyPr wrap="square" rtlCol="0">
            <a:spAutoFit/>
          </a:bodyPr>
          <a:lstStyle/>
          <a:p>
            <a:pPr marL="0" indent="0" algn="ctr">
              <a:buFont typeface="Arial" panose="020B0604020202020204" pitchFamily="34" charset="0"/>
              <a:buNone/>
              <a:defRPr/>
            </a:pPr>
            <a:r>
              <a:rPr lang="en-US" altLang="en-US" sz="1400" i="1" dirty="0">
                <a:solidFill>
                  <a:srgbClr val="002060"/>
                </a:solidFill>
                <a:latin typeface="Tahoma" panose="020B0604030504040204" pitchFamily="34" charset="0"/>
                <a:ea typeface="Tahoma" panose="020B0604030504040204" pitchFamily="34" charset="0"/>
                <a:cs typeface="Tahoma" panose="020B0604030504040204" pitchFamily="34" charset="0"/>
              </a:rPr>
              <a:t>Installing new avionics in existing airframes</a:t>
            </a:r>
          </a:p>
        </p:txBody>
      </p:sp>
      <p:sp>
        <p:nvSpPr>
          <p:cNvPr id="14" name="Arrow: Right 13">
            <a:extLst>
              <a:ext uri="{FF2B5EF4-FFF2-40B4-BE49-F238E27FC236}">
                <a16:creationId xmlns:a16="http://schemas.microsoft.com/office/drawing/2014/main" id="{50532766-E5D7-4435-8AA6-1DA5385856E4}"/>
              </a:ext>
            </a:extLst>
          </p:cNvPr>
          <p:cNvSpPr/>
          <p:nvPr/>
        </p:nvSpPr>
        <p:spPr>
          <a:xfrm rot="4951696">
            <a:off x="641965" y="3549337"/>
            <a:ext cx="673361" cy="523851"/>
          </a:xfrm>
          <a:prstGeom prst="rightArrow">
            <a:avLst/>
          </a:prstGeom>
          <a:solidFill>
            <a:srgbClr val="0070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85934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4CB3D2-0676-4D74-AB73-EA68EC8FD6B1}"/>
              </a:ext>
            </a:extLst>
          </p:cNvPr>
          <p:cNvSpPr>
            <a:spLocks noGrp="1"/>
          </p:cNvSpPr>
          <p:nvPr>
            <p:ph type="title"/>
          </p:nvPr>
        </p:nvSpPr>
        <p:spPr/>
        <p:txBody>
          <a:bodyPr/>
          <a:lstStyle/>
          <a:p>
            <a:r>
              <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What our Customers say:</a:t>
            </a:r>
          </a:p>
        </p:txBody>
      </p:sp>
      <p:sp>
        <p:nvSpPr>
          <p:cNvPr id="4" name="Footer Placeholder 3">
            <a:extLst>
              <a:ext uri="{FF2B5EF4-FFF2-40B4-BE49-F238E27FC236}">
                <a16:creationId xmlns:a16="http://schemas.microsoft.com/office/drawing/2014/main" id="{14E9F4EB-13A6-4A98-BC78-22B1B062694D}"/>
              </a:ext>
            </a:extLst>
          </p:cNvPr>
          <p:cNvSpPr>
            <a:spLocks noGrp="1"/>
          </p:cNvSpPr>
          <p:nvPr>
            <p:ph type="ftr" sz="quarter" idx="11"/>
          </p:nvPr>
        </p:nvSpPr>
        <p:spPr/>
        <p:txBody>
          <a:bodyPr/>
          <a:lstStyle/>
          <a:p>
            <a:pPr>
              <a:defRPr/>
            </a:pPr>
            <a:r>
              <a:rPr lang="en-US"/>
              <a:t>Proprietary and Confidential Information</a:t>
            </a:r>
          </a:p>
        </p:txBody>
      </p:sp>
      <p:sp>
        <p:nvSpPr>
          <p:cNvPr id="8" name="Text Placeholder 7">
            <a:extLst>
              <a:ext uri="{FF2B5EF4-FFF2-40B4-BE49-F238E27FC236}">
                <a16:creationId xmlns:a16="http://schemas.microsoft.com/office/drawing/2014/main" id="{70A81670-7130-4611-9C6A-F61277F180DF}"/>
              </a:ext>
            </a:extLst>
          </p:cNvPr>
          <p:cNvSpPr txBox="1">
            <a:spLocks/>
          </p:cNvSpPr>
          <p:nvPr/>
        </p:nvSpPr>
        <p:spPr bwMode="auto">
          <a:xfrm>
            <a:off x="457200" y="1434140"/>
            <a:ext cx="8229600" cy="428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eaLnBrk="1" hangingPunct="1">
              <a:buNone/>
              <a:defRPr/>
            </a:pPr>
            <a:r>
              <a:rPr lang="en-US" sz="2000" i="1" dirty="0"/>
              <a:t>“Peregrine has been a big help on short notice in providing engineering support for our Learjet avionics installations.  We appreciate their experience and responsiveness.”</a:t>
            </a:r>
          </a:p>
          <a:p>
            <a:pPr marL="502920" algn="r" eaLnBrk="1" hangingPunct="1">
              <a:buFontTx/>
              <a:buChar char="-"/>
              <a:defRPr/>
            </a:pPr>
            <a:r>
              <a:rPr lang="en-US" altLang="en-US" sz="2000" dirty="0">
                <a:ea typeface="Tahoma" panose="020B0604030504040204" pitchFamily="34" charset="0"/>
                <a:cs typeface="Tahoma" panose="020B0604030504040204" pitchFamily="34" charset="0"/>
              </a:rPr>
              <a:t>James </a:t>
            </a:r>
            <a:r>
              <a:rPr lang="en-US" altLang="en-US" sz="2000" dirty="0" err="1">
                <a:ea typeface="Tahoma" panose="020B0604030504040204" pitchFamily="34" charset="0"/>
                <a:cs typeface="Tahoma" panose="020B0604030504040204" pitchFamily="34" charset="0"/>
              </a:rPr>
              <a:t>Bohart</a:t>
            </a:r>
            <a:r>
              <a:rPr lang="en-US" altLang="en-US" sz="2000" dirty="0">
                <a:ea typeface="Tahoma" panose="020B0604030504040204" pitchFamily="34" charset="0"/>
                <a:cs typeface="Tahoma" panose="020B0604030504040204" pitchFamily="34" charset="0"/>
              </a:rPr>
              <a:t>, Avionics Manager, Trine Aero</a:t>
            </a:r>
          </a:p>
          <a:p>
            <a:pPr marL="160020" indent="0" eaLnBrk="1" hangingPunct="1">
              <a:buNone/>
              <a:defRPr/>
            </a:pPr>
            <a:endParaRPr lang="en-US" altLang="en-US" sz="2000" i="1" dirty="0">
              <a:ea typeface="Tahoma" panose="020B0604030504040204" pitchFamily="34" charset="0"/>
              <a:cs typeface="Tahoma" panose="020B0604030504040204" pitchFamily="34" charset="0"/>
            </a:endParaRPr>
          </a:p>
          <a:p>
            <a:pPr marL="160020" indent="0" eaLnBrk="1" hangingPunct="1">
              <a:buNone/>
              <a:defRPr/>
            </a:pPr>
            <a:r>
              <a:rPr lang="en-US" altLang="en-US" sz="2000" i="1" dirty="0">
                <a:ea typeface="Tahoma" panose="020B0604030504040204" pitchFamily="34" charset="0"/>
                <a:cs typeface="Tahoma" panose="020B0604030504040204" pitchFamily="34" charset="0"/>
              </a:rPr>
              <a:t>“I really appreciate everything that the Peregrine team has done to support our ADS-B Out installations on the Citations.  With their STC data and their engineering support, we have been able to install and release aircraft in a timely manner with a quality system installation. Our customers have been very happy with the low down time for installation as well as the exceptional performance of their new system." </a:t>
            </a:r>
            <a:endParaRPr lang="en-US" sz="2000" i="1" dirty="0"/>
          </a:p>
          <a:p>
            <a:pPr marL="502920" algn="r" eaLnBrk="1" hangingPunct="1">
              <a:buFontTx/>
              <a:buChar char="-"/>
              <a:defRPr/>
            </a:pPr>
            <a:r>
              <a:rPr lang="en-US" altLang="en-US" sz="2000" dirty="0">
                <a:ea typeface="Tahoma" panose="020B0604030504040204" pitchFamily="34" charset="0"/>
                <a:cs typeface="Tahoma" panose="020B0604030504040204" pitchFamily="34" charset="0"/>
              </a:rPr>
              <a:t>Ben </a:t>
            </a:r>
            <a:r>
              <a:rPr lang="en-US" altLang="en-US" sz="2000" dirty="0" err="1">
                <a:ea typeface="Tahoma" panose="020B0604030504040204" pitchFamily="34" charset="0"/>
                <a:cs typeface="Tahoma" panose="020B0604030504040204" pitchFamily="34" charset="0"/>
              </a:rPr>
              <a:t>Doying</a:t>
            </a:r>
            <a:r>
              <a:rPr lang="en-US" altLang="en-US" sz="2000" dirty="0">
                <a:ea typeface="Tahoma" panose="020B0604030504040204" pitchFamily="34" charset="0"/>
                <a:cs typeface="Tahoma" panose="020B0604030504040204" pitchFamily="34" charset="0"/>
              </a:rPr>
              <a:t>, Avionics Department, Eagle Aviation </a:t>
            </a:r>
          </a:p>
        </p:txBody>
      </p:sp>
    </p:spTree>
    <p:extLst>
      <p:ext uri="{BB962C8B-B14F-4D97-AF65-F5344CB8AC3E}">
        <p14:creationId xmlns:p14="http://schemas.microsoft.com/office/powerpoint/2010/main" val="4570836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1C485704-3EE0-40A6-8225-2694F6BC52CC}"/>
              </a:ext>
            </a:extLst>
          </p:cNvPr>
          <p:cNvSpPr>
            <a:spLocks noGrp="1"/>
          </p:cNvSpPr>
          <p:nvPr>
            <p:ph type="title"/>
          </p:nvPr>
        </p:nvSpPr>
        <p:spPr>
          <a:xfrm>
            <a:off x="457200" y="274638"/>
            <a:ext cx="8229600" cy="639762"/>
          </a:xfrm>
        </p:spPr>
        <p:txBody>
          <a:bodyPr/>
          <a:lstStyle/>
          <a:p>
            <a:pPr eaLnBrk="1" hangingPunct="1"/>
            <a:r>
              <a:rPr lang="en-US" altLang="en-US" sz="3600" dirty="0">
                <a:solidFill>
                  <a:srgbClr val="002060"/>
                </a:solidFill>
                <a:latin typeface="Tahoma" panose="020B0604030504040204" pitchFamily="34" charset="0"/>
                <a:cs typeface="Tahoma" panose="020B0604030504040204" pitchFamily="34" charset="0"/>
              </a:rPr>
              <a:t>Typical STC Project</a:t>
            </a:r>
          </a:p>
        </p:txBody>
      </p:sp>
      <p:graphicFrame>
        <p:nvGraphicFramePr>
          <p:cNvPr id="8" name="Table 7">
            <a:extLst>
              <a:ext uri="{FF2B5EF4-FFF2-40B4-BE49-F238E27FC236}">
                <a16:creationId xmlns:a16="http://schemas.microsoft.com/office/drawing/2014/main" id="{8BFEFEB8-98C2-4682-A6A9-8EF6B3928DC2}"/>
              </a:ext>
            </a:extLst>
          </p:cNvPr>
          <p:cNvGraphicFramePr>
            <a:graphicFrameLocks noGrp="1"/>
          </p:cNvGraphicFramePr>
          <p:nvPr/>
        </p:nvGraphicFramePr>
        <p:xfrm>
          <a:off x="561975" y="1447800"/>
          <a:ext cx="3486150" cy="3673480"/>
        </p:xfrm>
        <a:graphic>
          <a:graphicData uri="http://schemas.openxmlformats.org/drawingml/2006/table">
            <a:tbl>
              <a:tblPr firstRow="1" firstCol="1" lastRow="1" lastCol="1" bandRow="1" bandCol="1">
                <a:tableStyleId>{5C22544A-7EE6-4342-B048-85BDC9FD1C3A}</a:tableStyleId>
              </a:tblPr>
              <a:tblGrid>
                <a:gridCol w="97155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2"/>
                    </a:ext>
                  </a:extLst>
                </a:gridCol>
              </a:tblGrid>
              <a:tr h="152439">
                <a:tc gridSpan="2">
                  <a:txBody>
                    <a:bodyPr/>
                    <a:lstStyle/>
                    <a:p>
                      <a:pPr marL="0" marR="0" algn="ctr">
                        <a:spcBef>
                          <a:spcPts val="0"/>
                        </a:spcBef>
                        <a:spcAft>
                          <a:spcPts val="0"/>
                        </a:spcAft>
                      </a:pPr>
                      <a:r>
                        <a:rPr lang="en-US" sz="1000" dirty="0">
                          <a:effectLst/>
                        </a:rPr>
                        <a:t>Certification Documents</a:t>
                      </a:r>
                      <a:endParaRPr lang="en-US" sz="1200" dirty="0">
                        <a:effectLst/>
                        <a:latin typeface="Arial"/>
                        <a:ea typeface="Times New Roman"/>
                        <a:cs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152439">
                <a:tc>
                  <a:txBody>
                    <a:bodyPr/>
                    <a:lstStyle/>
                    <a:p>
                      <a:pPr marL="0" marR="0" algn="just">
                        <a:spcBef>
                          <a:spcPts val="0"/>
                        </a:spcBef>
                        <a:spcAft>
                          <a:spcPts val="0"/>
                        </a:spcAft>
                      </a:pPr>
                      <a:r>
                        <a:rPr lang="en-US" sz="1000">
                          <a:effectLst/>
                        </a:rPr>
                        <a:t>Document</a:t>
                      </a:r>
                      <a:endParaRPr lang="en-US" sz="1200">
                        <a:effectLst/>
                        <a:latin typeface="Arial"/>
                        <a:ea typeface="Times New Roman"/>
                        <a:cs typeface="Times New Roman"/>
                      </a:endParaRPr>
                    </a:p>
                  </a:txBody>
                  <a:tcPr marL="68580" marR="68580" marT="0" marB="0"/>
                </a:tc>
                <a:tc>
                  <a:txBody>
                    <a:bodyPr/>
                    <a:lstStyle/>
                    <a:p>
                      <a:pPr marL="0" marR="0" algn="just">
                        <a:spcBef>
                          <a:spcPts val="0"/>
                        </a:spcBef>
                        <a:spcAft>
                          <a:spcPts val="0"/>
                        </a:spcAft>
                      </a:pPr>
                      <a:r>
                        <a:rPr lang="en-US" sz="1000" dirty="0">
                          <a:effectLst/>
                        </a:rPr>
                        <a:t>Description</a:t>
                      </a:r>
                      <a:endParaRPr lang="en-US" sz="1200" dirty="0">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r h="182908">
                <a:tc>
                  <a:txBody>
                    <a:bodyPr/>
                    <a:lstStyle/>
                    <a:p>
                      <a:pPr marL="0" marR="0" algn="l">
                        <a:spcBef>
                          <a:spcPts val="0"/>
                        </a:spcBef>
                        <a:spcAft>
                          <a:spcPts val="0"/>
                        </a:spcAft>
                      </a:pPr>
                      <a:r>
                        <a:rPr lang="en-US" sz="900" dirty="0">
                          <a:effectLst/>
                        </a:rPr>
                        <a:t>BAS63022920</a:t>
                      </a:r>
                      <a:endParaRPr lang="en-US" sz="1200" dirty="0">
                        <a:effectLst/>
                        <a:latin typeface="Arial"/>
                        <a:ea typeface="Times New Roman"/>
                        <a:cs typeface="Times New Roman"/>
                      </a:endParaRPr>
                    </a:p>
                  </a:txBody>
                  <a:tcPr marL="68580" marR="68580" marT="0" marB="0" anchor="ctr"/>
                </a:tc>
                <a:tc>
                  <a:txBody>
                    <a:bodyPr/>
                    <a:lstStyle/>
                    <a:p>
                      <a:pPr marL="0" marR="0" algn="just">
                        <a:spcBef>
                          <a:spcPts val="0"/>
                        </a:spcBef>
                        <a:spcAft>
                          <a:spcPts val="0"/>
                        </a:spcAft>
                      </a:pPr>
                      <a:r>
                        <a:rPr lang="en-US" sz="900" dirty="0">
                          <a:effectLst/>
                        </a:rPr>
                        <a:t>Project Specific Certification Plan</a:t>
                      </a:r>
                      <a:endParaRPr lang="en-US" sz="1200" dirty="0">
                        <a:effectLst/>
                        <a:latin typeface="Arial"/>
                        <a:ea typeface="Times New Roman"/>
                        <a:cs typeface="Times New Roman"/>
                      </a:endParaRPr>
                    </a:p>
                  </a:txBody>
                  <a:tcPr marL="68580" marR="68580" marT="0" marB="0" anchor="ctr"/>
                </a:tc>
                <a:extLst>
                  <a:ext uri="{0D108BD9-81ED-4DB2-BD59-A6C34878D82A}">
                    <a16:rowId xmlns:a16="http://schemas.microsoft.com/office/drawing/2014/main" val="10002"/>
                  </a:ext>
                </a:extLst>
              </a:tr>
              <a:tr h="182908">
                <a:tc>
                  <a:txBody>
                    <a:bodyPr/>
                    <a:lstStyle/>
                    <a:p>
                      <a:pPr marL="0" marR="0" algn="l">
                        <a:spcBef>
                          <a:spcPts val="0"/>
                        </a:spcBef>
                        <a:spcAft>
                          <a:spcPts val="0"/>
                        </a:spcAft>
                      </a:pPr>
                      <a:r>
                        <a:rPr lang="en-US" sz="900" dirty="0">
                          <a:effectLst/>
                          <a:latin typeface="+mn-lt"/>
                          <a:ea typeface="Times New Roman"/>
                          <a:cs typeface="Times New Roman"/>
                        </a:rPr>
                        <a:t>BAS63022921</a:t>
                      </a:r>
                      <a:endParaRPr lang="en-US" sz="1200" dirty="0">
                        <a:effectLst/>
                        <a:latin typeface="+mn-lt"/>
                        <a:ea typeface="Times New Roman"/>
                        <a:cs typeface="Times New Roman"/>
                      </a:endParaRPr>
                    </a:p>
                  </a:txBody>
                  <a:tcPr marL="68580" marR="68580" marT="0" marB="0" anchor="ctr"/>
                </a:tc>
                <a:tc>
                  <a:txBody>
                    <a:bodyPr/>
                    <a:lstStyle/>
                    <a:p>
                      <a:pPr marL="0" marR="0" algn="just">
                        <a:spcBef>
                          <a:spcPts val="0"/>
                        </a:spcBef>
                        <a:spcAft>
                          <a:spcPts val="0"/>
                        </a:spcAft>
                      </a:pPr>
                      <a:r>
                        <a:rPr lang="en-US" sz="900" dirty="0">
                          <a:effectLst/>
                          <a:latin typeface="+mn-lt"/>
                          <a:ea typeface="Times New Roman"/>
                          <a:cs typeface="Times New Roman"/>
                        </a:rPr>
                        <a:t>Conformity Inspection Plan</a:t>
                      </a:r>
                    </a:p>
                  </a:txBody>
                  <a:tcPr marL="68580" marR="68580" marT="0" marB="0" anchor="ctr"/>
                </a:tc>
                <a:extLst>
                  <a:ext uri="{0D108BD9-81ED-4DB2-BD59-A6C34878D82A}">
                    <a16:rowId xmlns:a16="http://schemas.microsoft.com/office/drawing/2014/main" val="10003"/>
                  </a:ext>
                </a:extLst>
              </a:tr>
              <a:tr h="182908">
                <a:tc>
                  <a:txBody>
                    <a:bodyPr/>
                    <a:lstStyle/>
                    <a:p>
                      <a:pPr marL="0" marR="0" algn="l">
                        <a:spcBef>
                          <a:spcPts val="0"/>
                        </a:spcBef>
                        <a:spcAft>
                          <a:spcPts val="0"/>
                        </a:spcAft>
                      </a:pPr>
                      <a:r>
                        <a:rPr lang="en-US" sz="900" dirty="0">
                          <a:effectLst/>
                        </a:rPr>
                        <a:t>BAS63010136</a:t>
                      </a:r>
                      <a:endParaRPr lang="en-US" sz="1200" dirty="0">
                        <a:effectLst/>
                        <a:latin typeface="Arial"/>
                        <a:ea typeface="Times New Roman"/>
                        <a:cs typeface="Times New Roman"/>
                      </a:endParaRPr>
                    </a:p>
                  </a:txBody>
                  <a:tcPr marL="68580" marR="68580" marT="0" marB="0" anchor="ctr"/>
                </a:tc>
                <a:tc>
                  <a:txBody>
                    <a:bodyPr/>
                    <a:lstStyle/>
                    <a:p>
                      <a:pPr marL="0" marR="0" algn="just">
                        <a:spcBef>
                          <a:spcPts val="0"/>
                        </a:spcBef>
                        <a:spcAft>
                          <a:spcPts val="0"/>
                        </a:spcAft>
                      </a:pPr>
                      <a:r>
                        <a:rPr lang="en-US" sz="900" dirty="0">
                          <a:effectLst/>
                        </a:rPr>
                        <a:t>Master Drawing List</a:t>
                      </a:r>
                      <a:endParaRPr lang="en-US" sz="1200" dirty="0">
                        <a:effectLst/>
                        <a:latin typeface="Arial"/>
                        <a:ea typeface="Times New Roman"/>
                        <a:cs typeface="Times New Roman"/>
                      </a:endParaRPr>
                    </a:p>
                  </a:txBody>
                  <a:tcPr marL="68580" marR="68580" marT="0" marB="0" anchor="ctr"/>
                </a:tc>
                <a:extLst>
                  <a:ext uri="{0D108BD9-81ED-4DB2-BD59-A6C34878D82A}">
                    <a16:rowId xmlns:a16="http://schemas.microsoft.com/office/drawing/2014/main" val="10004"/>
                  </a:ext>
                </a:extLst>
              </a:tr>
              <a:tr h="182908">
                <a:tc>
                  <a:txBody>
                    <a:bodyPr/>
                    <a:lstStyle/>
                    <a:p>
                      <a:pPr marL="0" marR="0" algn="l">
                        <a:spcBef>
                          <a:spcPts val="0"/>
                        </a:spcBef>
                        <a:spcAft>
                          <a:spcPts val="0"/>
                        </a:spcAft>
                      </a:pPr>
                      <a:r>
                        <a:rPr lang="en-US" sz="900" dirty="0">
                          <a:effectLst/>
                        </a:rPr>
                        <a:t>BAS63230215</a:t>
                      </a:r>
                      <a:endParaRPr lang="en-US" sz="1200" dirty="0">
                        <a:effectLst/>
                        <a:latin typeface="Arial"/>
                        <a:ea typeface="Times New Roman"/>
                        <a:cs typeface="Times New Roman"/>
                      </a:endParaRPr>
                    </a:p>
                  </a:txBody>
                  <a:tcPr marL="68580" marR="68580" marT="0" marB="0" anchor="ctr"/>
                </a:tc>
                <a:tc>
                  <a:txBody>
                    <a:bodyPr/>
                    <a:lstStyle/>
                    <a:p>
                      <a:pPr marL="0" marR="0" algn="just">
                        <a:spcBef>
                          <a:spcPts val="0"/>
                        </a:spcBef>
                        <a:spcAft>
                          <a:spcPts val="0"/>
                        </a:spcAft>
                      </a:pPr>
                      <a:r>
                        <a:rPr lang="en-US" sz="900" dirty="0">
                          <a:effectLst/>
                        </a:rPr>
                        <a:t>System Substantiation</a:t>
                      </a:r>
                      <a:endParaRPr lang="en-US" sz="1200" dirty="0">
                        <a:effectLst/>
                        <a:latin typeface="Arial"/>
                        <a:ea typeface="Times New Roman"/>
                        <a:cs typeface="Times New Roman"/>
                      </a:endParaRPr>
                    </a:p>
                  </a:txBody>
                  <a:tcPr marL="68580" marR="68580" marT="0" marB="0" anchor="ctr"/>
                </a:tc>
                <a:extLst>
                  <a:ext uri="{0D108BD9-81ED-4DB2-BD59-A6C34878D82A}">
                    <a16:rowId xmlns:a16="http://schemas.microsoft.com/office/drawing/2014/main" val="10005"/>
                  </a:ext>
                </a:extLst>
              </a:tr>
              <a:tr h="182908">
                <a:tc>
                  <a:txBody>
                    <a:bodyPr/>
                    <a:lstStyle/>
                    <a:p>
                      <a:pPr marL="0" marR="0" algn="l">
                        <a:spcBef>
                          <a:spcPts val="0"/>
                        </a:spcBef>
                        <a:spcAft>
                          <a:spcPts val="0"/>
                        </a:spcAft>
                      </a:pPr>
                      <a:r>
                        <a:rPr lang="en-US" sz="900" dirty="0">
                          <a:effectLst/>
                        </a:rPr>
                        <a:t>BAS63120222</a:t>
                      </a:r>
                      <a:endParaRPr lang="en-US" sz="1200" dirty="0">
                        <a:effectLst/>
                        <a:latin typeface="Arial"/>
                        <a:ea typeface="Times New Roman"/>
                        <a:cs typeface="Times New Roman"/>
                      </a:endParaRPr>
                    </a:p>
                  </a:txBody>
                  <a:tcPr marL="68580" marR="68580" marT="0" marB="0" anchor="ctr"/>
                </a:tc>
                <a:tc>
                  <a:txBody>
                    <a:bodyPr/>
                    <a:lstStyle/>
                    <a:p>
                      <a:pPr marL="0" marR="0" algn="just">
                        <a:spcBef>
                          <a:spcPts val="0"/>
                        </a:spcBef>
                        <a:spcAft>
                          <a:spcPts val="0"/>
                        </a:spcAft>
                      </a:pPr>
                      <a:r>
                        <a:rPr lang="en-US" sz="900" dirty="0">
                          <a:effectLst/>
                        </a:rPr>
                        <a:t>Ground Test Procedure</a:t>
                      </a:r>
                      <a:endParaRPr lang="en-US" sz="1200" dirty="0">
                        <a:effectLst/>
                        <a:latin typeface="Arial"/>
                        <a:ea typeface="Times New Roman"/>
                        <a:cs typeface="Times New Roman"/>
                      </a:endParaRPr>
                    </a:p>
                  </a:txBody>
                  <a:tcPr marL="68580" marR="68580" marT="0" marB="0" anchor="ctr"/>
                </a:tc>
                <a:extLst>
                  <a:ext uri="{0D108BD9-81ED-4DB2-BD59-A6C34878D82A}">
                    <a16:rowId xmlns:a16="http://schemas.microsoft.com/office/drawing/2014/main" val="10006"/>
                  </a:ext>
                </a:extLst>
              </a:tr>
              <a:tr h="182908">
                <a:tc>
                  <a:txBody>
                    <a:bodyPr/>
                    <a:lstStyle/>
                    <a:p>
                      <a:pPr marL="0" marR="0" algn="l">
                        <a:spcBef>
                          <a:spcPts val="0"/>
                        </a:spcBef>
                        <a:spcAft>
                          <a:spcPts val="0"/>
                        </a:spcAft>
                      </a:pPr>
                      <a:r>
                        <a:rPr lang="en-US" sz="900" dirty="0">
                          <a:effectLst/>
                        </a:rPr>
                        <a:t>BAS63180177</a:t>
                      </a:r>
                      <a:endParaRPr lang="en-US" sz="1200" dirty="0">
                        <a:effectLst/>
                        <a:latin typeface="Arial"/>
                        <a:ea typeface="Times New Roman"/>
                        <a:cs typeface="Times New Roman"/>
                      </a:endParaRPr>
                    </a:p>
                  </a:txBody>
                  <a:tcPr marL="68580" marR="68580" marT="0" marB="0" anchor="ctr"/>
                </a:tc>
                <a:tc>
                  <a:txBody>
                    <a:bodyPr/>
                    <a:lstStyle/>
                    <a:p>
                      <a:pPr marL="0" marR="0" algn="just">
                        <a:spcBef>
                          <a:spcPts val="0"/>
                        </a:spcBef>
                        <a:spcAft>
                          <a:spcPts val="0"/>
                        </a:spcAft>
                      </a:pPr>
                      <a:r>
                        <a:rPr lang="en-US" sz="900" dirty="0">
                          <a:effectLst/>
                        </a:rPr>
                        <a:t>Ground Test Report</a:t>
                      </a:r>
                      <a:endParaRPr lang="en-US" sz="1200" dirty="0">
                        <a:effectLst/>
                        <a:latin typeface="Arial"/>
                        <a:ea typeface="Times New Roman"/>
                        <a:cs typeface="Times New Roman"/>
                      </a:endParaRPr>
                    </a:p>
                  </a:txBody>
                  <a:tcPr marL="68580" marR="68580" marT="0" marB="0" anchor="ctr"/>
                </a:tc>
                <a:extLst>
                  <a:ext uri="{0D108BD9-81ED-4DB2-BD59-A6C34878D82A}">
                    <a16:rowId xmlns:a16="http://schemas.microsoft.com/office/drawing/2014/main" val="10007"/>
                  </a:ext>
                </a:extLst>
              </a:tr>
              <a:tr h="182908">
                <a:tc>
                  <a:txBody>
                    <a:bodyPr/>
                    <a:lstStyle/>
                    <a:p>
                      <a:pPr marL="0" marR="0" algn="l">
                        <a:spcBef>
                          <a:spcPts val="0"/>
                        </a:spcBef>
                        <a:spcAft>
                          <a:spcPts val="0"/>
                        </a:spcAft>
                      </a:pPr>
                      <a:r>
                        <a:rPr lang="en-US" sz="900" dirty="0">
                          <a:effectLst/>
                        </a:rPr>
                        <a:t>BAS63110139</a:t>
                      </a:r>
                      <a:endParaRPr lang="en-US" sz="1200" dirty="0">
                        <a:effectLst/>
                        <a:latin typeface="Arial"/>
                        <a:ea typeface="Times New Roman"/>
                        <a:cs typeface="Times New Roman"/>
                      </a:endParaRPr>
                    </a:p>
                  </a:txBody>
                  <a:tcPr marL="68580" marR="68580" marT="0" marB="0" anchor="ctr"/>
                </a:tc>
                <a:tc>
                  <a:txBody>
                    <a:bodyPr/>
                    <a:lstStyle/>
                    <a:p>
                      <a:pPr marL="0" marR="0" algn="just">
                        <a:spcBef>
                          <a:spcPts val="0"/>
                        </a:spcBef>
                        <a:spcAft>
                          <a:spcPts val="0"/>
                        </a:spcAft>
                      </a:pPr>
                      <a:r>
                        <a:rPr lang="en-US" sz="900" dirty="0">
                          <a:effectLst/>
                        </a:rPr>
                        <a:t>Flight Test Plan</a:t>
                      </a:r>
                      <a:endParaRPr lang="en-US" sz="1200" dirty="0">
                        <a:effectLst/>
                        <a:latin typeface="Arial"/>
                        <a:ea typeface="Times New Roman"/>
                        <a:cs typeface="Times New Roman"/>
                      </a:endParaRPr>
                    </a:p>
                  </a:txBody>
                  <a:tcPr marL="68580" marR="68580" marT="0" marB="0" anchor="ctr"/>
                </a:tc>
                <a:extLst>
                  <a:ext uri="{0D108BD9-81ED-4DB2-BD59-A6C34878D82A}">
                    <a16:rowId xmlns:a16="http://schemas.microsoft.com/office/drawing/2014/main" val="10008"/>
                  </a:ext>
                </a:extLst>
              </a:tr>
              <a:tr h="182908">
                <a:tc>
                  <a:txBody>
                    <a:bodyPr/>
                    <a:lstStyle/>
                    <a:p>
                      <a:pPr marL="0" marR="0" algn="l">
                        <a:spcBef>
                          <a:spcPts val="0"/>
                        </a:spcBef>
                        <a:spcAft>
                          <a:spcPts val="0"/>
                        </a:spcAft>
                      </a:pPr>
                      <a:r>
                        <a:rPr lang="en-US" sz="900" dirty="0">
                          <a:effectLst/>
                        </a:rPr>
                        <a:t>BAS63370031</a:t>
                      </a:r>
                      <a:endParaRPr lang="en-US" sz="1200" dirty="0">
                        <a:effectLst/>
                        <a:latin typeface="Arial"/>
                        <a:ea typeface="Times New Roman"/>
                        <a:cs typeface="Times New Roman"/>
                      </a:endParaRPr>
                    </a:p>
                  </a:txBody>
                  <a:tcPr marL="68580" marR="68580" marT="0" marB="0" anchor="ctr"/>
                </a:tc>
                <a:tc>
                  <a:txBody>
                    <a:bodyPr/>
                    <a:lstStyle/>
                    <a:p>
                      <a:pPr marL="0" marR="0" algn="just">
                        <a:spcBef>
                          <a:spcPts val="0"/>
                        </a:spcBef>
                        <a:spcAft>
                          <a:spcPts val="0"/>
                        </a:spcAft>
                      </a:pPr>
                      <a:r>
                        <a:rPr lang="en-US" sz="900" dirty="0">
                          <a:effectLst/>
                        </a:rPr>
                        <a:t>Flight Test Report</a:t>
                      </a:r>
                      <a:endParaRPr lang="en-US" sz="1200" dirty="0">
                        <a:effectLst/>
                        <a:latin typeface="Arial"/>
                        <a:ea typeface="Times New Roman"/>
                        <a:cs typeface="Times New Roman"/>
                      </a:endParaRPr>
                    </a:p>
                  </a:txBody>
                  <a:tcPr marL="68580" marR="68580" marT="0" marB="0" anchor="ctr"/>
                </a:tc>
                <a:extLst>
                  <a:ext uri="{0D108BD9-81ED-4DB2-BD59-A6C34878D82A}">
                    <a16:rowId xmlns:a16="http://schemas.microsoft.com/office/drawing/2014/main" val="10009"/>
                  </a:ext>
                </a:extLst>
              </a:tr>
              <a:tr h="182908">
                <a:tc>
                  <a:txBody>
                    <a:bodyPr/>
                    <a:lstStyle/>
                    <a:p>
                      <a:pPr marL="0" marR="0" algn="l">
                        <a:spcBef>
                          <a:spcPts val="0"/>
                        </a:spcBef>
                        <a:spcAft>
                          <a:spcPts val="0"/>
                        </a:spcAft>
                      </a:pPr>
                      <a:r>
                        <a:rPr lang="en-US" sz="900" dirty="0">
                          <a:effectLst/>
                        </a:rPr>
                        <a:t>BAS63050061</a:t>
                      </a:r>
                      <a:endParaRPr lang="en-US" sz="1200" dirty="0">
                        <a:effectLst/>
                        <a:latin typeface="Arial"/>
                        <a:ea typeface="Times New Roman"/>
                        <a:cs typeface="Times New Roman"/>
                      </a:endParaRPr>
                    </a:p>
                  </a:txBody>
                  <a:tcPr marL="68580" marR="68580" marT="0" marB="0" anchor="ctr"/>
                </a:tc>
                <a:tc>
                  <a:txBody>
                    <a:bodyPr/>
                    <a:lstStyle/>
                    <a:p>
                      <a:pPr marL="0" marR="0" algn="just">
                        <a:spcBef>
                          <a:spcPts val="0"/>
                        </a:spcBef>
                        <a:spcAft>
                          <a:spcPts val="0"/>
                        </a:spcAft>
                      </a:pPr>
                      <a:r>
                        <a:rPr lang="en-US" sz="900" dirty="0">
                          <a:effectLst/>
                        </a:rPr>
                        <a:t>Instructions for Continued Airworthiness</a:t>
                      </a:r>
                      <a:endParaRPr lang="en-US" sz="1200" dirty="0">
                        <a:effectLst/>
                        <a:latin typeface="Arial"/>
                        <a:ea typeface="Times New Roman"/>
                        <a:cs typeface="Times New Roman"/>
                      </a:endParaRPr>
                    </a:p>
                  </a:txBody>
                  <a:tcPr marL="68580" marR="68580" marT="0" marB="0" anchor="ctr"/>
                </a:tc>
                <a:extLst>
                  <a:ext uri="{0D108BD9-81ED-4DB2-BD59-A6C34878D82A}">
                    <a16:rowId xmlns:a16="http://schemas.microsoft.com/office/drawing/2014/main" val="10010"/>
                  </a:ext>
                </a:extLst>
              </a:tr>
              <a:tr h="182908">
                <a:tc>
                  <a:txBody>
                    <a:bodyPr/>
                    <a:lstStyle/>
                    <a:p>
                      <a:pPr marL="0" marR="0" algn="l">
                        <a:spcBef>
                          <a:spcPts val="0"/>
                        </a:spcBef>
                        <a:spcAft>
                          <a:spcPts val="0"/>
                        </a:spcAft>
                      </a:pPr>
                      <a:r>
                        <a:rPr lang="en-US" sz="900" dirty="0">
                          <a:effectLst/>
                        </a:rPr>
                        <a:t>BAS63040223</a:t>
                      </a:r>
                      <a:endParaRPr lang="en-US" sz="1200" dirty="0">
                        <a:effectLst/>
                        <a:latin typeface="Arial"/>
                        <a:ea typeface="Times New Roman"/>
                        <a:cs typeface="Times New Roman"/>
                      </a:endParaRPr>
                    </a:p>
                  </a:txBody>
                  <a:tcPr marL="68580" marR="68580" marT="0" marB="0" anchor="ctr"/>
                </a:tc>
                <a:tc>
                  <a:txBody>
                    <a:bodyPr/>
                    <a:lstStyle/>
                    <a:p>
                      <a:pPr marL="0" marR="0" algn="just">
                        <a:spcBef>
                          <a:spcPts val="0"/>
                        </a:spcBef>
                        <a:spcAft>
                          <a:spcPts val="0"/>
                        </a:spcAft>
                      </a:pPr>
                      <a:r>
                        <a:rPr lang="en-US" sz="900" dirty="0">
                          <a:effectLst/>
                        </a:rPr>
                        <a:t>Airplane Flight Manual Supplement</a:t>
                      </a:r>
                      <a:endParaRPr lang="en-US" sz="1200" dirty="0">
                        <a:effectLst/>
                        <a:latin typeface="Arial"/>
                        <a:ea typeface="Times New Roman"/>
                        <a:cs typeface="Times New Roman"/>
                      </a:endParaRPr>
                    </a:p>
                  </a:txBody>
                  <a:tcPr marL="68580" marR="68580" marT="0" marB="0" anchor="ctr"/>
                </a:tc>
                <a:extLst>
                  <a:ext uri="{0D108BD9-81ED-4DB2-BD59-A6C34878D82A}">
                    <a16:rowId xmlns:a16="http://schemas.microsoft.com/office/drawing/2014/main" val="10011"/>
                  </a:ext>
                </a:extLst>
              </a:tr>
              <a:tr h="182908">
                <a:tc>
                  <a:txBody>
                    <a:bodyPr/>
                    <a:lstStyle/>
                    <a:p>
                      <a:pPr marL="0" marR="0" algn="l">
                        <a:spcBef>
                          <a:spcPts val="0"/>
                        </a:spcBef>
                        <a:spcAft>
                          <a:spcPts val="0"/>
                        </a:spcAft>
                      </a:pPr>
                      <a:r>
                        <a:rPr lang="en-US" sz="900" dirty="0">
                          <a:effectLst/>
                        </a:rPr>
                        <a:t>BAS63070149</a:t>
                      </a:r>
                      <a:endParaRPr lang="en-US" sz="1200" dirty="0">
                        <a:effectLst/>
                        <a:latin typeface="Arial"/>
                        <a:ea typeface="Times New Roman"/>
                        <a:cs typeface="Times New Roman"/>
                      </a:endParaRPr>
                    </a:p>
                  </a:txBody>
                  <a:tcPr marL="68580" marR="68580" marT="0" marB="0" anchor="ctr"/>
                </a:tc>
                <a:tc>
                  <a:txBody>
                    <a:bodyPr/>
                    <a:lstStyle/>
                    <a:p>
                      <a:pPr marL="0" marR="0" algn="just">
                        <a:spcBef>
                          <a:spcPts val="0"/>
                        </a:spcBef>
                        <a:spcAft>
                          <a:spcPts val="0"/>
                        </a:spcAft>
                      </a:pPr>
                      <a:r>
                        <a:rPr lang="en-US" sz="900" dirty="0">
                          <a:effectLst/>
                        </a:rPr>
                        <a:t>System Safety Assessment</a:t>
                      </a:r>
                      <a:endParaRPr lang="en-US" sz="1200" dirty="0">
                        <a:effectLst/>
                        <a:latin typeface="Arial"/>
                        <a:ea typeface="Times New Roman"/>
                        <a:cs typeface="Times New Roman"/>
                      </a:endParaRPr>
                    </a:p>
                  </a:txBody>
                  <a:tcPr marL="68580" marR="68580" marT="0" marB="0" anchor="ctr"/>
                </a:tc>
                <a:extLst>
                  <a:ext uri="{0D108BD9-81ED-4DB2-BD59-A6C34878D82A}">
                    <a16:rowId xmlns:a16="http://schemas.microsoft.com/office/drawing/2014/main" val="10012"/>
                  </a:ext>
                </a:extLst>
              </a:tr>
              <a:tr h="182908">
                <a:tc>
                  <a:txBody>
                    <a:bodyPr/>
                    <a:lstStyle/>
                    <a:p>
                      <a:pPr marL="0" marR="0" algn="l">
                        <a:spcBef>
                          <a:spcPts val="0"/>
                        </a:spcBef>
                        <a:spcAft>
                          <a:spcPts val="0"/>
                        </a:spcAft>
                      </a:pPr>
                      <a:r>
                        <a:rPr lang="en-US" sz="900" dirty="0">
                          <a:effectLst/>
                        </a:rPr>
                        <a:t>BAS63130177</a:t>
                      </a:r>
                      <a:endParaRPr lang="en-US" sz="1200" dirty="0">
                        <a:effectLst/>
                        <a:latin typeface="Arial"/>
                        <a:ea typeface="Times New Roman"/>
                        <a:cs typeface="Times New Roman"/>
                      </a:endParaRPr>
                    </a:p>
                  </a:txBody>
                  <a:tcPr marL="68580" marR="68580" marT="0" marB="0" anchor="ctr"/>
                </a:tc>
                <a:tc>
                  <a:txBody>
                    <a:bodyPr/>
                    <a:lstStyle/>
                    <a:p>
                      <a:pPr marL="0" marR="0" algn="just">
                        <a:spcBef>
                          <a:spcPts val="0"/>
                        </a:spcBef>
                        <a:spcAft>
                          <a:spcPts val="0"/>
                        </a:spcAft>
                      </a:pPr>
                      <a:r>
                        <a:rPr lang="en-US" sz="900" dirty="0">
                          <a:effectLst/>
                        </a:rPr>
                        <a:t>Structural Substantiation</a:t>
                      </a:r>
                      <a:endParaRPr lang="en-US" sz="1200" dirty="0">
                        <a:effectLst/>
                        <a:latin typeface="Arial"/>
                        <a:ea typeface="Times New Roman"/>
                        <a:cs typeface="Times New Roman"/>
                      </a:endParaRPr>
                    </a:p>
                  </a:txBody>
                  <a:tcPr marL="68580" marR="68580" marT="0" marB="0" anchor="ctr"/>
                </a:tc>
                <a:extLst>
                  <a:ext uri="{0D108BD9-81ED-4DB2-BD59-A6C34878D82A}">
                    <a16:rowId xmlns:a16="http://schemas.microsoft.com/office/drawing/2014/main" val="10013"/>
                  </a:ext>
                </a:extLst>
              </a:tr>
              <a:tr h="182908">
                <a:tc>
                  <a:txBody>
                    <a:bodyPr/>
                    <a:lstStyle/>
                    <a:p>
                      <a:pPr marL="0" marR="0" algn="l">
                        <a:spcBef>
                          <a:spcPts val="0"/>
                        </a:spcBef>
                        <a:spcAft>
                          <a:spcPts val="0"/>
                        </a:spcAft>
                      </a:pPr>
                      <a:r>
                        <a:rPr lang="en-US" sz="900" dirty="0">
                          <a:effectLst/>
                        </a:rPr>
                        <a:t>BAS63380025</a:t>
                      </a:r>
                      <a:endParaRPr lang="en-US" sz="1200" dirty="0">
                        <a:effectLst/>
                        <a:latin typeface="Arial"/>
                        <a:ea typeface="Times New Roman"/>
                        <a:cs typeface="Times New Roman"/>
                      </a:endParaRPr>
                    </a:p>
                  </a:txBody>
                  <a:tcPr marL="68580" marR="68580" marT="0" marB="0" anchor="ctr"/>
                </a:tc>
                <a:tc>
                  <a:txBody>
                    <a:bodyPr/>
                    <a:lstStyle/>
                    <a:p>
                      <a:pPr marL="0" marR="0" algn="just">
                        <a:spcBef>
                          <a:spcPts val="0"/>
                        </a:spcBef>
                        <a:spcAft>
                          <a:spcPts val="0"/>
                        </a:spcAft>
                      </a:pPr>
                      <a:r>
                        <a:rPr lang="en-US" sz="900" dirty="0">
                          <a:effectLst/>
                        </a:rPr>
                        <a:t>Compliance Summary Report</a:t>
                      </a:r>
                      <a:endParaRPr lang="en-US" sz="1200" dirty="0">
                        <a:effectLst/>
                        <a:latin typeface="Arial"/>
                        <a:ea typeface="Times New Roman"/>
                        <a:cs typeface="Times New Roman"/>
                      </a:endParaRPr>
                    </a:p>
                  </a:txBody>
                  <a:tcPr marL="68580" marR="68580" marT="0" marB="0" anchor="ctr"/>
                </a:tc>
                <a:extLst>
                  <a:ext uri="{0D108BD9-81ED-4DB2-BD59-A6C34878D82A}">
                    <a16:rowId xmlns:a16="http://schemas.microsoft.com/office/drawing/2014/main" val="10014"/>
                  </a:ext>
                </a:extLst>
              </a:tr>
              <a:tr h="152439">
                <a:tc gridSpan="2">
                  <a:txBody>
                    <a:bodyPr/>
                    <a:lstStyle/>
                    <a:p>
                      <a:pPr marL="0" marR="0" algn="ctr">
                        <a:spcBef>
                          <a:spcPts val="0"/>
                        </a:spcBef>
                        <a:spcAft>
                          <a:spcPts val="0"/>
                        </a:spcAft>
                      </a:pPr>
                      <a:r>
                        <a:rPr lang="en-US" sz="1000" dirty="0">
                          <a:effectLst/>
                        </a:rPr>
                        <a:t>Design Data</a:t>
                      </a:r>
                      <a:endParaRPr lang="en-US" sz="1200" dirty="0">
                        <a:effectLst/>
                        <a:latin typeface="Arial"/>
                        <a:ea typeface="Times New Roman"/>
                        <a:cs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15"/>
                  </a:ext>
                </a:extLst>
              </a:tr>
              <a:tr h="152439">
                <a:tc>
                  <a:txBody>
                    <a:bodyPr/>
                    <a:lstStyle/>
                    <a:p>
                      <a:pPr marL="0" marR="0" algn="just">
                        <a:spcBef>
                          <a:spcPts val="0"/>
                        </a:spcBef>
                        <a:spcAft>
                          <a:spcPts val="0"/>
                        </a:spcAft>
                      </a:pPr>
                      <a:r>
                        <a:rPr lang="en-US" sz="1000" dirty="0">
                          <a:effectLst/>
                        </a:rPr>
                        <a:t>Document</a:t>
                      </a:r>
                      <a:endParaRPr lang="en-US" sz="1200" dirty="0">
                        <a:effectLst/>
                        <a:latin typeface="Arial"/>
                        <a:ea typeface="Times New Roman"/>
                        <a:cs typeface="Times New Roman"/>
                      </a:endParaRPr>
                    </a:p>
                  </a:txBody>
                  <a:tcPr marL="68580" marR="68580" marT="0" marB="0"/>
                </a:tc>
                <a:tc>
                  <a:txBody>
                    <a:bodyPr/>
                    <a:lstStyle/>
                    <a:p>
                      <a:pPr marL="0" marR="0" algn="just">
                        <a:spcBef>
                          <a:spcPts val="0"/>
                        </a:spcBef>
                        <a:spcAft>
                          <a:spcPts val="0"/>
                        </a:spcAft>
                      </a:pPr>
                      <a:r>
                        <a:rPr lang="en-US" sz="1000">
                          <a:effectLst/>
                        </a:rPr>
                        <a:t>Description</a:t>
                      </a:r>
                      <a:endParaRPr lang="en-US" sz="1200">
                        <a:effectLst/>
                        <a:latin typeface="Arial"/>
                        <a:ea typeface="Times New Roman"/>
                        <a:cs typeface="Times New Roman"/>
                      </a:endParaRPr>
                    </a:p>
                  </a:txBody>
                  <a:tcPr marL="68580" marR="68580" marT="0" marB="0"/>
                </a:tc>
                <a:extLst>
                  <a:ext uri="{0D108BD9-81ED-4DB2-BD59-A6C34878D82A}">
                    <a16:rowId xmlns:a16="http://schemas.microsoft.com/office/drawing/2014/main" val="10016"/>
                  </a:ext>
                </a:extLst>
              </a:tr>
              <a:tr h="182908">
                <a:tc>
                  <a:txBody>
                    <a:bodyPr/>
                    <a:lstStyle/>
                    <a:p>
                      <a:pPr marL="0" marR="0" algn="just">
                        <a:spcBef>
                          <a:spcPts val="0"/>
                        </a:spcBef>
                        <a:spcAft>
                          <a:spcPts val="0"/>
                        </a:spcAft>
                      </a:pPr>
                      <a:r>
                        <a:rPr lang="en-US" sz="900" dirty="0">
                          <a:effectLst/>
                          <a:latin typeface="+mn-lt"/>
                          <a:ea typeface="+mn-ea"/>
                          <a:cs typeface="+mn-cs"/>
                        </a:rPr>
                        <a:t>BAS63033126</a:t>
                      </a:r>
                      <a:endParaRPr lang="en-US" sz="1200" dirty="0">
                        <a:effectLst/>
                        <a:latin typeface="Arial"/>
                        <a:ea typeface="Times New Roman"/>
                        <a:cs typeface="Times New Roman"/>
                      </a:endParaRPr>
                    </a:p>
                  </a:txBody>
                  <a:tcPr marL="68580" marR="68580" marT="0" marB="0" anchor="ctr"/>
                </a:tc>
                <a:tc>
                  <a:txBody>
                    <a:bodyPr/>
                    <a:lstStyle/>
                    <a:p>
                      <a:pPr marL="0" marR="0" algn="just">
                        <a:spcBef>
                          <a:spcPts val="0"/>
                        </a:spcBef>
                        <a:spcAft>
                          <a:spcPts val="0"/>
                        </a:spcAft>
                      </a:pPr>
                      <a:r>
                        <a:rPr lang="en-US" sz="900" dirty="0">
                          <a:effectLst/>
                        </a:rPr>
                        <a:t>TDR-94D Transponder Installation</a:t>
                      </a:r>
                      <a:endParaRPr lang="en-US" sz="1200" dirty="0">
                        <a:effectLst/>
                        <a:latin typeface="Arial"/>
                        <a:ea typeface="Times New Roman"/>
                        <a:cs typeface="Times New Roman"/>
                      </a:endParaRPr>
                    </a:p>
                  </a:txBody>
                  <a:tcPr marL="68580" marR="68580" marT="0" marB="0" anchor="ctr"/>
                </a:tc>
                <a:extLst>
                  <a:ext uri="{0D108BD9-81ED-4DB2-BD59-A6C34878D82A}">
                    <a16:rowId xmlns:a16="http://schemas.microsoft.com/office/drawing/2014/main" val="10017"/>
                  </a:ext>
                </a:extLst>
              </a:tr>
              <a:tr h="182908">
                <a:tc>
                  <a:txBody>
                    <a:bodyPr/>
                    <a:lstStyle/>
                    <a:p>
                      <a:pPr marL="0" marR="0" algn="just">
                        <a:spcBef>
                          <a:spcPts val="0"/>
                        </a:spcBef>
                        <a:spcAft>
                          <a:spcPts val="0"/>
                        </a:spcAft>
                      </a:pPr>
                      <a:r>
                        <a:rPr lang="en-US" sz="900" dirty="0">
                          <a:effectLst/>
                        </a:rPr>
                        <a:t>BAS63033127</a:t>
                      </a:r>
                      <a:endParaRPr lang="en-US" sz="1200" dirty="0">
                        <a:effectLst/>
                        <a:latin typeface="Arial"/>
                        <a:ea typeface="Times New Roman"/>
                        <a:cs typeface="Times New Roman"/>
                      </a:endParaRPr>
                    </a:p>
                  </a:txBody>
                  <a:tcPr marL="68580" marR="68580" marT="0" marB="0" anchor="ctr"/>
                </a:tc>
                <a:tc>
                  <a:txBody>
                    <a:bodyPr/>
                    <a:lstStyle/>
                    <a:p>
                      <a:pPr marL="0" marR="0" algn="just">
                        <a:spcBef>
                          <a:spcPts val="0"/>
                        </a:spcBef>
                        <a:spcAft>
                          <a:spcPts val="0"/>
                        </a:spcAft>
                      </a:pPr>
                      <a:r>
                        <a:rPr lang="en-US" sz="900" dirty="0">
                          <a:effectLst/>
                        </a:rPr>
                        <a:t>IOC-4000 Card Installation</a:t>
                      </a:r>
                      <a:endParaRPr lang="en-US" sz="1200" dirty="0">
                        <a:effectLst/>
                        <a:latin typeface="Arial"/>
                        <a:ea typeface="Times New Roman"/>
                        <a:cs typeface="Times New Roman"/>
                      </a:endParaRPr>
                    </a:p>
                  </a:txBody>
                  <a:tcPr marL="68580" marR="68580" marT="0" marB="0" anchor="ctr"/>
                </a:tc>
                <a:extLst>
                  <a:ext uri="{0D108BD9-81ED-4DB2-BD59-A6C34878D82A}">
                    <a16:rowId xmlns:a16="http://schemas.microsoft.com/office/drawing/2014/main" val="10018"/>
                  </a:ext>
                </a:extLst>
              </a:tr>
              <a:tr h="182908">
                <a:tc>
                  <a:txBody>
                    <a:bodyPr/>
                    <a:lstStyle/>
                    <a:p>
                      <a:pPr marL="0" marR="0" algn="just">
                        <a:spcBef>
                          <a:spcPts val="0"/>
                        </a:spcBef>
                        <a:spcAft>
                          <a:spcPts val="0"/>
                        </a:spcAft>
                      </a:pPr>
                      <a:r>
                        <a:rPr lang="en-US" sz="900" dirty="0">
                          <a:effectLst/>
                        </a:rPr>
                        <a:t>BAS63022919</a:t>
                      </a:r>
                      <a:endParaRPr lang="en-US" sz="1200" dirty="0">
                        <a:effectLst/>
                        <a:latin typeface="Arial"/>
                        <a:ea typeface="Times New Roman"/>
                        <a:cs typeface="Times New Roman"/>
                      </a:endParaRPr>
                    </a:p>
                  </a:txBody>
                  <a:tcPr marL="68580" marR="68580" marT="0" marB="0" anchor="ctr"/>
                </a:tc>
                <a:tc>
                  <a:txBody>
                    <a:bodyPr/>
                    <a:lstStyle/>
                    <a:p>
                      <a:pPr marL="0" marR="0" algn="just">
                        <a:spcBef>
                          <a:spcPts val="0"/>
                        </a:spcBef>
                        <a:spcAft>
                          <a:spcPts val="0"/>
                        </a:spcAft>
                      </a:pPr>
                      <a:r>
                        <a:rPr lang="en-US" sz="900" dirty="0">
                          <a:effectLst/>
                        </a:rPr>
                        <a:t>ADS-B</a:t>
                      </a:r>
                      <a:r>
                        <a:rPr lang="en-US" sz="900" baseline="0" dirty="0">
                          <a:effectLst/>
                        </a:rPr>
                        <a:t> System Wiring Diagram</a:t>
                      </a:r>
                      <a:endParaRPr lang="en-US" sz="1200" dirty="0">
                        <a:effectLst/>
                        <a:latin typeface="Arial"/>
                        <a:ea typeface="Times New Roman"/>
                        <a:cs typeface="Times New Roman"/>
                      </a:endParaRPr>
                    </a:p>
                  </a:txBody>
                  <a:tcPr marL="68580" marR="68580" marT="0" marB="0" anchor="ctr"/>
                </a:tc>
                <a:extLst>
                  <a:ext uri="{0D108BD9-81ED-4DB2-BD59-A6C34878D82A}">
                    <a16:rowId xmlns:a16="http://schemas.microsoft.com/office/drawing/2014/main" val="10019"/>
                  </a:ext>
                </a:extLst>
              </a:tr>
              <a:tr h="137196">
                <a:tc gridSpan="2">
                  <a:txBody>
                    <a:bodyPr/>
                    <a:lstStyle/>
                    <a:p>
                      <a:pPr marL="0" marR="0" algn="just">
                        <a:spcBef>
                          <a:spcPts val="0"/>
                        </a:spcBef>
                        <a:spcAft>
                          <a:spcPts val="0"/>
                        </a:spcAft>
                      </a:pPr>
                      <a:r>
                        <a:rPr lang="en-US" sz="900" dirty="0">
                          <a:effectLst/>
                        </a:rPr>
                        <a:t> </a:t>
                      </a:r>
                      <a:endParaRPr lang="en-US" sz="1200" dirty="0">
                        <a:effectLst/>
                        <a:latin typeface="Arial"/>
                        <a:ea typeface="Times New Roman"/>
                        <a:cs typeface="Times New Roman"/>
                      </a:endParaRPr>
                    </a:p>
                  </a:txBody>
                  <a:tcPr marL="68580" marR="68580" marT="0" marB="0"/>
                </a:tc>
                <a:tc hMerge="1">
                  <a:txBody>
                    <a:bodyPr/>
                    <a:lstStyle/>
                    <a:p>
                      <a:pPr marL="0" marR="0" algn="just">
                        <a:spcBef>
                          <a:spcPts val="0"/>
                        </a:spcBef>
                        <a:spcAft>
                          <a:spcPts val="0"/>
                        </a:spcAft>
                      </a:pPr>
                      <a:endParaRPr lang="en-US" sz="1200" dirty="0">
                        <a:effectLst/>
                        <a:latin typeface="Arial"/>
                        <a:ea typeface="Times New Roman"/>
                        <a:cs typeface="Times New Roman"/>
                      </a:endParaRPr>
                    </a:p>
                  </a:txBody>
                  <a:tcPr marL="68580" marR="68580" marT="0" marB="0"/>
                </a:tc>
                <a:extLst>
                  <a:ext uri="{0D108BD9-81ED-4DB2-BD59-A6C34878D82A}">
                    <a16:rowId xmlns:a16="http://schemas.microsoft.com/office/drawing/2014/main" val="10020"/>
                  </a:ext>
                </a:extLst>
              </a:tr>
            </a:tbl>
          </a:graphicData>
        </a:graphic>
      </p:graphicFrame>
      <p:pic>
        <p:nvPicPr>
          <p:cNvPr id="15429" name="Picture 2">
            <a:extLst>
              <a:ext uri="{FF2B5EF4-FFF2-40B4-BE49-F238E27FC236}">
                <a16:creationId xmlns:a16="http://schemas.microsoft.com/office/drawing/2014/main" id="{9AE1DA3C-29FB-4B8A-B5FA-B22D264F6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0575" y="3770313"/>
            <a:ext cx="4002088"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30" name="TextBox 6">
            <a:extLst>
              <a:ext uri="{FF2B5EF4-FFF2-40B4-BE49-F238E27FC236}">
                <a16:creationId xmlns:a16="http://schemas.microsoft.com/office/drawing/2014/main" id="{C5A49EE4-CF3B-46F6-9637-7A791A793A75}"/>
              </a:ext>
            </a:extLst>
          </p:cNvPr>
          <p:cNvSpPr txBox="1">
            <a:spLocks noChangeArrowheads="1"/>
          </p:cNvSpPr>
          <p:nvPr/>
        </p:nvSpPr>
        <p:spPr bwMode="auto">
          <a:xfrm>
            <a:off x="4667250" y="5640388"/>
            <a:ext cx="3810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solidFill>
                  <a:srgbClr val="002060"/>
                </a:solidFill>
                <a:latin typeface="Tahoma" panose="020B0604030504040204" pitchFamily="34" charset="0"/>
                <a:cs typeface="Tahoma" panose="020B0604030504040204" pitchFamily="34" charset="0"/>
              </a:rPr>
              <a:t>Typical project includes test plan development, test coordination/management, and final test reports.</a:t>
            </a:r>
          </a:p>
        </p:txBody>
      </p:sp>
      <p:sp>
        <p:nvSpPr>
          <p:cNvPr id="15431" name="TextBox 1">
            <a:extLst>
              <a:ext uri="{FF2B5EF4-FFF2-40B4-BE49-F238E27FC236}">
                <a16:creationId xmlns:a16="http://schemas.microsoft.com/office/drawing/2014/main" id="{9720C684-AD32-42F0-93F1-A346713BC0DC}"/>
              </a:ext>
            </a:extLst>
          </p:cNvPr>
          <p:cNvSpPr txBox="1">
            <a:spLocks noChangeArrowheads="1"/>
          </p:cNvSpPr>
          <p:nvPr/>
        </p:nvSpPr>
        <p:spPr bwMode="auto">
          <a:xfrm>
            <a:off x="1323975" y="1038225"/>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2060"/>
                </a:solidFill>
                <a:latin typeface="Tahoma" panose="020B0604030504040204" pitchFamily="34" charset="0"/>
                <a:cs typeface="Tahoma" panose="020B0604030504040204" pitchFamily="34" charset="0"/>
              </a:rPr>
              <a:t>Data Package</a:t>
            </a:r>
          </a:p>
        </p:txBody>
      </p:sp>
      <p:sp>
        <p:nvSpPr>
          <p:cNvPr id="15432" name="TextBox 2">
            <a:extLst>
              <a:ext uri="{FF2B5EF4-FFF2-40B4-BE49-F238E27FC236}">
                <a16:creationId xmlns:a16="http://schemas.microsoft.com/office/drawing/2014/main" id="{2116FA1D-4CA8-4ECE-B61C-B3A3F730D8FD}"/>
              </a:ext>
            </a:extLst>
          </p:cNvPr>
          <p:cNvSpPr txBox="1">
            <a:spLocks noChangeArrowheads="1"/>
          </p:cNvSpPr>
          <p:nvPr/>
        </p:nvSpPr>
        <p:spPr bwMode="auto">
          <a:xfrm>
            <a:off x="4945063" y="3368675"/>
            <a:ext cx="3760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2060"/>
                </a:solidFill>
                <a:latin typeface="Tahoma" panose="020B0604030504040204" pitchFamily="34" charset="0"/>
                <a:cs typeface="Tahoma" panose="020B0604030504040204" pitchFamily="34" charset="0"/>
              </a:rPr>
              <a:t>Ground and Flight Testing</a:t>
            </a:r>
          </a:p>
        </p:txBody>
      </p:sp>
      <p:pic>
        <p:nvPicPr>
          <p:cNvPr id="15433" name="Picture 6">
            <a:extLst>
              <a:ext uri="{FF2B5EF4-FFF2-40B4-BE49-F238E27FC236}">
                <a16:creationId xmlns:a16="http://schemas.microsoft.com/office/drawing/2014/main" id="{B9747406-7918-470C-8286-5126AAC70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75" y="1447800"/>
            <a:ext cx="41148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34" name="TextBox 9">
            <a:extLst>
              <a:ext uri="{FF2B5EF4-FFF2-40B4-BE49-F238E27FC236}">
                <a16:creationId xmlns:a16="http://schemas.microsoft.com/office/drawing/2014/main" id="{BCADA730-7E1D-43BF-910E-441CAFE55658}"/>
              </a:ext>
            </a:extLst>
          </p:cNvPr>
          <p:cNvSpPr txBox="1">
            <a:spLocks noChangeArrowheads="1"/>
          </p:cNvSpPr>
          <p:nvPr/>
        </p:nvSpPr>
        <p:spPr bwMode="auto">
          <a:xfrm>
            <a:off x="5210175" y="1038225"/>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2060"/>
                </a:solidFill>
                <a:latin typeface="Tahoma" panose="020B0604030504040204" pitchFamily="34" charset="0"/>
                <a:cs typeface="Tahoma" panose="020B0604030504040204" pitchFamily="34" charset="0"/>
              </a:rPr>
              <a:t>Initial System Installation</a:t>
            </a:r>
          </a:p>
        </p:txBody>
      </p:sp>
      <p:sp>
        <p:nvSpPr>
          <p:cNvPr id="15435" name="Footer Placeholder 4">
            <a:extLst>
              <a:ext uri="{FF2B5EF4-FFF2-40B4-BE49-F238E27FC236}">
                <a16:creationId xmlns:a16="http://schemas.microsoft.com/office/drawing/2014/main" id="{B75B3BDC-56E0-496E-ADAA-D2C3756BB6F6}"/>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cs typeface="Arial" panose="020B0604020202020204" pitchFamily="34" charset="0"/>
              </a:rPr>
              <a:t>Proprietary and Confidential Information</a:t>
            </a:r>
          </a:p>
        </p:txBody>
      </p:sp>
    </p:spTree>
    <p:extLst>
      <p:ext uri="{BB962C8B-B14F-4D97-AF65-F5344CB8AC3E}">
        <p14:creationId xmlns:p14="http://schemas.microsoft.com/office/powerpoint/2010/main" val="1986839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4">
            <a:extLst>
              <a:ext uri="{FF2B5EF4-FFF2-40B4-BE49-F238E27FC236}">
                <a16:creationId xmlns:a16="http://schemas.microsoft.com/office/drawing/2014/main" id="{4C293F0A-D02C-47CD-BAFD-F350E346CD9E}"/>
              </a:ext>
            </a:extLst>
          </p:cNvPr>
          <p:cNvSpPr>
            <a:spLocks noGrp="1"/>
          </p:cNvSpPr>
          <p:nvPr>
            <p:ph type="ftr" sz="quarter" idx="11"/>
          </p:nvPr>
        </p:nvSpPr>
        <p:spPr bwMode="auto">
          <a:xfrm>
            <a:off x="3124200" y="6620007"/>
            <a:ext cx="28956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dirty="0">
                <a:solidFill>
                  <a:srgbClr val="898989"/>
                </a:solidFill>
                <a:cs typeface="Arial" panose="020B0604020202020204" pitchFamily="34" charset="0"/>
              </a:rPr>
              <a:t>Proprietary and Confidential Information</a:t>
            </a:r>
          </a:p>
        </p:txBody>
      </p:sp>
      <p:sp>
        <p:nvSpPr>
          <p:cNvPr id="10243" name="Text Placeholder 7">
            <a:extLst>
              <a:ext uri="{FF2B5EF4-FFF2-40B4-BE49-F238E27FC236}">
                <a16:creationId xmlns:a16="http://schemas.microsoft.com/office/drawing/2014/main" id="{0943AA18-7B0C-4E63-8D55-60649D1D0F6B}"/>
              </a:ext>
            </a:extLst>
          </p:cNvPr>
          <p:cNvSpPr txBox="1">
            <a:spLocks/>
          </p:cNvSpPr>
          <p:nvPr/>
        </p:nvSpPr>
        <p:spPr bwMode="auto">
          <a:xfrm>
            <a:off x="0" y="3048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3600" dirty="0">
                <a:solidFill>
                  <a:srgbClr val="002060"/>
                </a:solidFill>
                <a:latin typeface="Tahoma" panose="020B0604030504040204" pitchFamily="34" charset="0"/>
                <a:cs typeface="Tahoma" panose="020B0604030504040204" pitchFamily="34" charset="0"/>
              </a:rPr>
              <a:t>Peregrine Certification Experience</a:t>
            </a:r>
          </a:p>
        </p:txBody>
      </p:sp>
      <p:pic>
        <p:nvPicPr>
          <p:cNvPr id="3" name="Picture 2">
            <a:extLst>
              <a:ext uri="{FF2B5EF4-FFF2-40B4-BE49-F238E27FC236}">
                <a16:creationId xmlns:a16="http://schemas.microsoft.com/office/drawing/2014/main" id="{0DE2B1BE-BA66-416D-89B9-EB48E39F8996}"/>
              </a:ext>
            </a:extLst>
          </p:cNvPr>
          <p:cNvPicPr>
            <a:picLocks noChangeAspect="1"/>
          </p:cNvPicPr>
          <p:nvPr/>
        </p:nvPicPr>
        <p:blipFill>
          <a:blip r:embed="rId3"/>
          <a:stretch>
            <a:fillRect/>
          </a:stretch>
        </p:blipFill>
        <p:spPr>
          <a:xfrm>
            <a:off x="641554" y="1063178"/>
            <a:ext cx="4469780" cy="1981200"/>
          </a:xfrm>
          <a:prstGeom prst="rect">
            <a:avLst/>
          </a:prstGeom>
        </p:spPr>
      </p:pic>
      <p:sp>
        <p:nvSpPr>
          <p:cNvPr id="7" name="Content Placeholder 2">
            <a:extLst>
              <a:ext uri="{FF2B5EF4-FFF2-40B4-BE49-F238E27FC236}">
                <a16:creationId xmlns:a16="http://schemas.microsoft.com/office/drawing/2014/main" id="{96F1D539-F97E-4EA3-B6BE-74A60E4CDA06}"/>
              </a:ext>
            </a:extLst>
          </p:cNvPr>
          <p:cNvSpPr txBox="1">
            <a:spLocks/>
          </p:cNvSpPr>
          <p:nvPr/>
        </p:nvSpPr>
        <p:spPr>
          <a:xfrm>
            <a:off x="5257800" y="1202757"/>
            <a:ext cx="3648051" cy="3797257"/>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1800" dirty="0">
                <a:solidFill>
                  <a:srgbClr val="002060"/>
                </a:solidFill>
                <a:latin typeface="Tahoma" panose="020B0604030504040204" pitchFamily="34" charset="0"/>
                <a:cs typeface="Tahoma" panose="020B0604030504040204" pitchFamily="34" charset="0"/>
              </a:rPr>
              <a:t>Flight deck updates</a:t>
            </a:r>
          </a:p>
          <a:p>
            <a:r>
              <a:rPr lang="en-US" altLang="en-US" sz="1800" dirty="0">
                <a:solidFill>
                  <a:srgbClr val="002060"/>
                </a:solidFill>
                <a:latin typeface="Tahoma" panose="020B0604030504040204" pitchFamily="34" charset="0"/>
                <a:cs typeface="Tahoma" panose="020B0604030504040204" pitchFamily="34" charset="0"/>
              </a:rPr>
              <a:t>Attitude Heading Reference Systems (AHRS)</a:t>
            </a:r>
          </a:p>
          <a:p>
            <a:r>
              <a:rPr lang="en-US" altLang="en-US" sz="1800" dirty="0">
                <a:solidFill>
                  <a:srgbClr val="002060"/>
                </a:solidFill>
                <a:latin typeface="Tahoma" panose="020B0604030504040204" pitchFamily="34" charset="0"/>
                <a:cs typeface="Tahoma" panose="020B0604030504040204" pitchFamily="34" charset="0"/>
              </a:rPr>
              <a:t>FANS 1/A system</a:t>
            </a:r>
          </a:p>
          <a:p>
            <a:r>
              <a:rPr lang="en-US" altLang="en-US" sz="1800" dirty="0">
                <a:solidFill>
                  <a:srgbClr val="002060"/>
                </a:solidFill>
                <a:latin typeface="Tahoma" panose="020B0604030504040204" pitchFamily="34" charset="0"/>
                <a:cs typeface="Tahoma" panose="020B0604030504040204" pitchFamily="34" charset="0"/>
              </a:rPr>
              <a:t>ADS-B OUT system</a:t>
            </a:r>
          </a:p>
          <a:p>
            <a:r>
              <a:rPr lang="en-US" altLang="en-US" sz="1800" dirty="0">
                <a:solidFill>
                  <a:srgbClr val="002060"/>
                </a:solidFill>
                <a:latin typeface="Tahoma" panose="020B0604030504040204" pitchFamily="34" charset="0"/>
                <a:cs typeface="Tahoma" panose="020B0604030504040204" pitchFamily="34" charset="0"/>
              </a:rPr>
              <a:t>ADS-B IN system</a:t>
            </a:r>
          </a:p>
          <a:p>
            <a:r>
              <a:rPr lang="en-US" altLang="en-US" sz="1800" dirty="0">
                <a:solidFill>
                  <a:srgbClr val="002060"/>
                </a:solidFill>
                <a:latin typeface="Tahoma" panose="020B0604030504040204" pitchFamily="34" charset="0"/>
                <a:cs typeface="Tahoma" panose="020B0604030504040204" pitchFamily="34" charset="0"/>
              </a:rPr>
              <a:t>TCAS II system upgrades</a:t>
            </a:r>
          </a:p>
          <a:p>
            <a:r>
              <a:rPr lang="en-US" altLang="en-US" sz="1800" dirty="0">
                <a:solidFill>
                  <a:srgbClr val="002060"/>
                </a:solidFill>
                <a:latin typeface="Tahoma" panose="020B0604030504040204" pitchFamily="34" charset="0"/>
                <a:cs typeface="Tahoma" panose="020B0604030504040204" pitchFamily="34" charset="0"/>
              </a:rPr>
              <a:t>TCAS II compatible Mode S</a:t>
            </a:r>
          </a:p>
          <a:p>
            <a:r>
              <a:rPr lang="en-US" altLang="en-US" sz="1800" dirty="0">
                <a:solidFill>
                  <a:srgbClr val="002060"/>
                </a:solidFill>
                <a:latin typeface="Tahoma" panose="020B0604030504040204" pitchFamily="34" charset="0"/>
                <a:cs typeface="Tahoma" panose="020B0604030504040204" pitchFamily="34" charset="0"/>
              </a:rPr>
              <a:t>Flight data recorders</a:t>
            </a:r>
          </a:p>
          <a:p>
            <a:r>
              <a:rPr lang="en-US" altLang="en-US" sz="1800" dirty="0">
                <a:solidFill>
                  <a:srgbClr val="002060"/>
                </a:solidFill>
                <a:latin typeface="Tahoma" panose="020B0604030504040204" pitchFamily="34" charset="0"/>
                <a:cs typeface="Tahoma" panose="020B0604030504040204" pitchFamily="34" charset="0"/>
              </a:rPr>
              <a:t>VHF COM radio</a:t>
            </a:r>
          </a:p>
          <a:p>
            <a:r>
              <a:rPr lang="en-US" altLang="en-US" sz="1800" dirty="0">
                <a:solidFill>
                  <a:srgbClr val="002060"/>
                </a:solidFill>
                <a:latin typeface="Tahoma" panose="020B0604030504040204" pitchFamily="34" charset="0"/>
                <a:cs typeface="Tahoma" panose="020B0604030504040204" pitchFamily="34" charset="0"/>
              </a:rPr>
              <a:t>Parts obsolescence solutions</a:t>
            </a:r>
          </a:p>
        </p:txBody>
      </p:sp>
      <p:pic>
        <p:nvPicPr>
          <p:cNvPr id="8" name="Picture 2">
            <a:extLst>
              <a:ext uri="{FF2B5EF4-FFF2-40B4-BE49-F238E27FC236}">
                <a16:creationId xmlns:a16="http://schemas.microsoft.com/office/drawing/2014/main" id="{EA7FB262-B935-4298-BD58-E3746D4FB9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887388"/>
            <a:ext cx="5547117" cy="1732619"/>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69D1A84A-8AED-4D01-89D7-2CAAB0898C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600000">
            <a:off x="257973" y="3248585"/>
            <a:ext cx="2879406" cy="1923443"/>
          </a:xfrm>
          <a:prstGeom prst="rect">
            <a:avLst/>
          </a:prstGeom>
          <a:effectLst>
            <a:outerShdw blurRad="50800" dist="38100" dir="8100000" algn="tr" rotWithShape="0">
              <a:prstClr val="black">
                <a:alpha val="40000"/>
              </a:prstClr>
            </a:outerShdw>
          </a:effectLst>
        </p:spPr>
      </p:pic>
      <p:sp>
        <p:nvSpPr>
          <p:cNvPr id="9" name="Arrow: Right 8">
            <a:extLst>
              <a:ext uri="{FF2B5EF4-FFF2-40B4-BE49-F238E27FC236}">
                <a16:creationId xmlns:a16="http://schemas.microsoft.com/office/drawing/2014/main" id="{9738523D-5DD9-483A-A828-24DFD8A482CB}"/>
              </a:ext>
            </a:extLst>
          </p:cNvPr>
          <p:cNvSpPr/>
          <p:nvPr/>
        </p:nvSpPr>
        <p:spPr>
          <a:xfrm rot="2054531">
            <a:off x="2908425" y="4944646"/>
            <a:ext cx="673361" cy="523851"/>
          </a:xfrm>
          <a:prstGeom prst="rightArrow">
            <a:avLst/>
          </a:prstGeom>
          <a:solidFill>
            <a:srgbClr val="0070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C7E02386-B570-4EC4-8AC0-34F6EBC38D4F}"/>
              </a:ext>
            </a:extLst>
          </p:cNvPr>
          <p:cNvSpPr txBox="1">
            <a:spLocks/>
          </p:cNvSpPr>
          <p:nvPr/>
        </p:nvSpPr>
        <p:spPr>
          <a:xfrm>
            <a:off x="3142073" y="4178595"/>
            <a:ext cx="1555496" cy="665398"/>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n-US" sz="1400" i="1" dirty="0">
                <a:solidFill>
                  <a:srgbClr val="002060"/>
                </a:solidFill>
                <a:latin typeface="Tahoma" panose="020B0604030504040204" pitchFamily="34" charset="0"/>
                <a:cs typeface="Tahoma" panose="020B0604030504040204" pitchFamily="34" charset="0"/>
              </a:rPr>
              <a:t>Replacing old avionics with modern systems</a:t>
            </a:r>
          </a:p>
        </p:txBody>
      </p:sp>
      <p:sp>
        <p:nvSpPr>
          <p:cNvPr id="14" name="Content Placeholder 2">
            <a:extLst>
              <a:ext uri="{FF2B5EF4-FFF2-40B4-BE49-F238E27FC236}">
                <a16:creationId xmlns:a16="http://schemas.microsoft.com/office/drawing/2014/main" id="{DC8A0B6F-643C-4DBF-95B6-08205805672D}"/>
              </a:ext>
            </a:extLst>
          </p:cNvPr>
          <p:cNvSpPr txBox="1">
            <a:spLocks/>
          </p:cNvSpPr>
          <p:nvPr/>
        </p:nvSpPr>
        <p:spPr>
          <a:xfrm>
            <a:off x="152400" y="997647"/>
            <a:ext cx="1608715" cy="377557"/>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n-US" sz="1800" i="1" dirty="0">
                <a:solidFill>
                  <a:srgbClr val="002060"/>
                </a:solidFill>
                <a:latin typeface="Tahoma" panose="020B0604030504040204" pitchFamily="34" charset="0"/>
                <a:cs typeface="Tahoma" panose="020B0604030504040204" pitchFamily="34" charset="0"/>
              </a:rPr>
              <a:t>Many aircraft:</a:t>
            </a:r>
          </a:p>
        </p:txBody>
      </p:sp>
      <p:sp>
        <p:nvSpPr>
          <p:cNvPr id="15" name="Content Placeholder 2">
            <a:extLst>
              <a:ext uri="{FF2B5EF4-FFF2-40B4-BE49-F238E27FC236}">
                <a16:creationId xmlns:a16="http://schemas.microsoft.com/office/drawing/2014/main" id="{5F01B749-54B2-4961-B9A0-9BFCFF26FD63}"/>
              </a:ext>
            </a:extLst>
          </p:cNvPr>
          <p:cNvSpPr txBox="1">
            <a:spLocks/>
          </p:cNvSpPr>
          <p:nvPr/>
        </p:nvSpPr>
        <p:spPr>
          <a:xfrm>
            <a:off x="5215442" y="881538"/>
            <a:ext cx="1718758" cy="377557"/>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n-US" sz="1800" i="1" dirty="0">
                <a:solidFill>
                  <a:srgbClr val="002060"/>
                </a:solidFill>
                <a:latin typeface="Tahoma" panose="020B0604030504040204" pitchFamily="34" charset="0"/>
                <a:cs typeface="Tahoma" panose="020B0604030504040204" pitchFamily="34" charset="0"/>
              </a:rPr>
              <a:t>Many systems: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13173B-5179-4401-9BDE-635CA98341E5}"/>
              </a:ext>
            </a:extLst>
          </p:cNvPr>
          <p:cNvSpPr/>
          <p:nvPr/>
        </p:nvSpPr>
        <p:spPr>
          <a:xfrm>
            <a:off x="1828800" y="827088"/>
            <a:ext cx="1981200" cy="42672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a:extLst>
              <a:ext uri="{FF2B5EF4-FFF2-40B4-BE49-F238E27FC236}">
                <a16:creationId xmlns:a16="http://schemas.microsoft.com/office/drawing/2014/main" id="{31037E62-9D9D-4F63-92D7-5B66469ADA62}"/>
              </a:ext>
            </a:extLst>
          </p:cNvPr>
          <p:cNvSpPr/>
          <p:nvPr/>
        </p:nvSpPr>
        <p:spPr>
          <a:xfrm>
            <a:off x="3810000" y="838200"/>
            <a:ext cx="4038600" cy="4267200"/>
          </a:xfrm>
          <a:prstGeom prst="rect">
            <a:avLst/>
          </a:pr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11" name="Chart 10">
            <a:extLst>
              <a:ext uri="{FF2B5EF4-FFF2-40B4-BE49-F238E27FC236}">
                <a16:creationId xmlns:a16="http://schemas.microsoft.com/office/drawing/2014/main" id="{C982BE7D-BDEC-4A63-B0B1-5D09BA219738}"/>
              </a:ext>
            </a:extLst>
          </p:cNvPr>
          <p:cNvGraphicFramePr>
            <a:graphicFrameLocks/>
          </p:cNvGraphicFramePr>
          <p:nvPr/>
        </p:nvGraphicFramePr>
        <p:xfrm>
          <a:off x="609600" y="833438"/>
          <a:ext cx="7848600" cy="4283074"/>
        </p:xfrm>
        <a:graphic>
          <a:graphicData uri="http://schemas.openxmlformats.org/drawingml/2006/chart">
            <c:chart xmlns:c="http://schemas.openxmlformats.org/drawingml/2006/chart" xmlns:r="http://schemas.openxmlformats.org/officeDocument/2006/relationships" r:id="rId2"/>
          </a:graphicData>
        </a:graphic>
      </p:graphicFrame>
      <p:sp>
        <p:nvSpPr>
          <p:cNvPr id="17413" name="Text Placeholder 7">
            <a:extLst>
              <a:ext uri="{FF2B5EF4-FFF2-40B4-BE49-F238E27FC236}">
                <a16:creationId xmlns:a16="http://schemas.microsoft.com/office/drawing/2014/main" id="{0E4DEC1B-260F-4C50-BC21-79D74CDD7E79}"/>
              </a:ext>
            </a:extLst>
          </p:cNvPr>
          <p:cNvSpPr txBox="1">
            <a:spLocks/>
          </p:cNvSpPr>
          <p:nvPr/>
        </p:nvSpPr>
        <p:spPr bwMode="auto">
          <a:xfrm>
            <a:off x="0" y="274638"/>
            <a:ext cx="9144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800" dirty="0">
                <a:solidFill>
                  <a:srgbClr val="002060"/>
                </a:solidFill>
                <a:latin typeface="Tahoma" panose="020B0604030504040204" pitchFamily="34" charset="0"/>
                <a:cs typeface="Tahoma" panose="020B0604030504040204" pitchFamily="34" charset="0"/>
              </a:rPr>
              <a:t>Peregrine has shown Strong Financial Performance</a:t>
            </a:r>
          </a:p>
        </p:txBody>
      </p:sp>
      <p:sp>
        <p:nvSpPr>
          <p:cNvPr id="17414" name="Footer Placeholder 2">
            <a:extLst>
              <a:ext uri="{FF2B5EF4-FFF2-40B4-BE49-F238E27FC236}">
                <a16:creationId xmlns:a16="http://schemas.microsoft.com/office/drawing/2014/main" id="{CE9C88F2-BD49-44DE-8CB6-7AE85E9D2899}"/>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8989"/>
                </a:solidFill>
                <a:cs typeface="Arial" panose="020B0604020202020204" pitchFamily="34" charset="0"/>
              </a:rPr>
              <a:t>Proprietary and Confidential Information</a:t>
            </a:r>
          </a:p>
        </p:txBody>
      </p:sp>
      <p:sp>
        <p:nvSpPr>
          <p:cNvPr id="17415" name="TextBox 7">
            <a:extLst>
              <a:ext uri="{FF2B5EF4-FFF2-40B4-BE49-F238E27FC236}">
                <a16:creationId xmlns:a16="http://schemas.microsoft.com/office/drawing/2014/main" id="{4E4896D5-6465-4A40-8339-9C6028CF6136}"/>
              </a:ext>
            </a:extLst>
          </p:cNvPr>
          <p:cNvSpPr txBox="1">
            <a:spLocks noChangeArrowheads="1"/>
          </p:cNvSpPr>
          <p:nvPr/>
        </p:nvSpPr>
        <p:spPr bwMode="auto">
          <a:xfrm>
            <a:off x="1755775" y="904875"/>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latin typeface="Arial" panose="020B0604020202020204" pitchFamily="34" charset="0"/>
              </a:rPr>
              <a:t>Past Performance</a:t>
            </a:r>
          </a:p>
          <a:p>
            <a:pPr>
              <a:spcBef>
                <a:spcPct val="0"/>
              </a:spcBef>
              <a:buFontTx/>
              <a:buNone/>
            </a:pPr>
            <a:r>
              <a:rPr lang="en-US" altLang="en-US" sz="1000">
                <a:latin typeface="Arial" panose="020B0604020202020204" pitchFamily="34" charset="0"/>
              </a:rPr>
              <a:t>Focus: Consulting &amp;</a:t>
            </a:r>
          </a:p>
          <a:p>
            <a:pPr>
              <a:spcBef>
                <a:spcPct val="0"/>
              </a:spcBef>
              <a:buFontTx/>
              <a:buNone/>
            </a:pPr>
            <a:r>
              <a:rPr lang="en-US" altLang="en-US" sz="1000">
                <a:latin typeface="Arial" panose="020B0604020202020204" pitchFamily="34" charset="0"/>
              </a:rPr>
              <a:t>STC development</a:t>
            </a:r>
          </a:p>
        </p:txBody>
      </p:sp>
      <p:cxnSp>
        <p:nvCxnSpPr>
          <p:cNvPr id="7" name="Straight Arrow Connector 6">
            <a:extLst>
              <a:ext uri="{FF2B5EF4-FFF2-40B4-BE49-F238E27FC236}">
                <a16:creationId xmlns:a16="http://schemas.microsoft.com/office/drawing/2014/main" id="{5A02D326-5586-4D4C-98E0-A51C71E12FD6}"/>
              </a:ext>
            </a:extLst>
          </p:cNvPr>
          <p:cNvCxnSpPr>
            <a:cxnSpLocks/>
          </p:cNvCxnSpPr>
          <p:nvPr/>
        </p:nvCxnSpPr>
        <p:spPr>
          <a:xfrm>
            <a:off x="1828800" y="1981200"/>
            <a:ext cx="19812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7417" name="TextBox 9">
            <a:extLst>
              <a:ext uri="{FF2B5EF4-FFF2-40B4-BE49-F238E27FC236}">
                <a16:creationId xmlns:a16="http://schemas.microsoft.com/office/drawing/2014/main" id="{7182B2E6-C271-419D-981F-11AE6CB7008B}"/>
              </a:ext>
            </a:extLst>
          </p:cNvPr>
          <p:cNvSpPr txBox="1">
            <a:spLocks noChangeArrowheads="1"/>
          </p:cNvSpPr>
          <p:nvPr/>
        </p:nvSpPr>
        <p:spPr bwMode="auto">
          <a:xfrm>
            <a:off x="1828800" y="1501775"/>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000">
                <a:latin typeface="Arial" panose="020B0604020202020204" pitchFamily="34" charset="0"/>
              </a:rPr>
              <a:t>Lear 85 </a:t>
            </a:r>
            <a:r>
              <a:rPr lang="en-US" altLang="en-US" sz="1000">
                <a:latin typeface="Arial" panose="020B0604020202020204" pitchFamily="34" charset="0"/>
                <a:sym typeface="Wingdings" panose="05000000000000000000" pitchFamily="2" charset="2"/>
              </a:rPr>
              <a:t>consulting</a:t>
            </a:r>
            <a:endParaRPr lang="en-US" altLang="en-US" sz="1000">
              <a:latin typeface="Arial" panose="020B0604020202020204" pitchFamily="34" charset="0"/>
            </a:endParaRPr>
          </a:p>
          <a:p>
            <a:pPr>
              <a:spcBef>
                <a:spcPct val="0"/>
              </a:spcBef>
              <a:buFontTx/>
              <a:buNone/>
            </a:pPr>
            <a:r>
              <a:rPr lang="en-US" altLang="en-US" sz="1000">
                <a:latin typeface="Arial" panose="020B0604020202020204" pitchFamily="34" charset="0"/>
              </a:rPr>
              <a:t>30% of revenue</a:t>
            </a:r>
          </a:p>
          <a:p>
            <a:pPr>
              <a:spcBef>
                <a:spcPct val="0"/>
              </a:spcBef>
              <a:buFontTx/>
              <a:buNone/>
            </a:pPr>
            <a:endParaRPr lang="en-US" altLang="en-US" sz="1000">
              <a:latin typeface="Arial" panose="020B0604020202020204" pitchFamily="34" charset="0"/>
            </a:endParaRPr>
          </a:p>
          <a:p>
            <a:pPr>
              <a:spcBef>
                <a:spcPct val="0"/>
              </a:spcBef>
              <a:buFontTx/>
              <a:buNone/>
            </a:pPr>
            <a:endParaRPr lang="en-US" altLang="en-US" sz="1000">
              <a:latin typeface="Arial" panose="020B0604020202020204" pitchFamily="34" charset="0"/>
            </a:endParaRPr>
          </a:p>
        </p:txBody>
      </p:sp>
      <p:sp>
        <p:nvSpPr>
          <p:cNvPr id="17418" name="TextBox 2">
            <a:extLst>
              <a:ext uri="{FF2B5EF4-FFF2-40B4-BE49-F238E27FC236}">
                <a16:creationId xmlns:a16="http://schemas.microsoft.com/office/drawing/2014/main" id="{2D3C3C6C-A63B-4AD0-9920-A9EA37283052}"/>
              </a:ext>
            </a:extLst>
          </p:cNvPr>
          <p:cNvSpPr txBox="1">
            <a:spLocks noChangeArrowheads="1"/>
          </p:cNvSpPr>
          <p:nvPr/>
        </p:nvSpPr>
        <p:spPr bwMode="auto">
          <a:xfrm>
            <a:off x="3775075" y="963613"/>
            <a:ext cx="2590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latin typeface="Arial" panose="020B0604020202020204" pitchFamily="34" charset="0"/>
              </a:rPr>
              <a:t>Recent Performance</a:t>
            </a:r>
          </a:p>
          <a:p>
            <a:pPr>
              <a:spcBef>
                <a:spcPct val="0"/>
              </a:spcBef>
              <a:buFontTx/>
              <a:buNone/>
            </a:pPr>
            <a:r>
              <a:rPr lang="en-US" altLang="en-US" sz="1000">
                <a:latin typeface="Arial" panose="020B0604020202020204" pitchFamily="34" charset="0"/>
              </a:rPr>
              <a:t>Focus: Turn-Key STC solutions</a:t>
            </a:r>
            <a:endParaRPr lang="en-US" altLang="en-US" sz="1200">
              <a:latin typeface="Arial" panose="020B0604020202020204" pitchFamily="34" charset="0"/>
            </a:endParaRPr>
          </a:p>
        </p:txBody>
      </p:sp>
      <p:sp>
        <p:nvSpPr>
          <p:cNvPr id="14" name="Footer Placeholder 4">
            <a:extLst>
              <a:ext uri="{FF2B5EF4-FFF2-40B4-BE49-F238E27FC236}">
                <a16:creationId xmlns:a16="http://schemas.microsoft.com/office/drawing/2014/main" id="{A869B70A-27A0-4D78-A3A8-79A1E135BE70}"/>
              </a:ext>
            </a:extLst>
          </p:cNvPr>
          <p:cNvSpPr txBox="1">
            <a:spLocks/>
          </p:cNvSpPr>
          <p:nvPr/>
        </p:nvSpPr>
        <p:spPr bwMode="auto">
          <a:xfrm>
            <a:off x="5257800" y="5132529"/>
            <a:ext cx="2667000" cy="9898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20000"/>
              </a:spcBef>
              <a:spcAft>
                <a:spcPct val="0"/>
              </a:spcAft>
              <a:buFont typeface="Arial" panose="020B0604020202020204" pitchFamily="34" charset="0"/>
              <a:buChar char="•"/>
              <a:defRPr sz="3200" kern="1200">
                <a:solidFill>
                  <a:schemeClr val="tx1"/>
                </a:solidFill>
                <a:latin typeface="Calibri" panose="020F0502020204030204" pitchFamily="34" charset="0"/>
                <a:ea typeface="+mn-ea"/>
                <a:cs typeface="Arial"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Arial" panose="020B0604020202020204" pitchFamily="34" charset="0"/>
              </a:defRPr>
            </a:lvl9pPr>
          </a:lstStyle>
          <a:p>
            <a:pPr algn="l">
              <a:spcBef>
                <a:spcPct val="0"/>
              </a:spcBef>
              <a:buFontTx/>
              <a:buNone/>
            </a:pPr>
            <a:r>
              <a:rPr lang="en-US" altLang="en-US" sz="1400" dirty="0">
                <a:cs typeface="Arial" panose="020B0604020202020204" pitchFamily="34" charset="0"/>
              </a:rPr>
              <a:t>2018 numbers are unaudited estimates, but believed to be very close.  Final 2018 results to be provided separately.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1447-5309-45FA-A64E-C01B23F651AA}"/>
              </a:ext>
            </a:extLst>
          </p:cNvPr>
          <p:cNvSpPr>
            <a:spLocks noGrp="1"/>
          </p:cNvSpPr>
          <p:nvPr>
            <p:ph type="ctrTitle"/>
          </p:nvPr>
        </p:nvSpPr>
        <p:spPr/>
        <p:txBody>
          <a:bodyPr/>
          <a:lstStyle/>
          <a:p>
            <a:r>
              <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Target Market Discussion</a:t>
            </a:r>
          </a:p>
        </p:txBody>
      </p:sp>
      <p:sp>
        <p:nvSpPr>
          <p:cNvPr id="4" name="Footer Placeholder 3">
            <a:extLst>
              <a:ext uri="{FF2B5EF4-FFF2-40B4-BE49-F238E27FC236}">
                <a16:creationId xmlns:a16="http://schemas.microsoft.com/office/drawing/2014/main" id="{5657B5B3-5969-4277-B4B6-7CF79DC6D283}"/>
              </a:ext>
            </a:extLst>
          </p:cNvPr>
          <p:cNvSpPr>
            <a:spLocks noGrp="1"/>
          </p:cNvSpPr>
          <p:nvPr>
            <p:ph type="ftr" sz="quarter" idx="11"/>
          </p:nvPr>
        </p:nvSpPr>
        <p:spPr/>
        <p:txBody>
          <a:bodyPr/>
          <a:lstStyle/>
          <a:p>
            <a:pPr>
              <a:defRPr/>
            </a:pPr>
            <a:r>
              <a:rPr lang="en-US"/>
              <a:t>Proprietary and Confidential Information</a:t>
            </a:r>
          </a:p>
        </p:txBody>
      </p:sp>
    </p:spTree>
    <p:extLst>
      <p:ext uri="{BB962C8B-B14F-4D97-AF65-F5344CB8AC3E}">
        <p14:creationId xmlns:p14="http://schemas.microsoft.com/office/powerpoint/2010/main" val="1275917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lowchart: Manual Operation 29">
            <a:extLst>
              <a:ext uri="{FF2B5EF4-FFF2-40B4-BE49-F238E27FC236}">
                <a16:creationId xmlns:a16="http://schemas.microsoft.com/office/drawing/2014/main" id="{7C424787-3816-4EB5-BE0B-836F6AC9743F}"/>
              </a:ext>
            </a:extLst>
          </p:cNvPr>
          <p:cNvSpPr/>
          <p:nvPr/>
        </p:nvSpPr>
        <p:spPr>
          <a:xfrm rot="10800000">
            <a:off x="1805737" y="1447800"/>
            <a:ext cx="1915269" cy="2877630"/>
          </a:xfrm>
          <a:prstGeom prst="flowChartManualOperation">
            <a:avLst/>
          </a:prstGeom>
          <a:gradFill flip="none" rotWithShape="1">
            <a:gsLst>
              <a:gs pos="0">
                <a:srgbClr val="BBE0E3">
                  <a:lumMod val="40000"/>
                  <a:lumOff val="60000"/>
                  <a:shade val="30000"/>
                  <a:satMod val="115000"/>
                </a:srgbClr>
              </a:gs>
              <a:gs pos="50000">
                <a:srgbClr val="BBE0E3">
                  <a:lumMod val="40000"/>
                  <a:lumOff val="60000"/>
                  <a:shade val="67500"/>
                  <a:satMod val="115000"/>
                </a:srgbClr>
              </a:gs>
              <a:gs pos="100000">
                <a:srgbClr val="BBE0E3">
                  <a:lumMod val="40000"/>
                  <a:lumOff val="60000"/>
                  <a:shade val="100000"/>
                  <a:satMod val="115000"/>
                </a:srgbClr>
              </a:gs>
            </a:gsLst>
            <a:lin ang="5400000" scaled="1"/>
            <a:tileRect/>
          </a:gradFill>
          <a:ln w="3175" cap="flat" cmpd="sng" algn="ctr">
            <a:solidFill>
              <a:srgbClr val="C00000"/>
            </a:solidFill>
            <a:prstDash val="solid"/>
            <a:round/>
            <a:headEnd type="none" w="med" len="med"/>
            <a:tailEnd type="none" w="med" len="med"/>
          </a:ln>
          <a:effectLst/>
        </p:spPr>
        <p:txBody>
          <a:bodyPr wrap="none" anchor="ctr"/>
          <a:lstStyle/>
          <a:p>
            <a:pPr algn="ctr" eaLnBrk="1" fontAlgn="auto" hangingPunct="1">
              <a:spcBef>
                <a:spcPts val="0"/>
              </a:spcBef>
              <a:spcAft>
                <a:spcPts val="0"/>
              </a:spcAft>
            </a:pPr>
            <a:endParaRPr lang="en-US" sz="1600" b="1" kern="0" dirty="0">
              <a:solidFill>
                <a:srgbClr val="000000"/>
              </a:solidFill>
              <a:latin typeface="Arial Narrow" panose="020B0606020202030204" pitchFamily="34" charset="0"/>
              <a:cs typeface="Arial" panose="020B0604020202020204" pitchFamily="34" charset="0"/>
            </a:endParaRPr>
          </a:p>
        </p:txBody>
      </p:sp>
      <p:sp>
        <p:nvSpPr>
          <p:cNvPr id="29" name="Flowchart: Manual Operation 28">
            <a:extLst>
              <a:ext uri="{FF2B5EF4-FFF2-40B4-BE49-F238E27FC236}">
                <a16:creationId xmlns:a16="http://schemas.microsoft.com/office/drawing/2014/main" id="{0D8AD890-7B36-482F-9A50-CFC4A6D95971}"/>
              </a:ext>
            </a:extLst>
          </p:cNvPr>
          <p:cNvSpPr/>
          <p:nvPr/>
        </p:nvSpPr>
        <p:spPr>
          <a:xfrm>
            <a:off x="5285812" y="1447800"/>
            <a:ext cx="1915270" cy="2843272"/>
          </a:xfrm>
          <a:prstGeom prst="flowChartManualOperation">
            <a:avLst/>
          </a:prstGeom>
          <a:gradFill rotWithShape="1">
            <a:gsLst>
              <a:gs pos="0">
                <a:schemeClr val="bg1"/>
              </a:gs>
              <a:gs pos="50000">
                <a:srgbClr val="A8DAA8"/>
              </a:gs>
              <a:gs pos="100000">
                <a:srgbClr val="CCFFCC"/>
              </a:gs>
            </a:gsLst>
            <a:lin ang="5400000" scaled="1"/>
          </a:gradFill>
          <a:ln w="3175">
            <a:solidFill>
              <a:srgbClr val="C00000"/>
            </a:solidFill>
            <a:round/>
            <a:headEnd/>
            <a:tailEnd/>
          </a:ln>
          <a:effectLst>
            <a:outerShdw blurRad="50800" dist="38100" dir="8100000" algn="tr" rotWithShape="0">
              <a:prstClr val="black">
                <a:alpha val="40000"/>
              </a:prstClr>
            </a:outerShdw>
          </a:effectLst>
        </p:spPr>
        <p:txBody>
          <a:bodyPr wrap="none" anchor="ctr"/>
          <a:lstStyle/>
          <a:p>
            <a:pPr algn="ctr" eaLnBrk="1" fontAlgn="auto" hangingPunct="1">
              <a:spcAft>
                <a:spcPts val="0"/>
              </a:spcAft>
            </a:pPr>
            <a:endParaRPr lang="en-US" sz="1600" b="1" kern="0" dirty="0">
              <a:solidFill>
                <a:srgbClr val="000000"/>
              </a:solidFill>
              <a:latin typeface="Arial Narrow" panose="020B0606020202030204" pitchFamily="34" charset="0"/>
              <a:ea typeface="MS PGothic" panose="020B0600070205080204" pitchFamily="34" charset="-128"/>
              <a:cs typeface="Arial" panose="020B0604020202020204" pitchFamily="34" charset="0"/>
            </a:endParaRPr>
          </a:p>
        </p:txBody>
      </p:sp>
      <p:sp>
        <p:nvSpPr>
          <p:cNvPr id="2" name="Title 1">
            <a:extLst>
              <a:ext uri="{FF2B5EF4-FFF2-40B4-BE49-F238E27FC236}">
                <a16:creationId xmlns:a16="http://schemas.microsoft.com/office/drawing/2014/main" id="{D178B9A1-5914-46E5-9637-1616B1F7DAB7}"/>
              </a:ext>
            </a:extLst>
          </p:cNvPr>
          <p:cNvSpPr>
            <a:spLocks noGrp="1"/>
          </p:cNvSpPr>
          <p:nvPr>
            <p:ph type="title"/>
          </p:nvPr>
        </p:nvSpPr>
        <p:spPr/>
        <p:txBody>
          <a:bodyPr/>
          <a:lstStyle/>
          <a:p>
            <a:r>
              <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Avionics Market Characterization</a:t>
            </a:r>
          </a:p>
        </p:txBody>
      </p:sp>
      <p:sp>
        <p:nvSpPr>
          <p:cNvPr id="3" name="Footer Placeholder 2">
            <a:extLst>
              <a:ext uri="{FF2B5EF4-FFF2-40B4-BE49-F238E27FC236}">
                <a16:creationId xmlns:a16="http://schemas.microsoft.com/office/drawing/2014/main" id="{2B4B8880-B76C-41EA-A5DF-59EE70E7A95D}"/>
              </a:ext>
            </a:extLst>
          </p:cNvPr>
          <p:cNvSpPr>
            <a:spLocks noGrp="1"/>
          </p:cNvSpPr>
          <p:nvPr>
            <p:ph type="ftr" sz="quarter" idx="11"/>
          </p:nvPr>
        </p:nvSpPr>
        <p:spPr/>
        <p:txBody>
          <a:bodyPr/>
          <a:lstStyle/>
          <a:p>
            <a:pPr>
              <a:defRPr/>
            </a:pPr>
            <a:r>
              <a:rPr lang="en-US"/>
              <a:t>Proprietary and Confidential Information</a:t>
            </a:r>
          </a:p>
        </p:txBody>
      </p:sp>
      <p:sp>
        <p:nvSpPr>
          <p:cNvPr id="6" name="TextBox 5">
            <a:extLst>
              <a:ext uri="{FF2B5EF4-FFF2-40B4-BE49-F238E27FC236}">
                <a16:creationId xmlns:a16="http://schemas.microsoft.com/office/drawing/2014/main" id="{ABCD4948-9573-4541-8EF8-67FF7EB0FBA7}"/>
              </a:ext>
            </a:extLst>
          </p:cNvPr>
          <p:cNvSpPr txBox="1"/>
          <p:nvPr/>
        </p:nvSpPr>
        <p:spPr>
          <a:xfrm>
            <a:off x="2147424" y="2194118"/>
            <a:ext cx="1252537" cy="707886"/>
          </a:xfrm>
          <a:prstGeom prst="rect">
            <a:avLst/>
          </a:prstGeom>
          <a:noFill/>
          <a:ln>
            <a:noFill/>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Arial Narrow" panose="020B0606020202030204" pitchFamily="34" charset="0"/>
              </a:rPr>
              <a:t>Platform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Arial Narrow" panose="020B0606020202030204" pitchFamily="34" charset="0"/>
              </a:rPr>
              <a:t>Counts</a:t>
            </a:r>
          </a:p>
        </p:txBody>
      </p:sp>
      <p:sp>
        <p:nvSpPr>
          <p:cNvPr id="12" name="TextBox 12">
            <a:extLst>
              <a:ext uri="{FF2B5EF4-FFF2-40B4-BE49-F238E27FC236}">
                <a16:creationId xmlns:a16="http://schemas.microsoft.com/office/drawing/2014/main" id="{0E4F3B55-6DD8-4E47-B1B2-AE3ED2B671E5}"/>
              </a:ext>
            </a:extLst>
          </p:cNvPr>
          <p:cNvSpPr txBox="1">
            <a:spLocks noChangeArrowheads="1"/>
          </p:cNvSpPr>
          <p:nvPr/>
        </p:nvSpPr>
        <p:spPr bwMode="auto">
          <a:xfrm>
            <a:off x="3635445" y="1560257"/>
            <a:ext cx="1358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60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rPr>
              <a:t>Military Aviation</a:t>
            </a:r>
          </a:p>
        </p:txBody>
      </p:sp>
      <p:sp>
        <p:nvSpPr>
          <p:cNvPr id="13" name="TextBox 13">
            <a:extLst>
              <a:ext uri="{FF2B5EF4-FFF2-40B4-BE49-F238E27FC236}">
                <a16:creationId xmlns:a16="http://schemas.microsoft.com/office/drawing/2014/main" id="{1036C091-6CE9-470A-A829-A5E4B74E8C7F}"/>
              </a:ext>
            </a:extLst>
          </p:cNvPr>
          <p:cNvSpPr txBox="1">
            <a:spLocks noChangeArrowheads="1"/>
          </p:cNvSpPr>
          <p:nvPr/>
        </p:nvSpPr>
        <p:spPr bwMode="auto">
          <a:xfrm>
            <a:off x="3837480" y="3796425"/>
            <a:ext cx="14237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60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rPr>
              <a:t>General Aviation</a:t>
            </a:r>
          </a:p>
        </p:txBody>
      </p:sp>
      <p:sp>
        <p:nvSpPr>
          <p:cNvPr id="14" name="TextBox 14">
            <a:extLst>
              <a:ext uri="{FF2B5EF4-FFF2-40B4-BE49-F238E27FC236}">
                <a16:creationId xmlns:a16="http://schemas.microsoft.com/office/drawing/2014/main" id="{E132B065-E7A9-444E-B93C-EA533F6AACBE}"/>
              </a:ext>
            </a:extLst>
          </p:cNvPr>
          <p:cNvSpPr txBox="1">
            <a:spLocks noChangeArrowheads="1"/>
          </p:cNvSpPr>
          <p:nvPr/>
        </p:nvSpPr>
        <p:spPr bwMode="auto">
          <a:xfrm>
            <a:off x="3556096" y="1975950"/>
            <a:ext cx="1638590" cy="338554"/>
          </a:xfrm>
          <a:prstGeom prst="rect">
            <a:avLst/>
          </a:prstGeom>
          <a:solidFill>
            <a:srgbClr val="00708E"/>
          </a:solidFill>
          <a:ln>
            <a:noFill/>
          </a:ln>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600" b="1" i="0" u="none" strike="noStrike" kern="0" cap="none" spc="0" normalizeH="0" baseline="0" noProof="0" dirty="0">
                <a:ln>
                  <a:noFill/>
                </a:ln>
                <a:solidFill>
                  <a:schemeClr val="bg1"/>
                </a:solidFill>
                <a:effectLst/>
                <a:uLnTx/>
                <a:uFillTx/>
                <a:latin typeface="Arial Narrow" panose="020B0606020202030204" pitchFamily="34" charset="0"/>
                <a:ea typeface="MS PGothic" panose="020B0600070205080204" pitchFamily="34" charset="-128"/>
              </a:rPr>
              <a:t>Business Aviation</a:t>
            </a:r>
          </a:p>
        </p:txBody>
      </p:sp>
      <p:sp>
        <p:nvSpPr>
          <p:cNvPr id="15" name="TextBox 15">
            <a:extLst>
              <a:ext uri="{FF2B5EF4-FFF2-40B4-BE49-F238E27FC236}">
                <a16:creationId xmlns:a16="http://schemas.microsoft.com/office/drawing/2014/main" id="{B9420634-D282-400F-BA45-9D5761AFE7C3}"/>
              </a:ext>
            </a:extLst>
          </p:cNvPr>
          <p:cNvSpPr txBox="1">
            <a:spLocks noChangeArrowheads="1"/>
          </p:cNvSpPr>
          <p:nvPr/>
        </p:nvSpPr>
        <p:spPr bwMode="auto">
          <a:xfrm>
            <a:off x="3602645" y="2548061"/>
            <a:ext cx="16754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600" i="0" u="none" strike="noStrike" kern="0" cap="none" spc="0" normalizeH="0" baseline="0" noProof="0" dirty="0">
                <a:ln>
                  <a:noFill/>
                </a:ln>
                <a:solidFill>
                  <a:srgbClr val="000000"/>
                </a:solidFill>
                <a:effectLst/>
                <a:uLnTx/>
                <a:uFillTx/>
                <a:latin typeface="Arial Narrow" panose="020B0606020202030204" pitchFamily="34" charset="0"/>
                <a:ea typeface="MS PGothic" panose="020B0600070205080204" pitchFamily="34" charset="-128"/>
              </a:rPr>
              <a:t>Commercial Airlines</a:t>
            </a:r>
          </a:p>
        </p:txBody>
      </p:sp>
      <p:sp>
        <p:nvSpPr>
          <p:cNvPr id="16" name="TextBox 15">
            <a:extLst>
              <a:ext uri="{FF2B5EF4-FFF2-40B4-BE49-F238E27FC236}">
                <a16:creationId xmlns:a16="http://schemas.microsoft.com/office/drawing/2014/main" id="{06091079-DFDF-4A1C-811C-5B0A0A0AF12C}"/>
              </a:ext>
            </a:extLst>
          </p:cNvPr>
          <p:cNvSpPr txBox="1"/>
          <p:nvPr/>
        </p:nvSpPr>
        <p:spPr>
          <a:xfrm>
            <a:off x="5910380" y="1450730"/>
            <a:ext cx="769763" cy="400110"/>
          </a:xfrm>
          <a:prstGeom prst="rect">
            <a:avLst/>
          </a:prstGeom>
          <a:noFill/>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n-US" sz="2000" b="1" kern="0" dirty="0">
                <a:solidFill>
                  <a:srgbClr val="00B050"/>
                </a:solidFill>
                <a:effectLst>
                  <a:outerShdw blurRad="38100" dist="38100" dir="2700000" algn="tl">
                    <a:srgbClr val="C0C0C0"/>
                  </a:outerShdw>
                </a:effectLst>
                <a:latin typeface="Arial Narrow" panose="020B0606020202030204" pitchFamily="34" charset="0"/>
              </a:rPr>
              <a:t>$$$$$</a:t>
            </a:r>
            <a:endParaRPr kumimoji="0" lang="en-US" altLang="en-US" sz="2000" b="1" i="0" u="none" strike="noStrike" kern="0" cap="none" spc="0" normalizeH="0" baseline="0" noProof="0" dirty="0">
              <a:ln>
                <a:noFill/>
              </a:ln>
              <a:solidFill>
                <a:srgbClr val="00B050"/>
              </a:solidFill>
              <a:effectLst>
                <a:outerShdw blurRad="38100" dist="38100" dir="2700000" algn="tl">
                  <a:srgbClr val="C0C0C0"/>
                </a:outerShdw>
              </a:effectLst>
              <a:uLnTx/>
              <a:uFillTx/>
              <a:latin typeface="Arial Narrow" panose="020B0606020202030204" pitchFamily="34" charset="0"/>
            </a:endParaRPr>
          </a:p>
        </p:txBody>
      </p:sp>
      <p:sp>
        <p:nvSpPr>
          <p:cNvPr id="17" name="TextBox 16">
            <a:extLst>
              <a:ext uri="{FF2B5EF4-FFF2-40B4-BE49-F238E27FC236}">
                <a16:creationId xmlns:a16="http://schemas.microsoft.com/office/drawing/2014/main" id="{23EF924E-155A-4369-9DD9-90044BDF0D14}"/>
              </a:ext>
            </a:extLst>
          </p:cNvPr>
          <p:cNvSpPr txBox="1"/>
          <p:nvPr/>
        </p:nvSpPr>
        <p:spPr>
          <a:xfrm>
            <a:off x="6069111" y="3882624"/>
            <a:ext cx="418704" cy="400110"/>
          </a:xfrm>
          <a:prstGeom prst="rect">
            <a:avLst/>
          </a:prstGeom>
          <a:noFill/>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000" b="1" i="0" u="none" strike="noStrike" kern="0" cap="none" spc="0" normalizeH="0" baseline="0" noProof="0" dirty="0">
                <a:ln>
                  <a:noFill/>
                </a:ln>
                <a:solidFill>
                  <a:srgbClr val="00B050"/>
                </a:solidFill>
                <a:effectLst>
                  <a:outerShdw blurRad="38100" dist="38100" dir="2700000" algn="tl">
                    <a:srgbClr val="C0C0C0"/>
                  </a:outerShdw>
                </a:effectLst>
                <a:uLnTx/>
                <a:uFillTx/>
                <a:latin typeface="Arial Narrow" panose="020B0606020202030204" pitchFamily="34" charset="0"/>
              </a:rPr>
              <a:t>$$</a:t>
            </a:r>
          </a:p>
        </p:txBody>
      </p:sp>
      <p:sp>
        <p:nvSpPr>
          <p:cNvPr id="18" name="TextBox 17">
            <a:extLst>
              <a:ext uri="{FF2B5EF4-FFF2-40B4-BE49-F238E27FC236}">
                <a16:creationId xmlns:a16="http://schemas.microsoft.com/office/drawing/2014/main" id="{DE147062-2B54-42A4-98AB-B298FD1A4655}"/>
              </a:ext>
            </a:extLst>
          </p:cNvPr>
          <p:cNvSpPr txBox="1"/>
          <p:nvPr/>
        </p:nvSpPr>
        <p:spPr>
          <a:xfrm>
            <a:off x="1894570" y="3925320"/>
            <a:ext cx="1778051" cy="400110"/>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b="1" kern="0" dirty="0">
                <a:solidFill>
                  <a:srgbClr val="C00000"/>
                </a:solidFill>
                <a:latin typeface="Arial Narrow" panose="020B0606020202030204" pitchFamily="34" charset="0"/>
                <a:sym typeface="Wingdings" panose="05000000000000000000" pitchFamily="2" charset="2"/>
              </a:rPr>
              <a:t></a:t>
            </a:r>
            <a:endParaRPr kumimoji="0" lang="en-US" sz="2000" b="1" i="0" u="none" strike="noStrike" kern="0" cap="none" spc="0" normalizeH="0" baseline="0" noProof="0" dirty="0">
              <a:ln>
                <a:noFill/>
              </a:ln>
              <a:solidFill>
                <a:srgbClr val="C00000"/>
              </a:solidFill>
              <a:effectLst/>
              <a:uLnTx/>
              <a:uFillTx/>
              <a:latin typeface="Arial Narrow" panose="020B0606020202030204" pitchFamily="34" charset="0"/>
            </a:endParaRPr>
          </a:p>
        </p:txBody>
      </p:sp>
      <p:sp>
        <p:nvSpPr>
          <p:cNvPr id="19" name="TextBox 18">
            <a:extLst>
              <a:ext uri="{FF2B5EF4-FFF2-40B4-BE49-F238E27FC236}">
                <a16:creationId xmlns:a16="http://schemas.microsoft.com/office/drawing/2014/main" id="{72C2D48B-C3AC-44BA-A700-085C30542448}"/>
              </a:ext>
            </a:extLst>
          </p:cNvPr>
          <p:cNvSpPr txBox="1"/>
          <p:nvPr/>
        </p:nvSpPr>
        <p:spPr>
          <a:xfrm>
            <a:off x="2298243" y="1581069"/>
            <a:ext cx="950901" cy="40011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srgbClr val="C00000"/>
                </a:solidFill>
                <a:latin typeface="Arial Narrow" panose="020B0606020202030204" pitchFamily="34" charset="0"/>
                <a:sym typeface="Wingdings" panose="05000000000000000000" pitchFamily="2" charset="2"/>
              </a:rPr>
              <a:t></a:t>
            </a:r>
            <a:endParaRPr kumimoji="0" lang="en-US" sz="2000" b="1" i="0" u="none" strike="noStrike" kern="0" cap="none" spc="0" normalizeH="0" baseline="0" noProof="0" dirty="0">
              <a:ln>
                <a:noFill/>
              </a:ln>
              <a:solidFill>
                <a:srgbClr val="C00000"/>
              </a:solidFill>
              <a:effectLst/>
              <a:uLnTx/>
              <a:uFillTx/>
              <a:latin typeface="Arial Narrow" panose="020B0606020202030204" pitchFamily="34" charset="0"/>
            </a:endParaRPr>
          </a:p>
        </p:txBody>
      </p:sp>
      <p:sp>
        <p:nvSpPr>
          <p:cNvPr id="21" name="TextBox 22">
            <a:extLst>
              <a:ext uri="{FF2B5EF4-FFF2-40B4-BE49-F238E27FC236}">
                <a16:creationId xmlns:a16="http://schemas.microsoft.com/office/drawing/2014/main" id="{9BC4055E-C9C4-4179-9CDC-5E388713E509}"/>
              </a:ext>
            </a:extLst>
          </p:cNvPr>
          <p:cNvSpPr txBox="1">
            <a:spLocks noChangeArrowheads="1"/>
          </p:cNvSpPr>
          <p:nvPr/>
        </p:nvSpPr>
        <p:spPr bwMode="auto">
          <a:xfrm>
            <a:off x="5639432" y="2129652"/>
            <a:ext cx="1200521" cy="10156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b="1" i="0" u="none" strike="noStrike" kern="0" cap="none" spc="0" normalizeH="0" baseline="0" noProof="0" dirty="0">
                <a:ln>
                  <a:noFill/>
                </a:ln>
                <a:solidFill>
                  <a:srgbClr val="00B050"/>
                </a:solidFill>
                <a:effectLst/>
                <a:uLnTx/>
                <a:uFillTx/>
                <a:latin typeface="Arial Narrow" panose="020B0606020202030204" pitchFamily="34" charset="0"/>
                <a:ea typeface="MS PGothic" panose="020B0600070205080204" pitchFamily="34" charset="-128"/>
              </a:rPr>
              <a:t>Avionics Unit Margins</a:t>
            </a:r>
          </a:p>
        </p:txBody>
      </p:sp>
      <p:sp>
        <p:nvSpPr>
          <p:cNvPr id="28" name="TextBox 27">
            <a:extLst>
              <a:ext uri="{FF2B5EF4-FFF2-40B4-BE49-F238E27FC236}">
                <a16:creationId xmlns:a16="http://schemas.microsoft.com/office/drawing/2014/main" id="{9BB2D547-F4A3-4DFF-ADA3-5862C07BA05B}"/>
              </a:ext>
            </a:extLst>
          </p:cNvPr>
          <p:cNvSpPr txBox="1"/>
          <p:nvPr/>
        </p:nvSpPr>
        <p:spPr>
          <a:xfrm>
            <a:off x="75794" y="4756131"/>
            <a:ext cx="8992006" cy="2031325"/>
          </a:xfrm>
          <a:prstGeom prst="rect">
            <a:avLst/>
          </a:prstGeom>
          <a:solidFill>
            <a:srgbClr val="00708E"/>
          </a:solidFill>
        </p:spPr>
        <p:txBody>
          <a:bodyPr wrap="square" rtlCol="0">
            <a:spAutoFit/>
          </a:bodyPr>
          <a:lstStyle/>
          <a:p>
            <a:pPr algn="ctr"/>
            <a:r>
              <a:rPr lang="en-US" i="1" dirty="0">
                <a:solidFill>
                  <a:schemeClr val="bg1"/>
                </a:solidFill>
              </a:rPr>
              <a:t>Generally</a:t>
            </a:r>
            <a:r>
              <a:rPr lang="en-US" dirty="0">
                <a:solidFill>
                  <a:schemeClr val="bg1"/>
                </a:solidFill>
              </a:rPr>
              <a:t>, as size of segment platforms decrease, the unit margins increase, and engineering services tend to follow this same model</a:t>
            </a:r>
          </a:p>
          <a:p>
            <a:pPr algn="ctr"/>
            <a:endParaRPr lang="en-US" dirty="0">
              <a:solidFill>
                <a:schemeClr val="bg1"/>
              </a:solidFill>
            </a:endParaRPr>
          </a:p>
          <a:p>
            <a:pPr algn="ctr"/>
            <a:r>
              <a:rPr lang="en-US" sz="2400" dirty="0">
                <a:solidFill>
                  <a:schemeClr val="bg1"/>
                </a:solidFill>
              </a:rPr>
              <a:t>Peregrine focuses on the Business Aviation market where fleet count is moderate, margins are high and upgrade decisions are driven by commercial needs, not discretionary spending</a:t>
            </a:r>
          </a:p>
        </p:txBody>
      </p:sp>
    </p:spTree>
    <p:extLst>
      <p:ext uri="{BB962C8B-B14F-4D97-AF65-F5344CB8AC3E}">
        <p14:creationId xmlns:p14="http://schemas.microsoft.com/office/powerpoint/2010/main" val="2234224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7A971-DD4B-4ABC-9D4D-B74B8CDBCFE5}"/>
              </a:ext>
            </a:extLst>
          </p:cNvPr>
          <p:cNvSpPr>
            <a:spLocks noGrp="1"/>
          </p:cNvSpPr>
          <p:nvPr>
            <p:ph type="title"/>
          </p:nvPr>
        </p:nvSpPr>
        <p:spPr/>
        <p:txBody>
          <a:bodyPr/>
          <a:lstStyle/>
          <a:p>
            <a:r>
              <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Market Segmentation</a:t>
            </a:r>
            <a:br>
              <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b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Total Aircraft Fleets</a:t>
            </a:r>
            <a:endPar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Footer Placeholder 2">
            <a:extLst>
              <a:ext uri="{FF2B5EF4-FFF2-40B4-BE49-F238E27FC236}">
                <a16:creationId xmlns:a16="http://schemas.microsoft.com/office/drawing/2014/main" id="{5B54A81A-01A5-4C13-B8A2-35F866E188DB}"/>
              </a:ext>
            </a:extLst>
          </p:cNvPr>
          <p:cNvSpPr>
            <a:spLocks noGrp="1"/>
          </p:cNvSpPr>
          <p:nvPr>
            <p:ph type="ftr" sz="quarter" idx="11"/>
          </p:nvPr>
        </p:nvSpPr>
        <p:spPr/>
        <p:txBody>
          <a:bodyPr/>
          <a:lstStyle/>
          <a:p>
            <a:pPr>
              <a:defRPr/>
            </a:pPr>
            <a:r>
              <a:rPr lang="en-US"/>
              <a:t>Proprietary and Confidential Information</a:t>
            </a:r>
          </a:p>
        </p:txBody>
      </p:sp>
      <p:pic>
        <p:nvPicPr>
          <p:cNvPr id="6" name="Picture 5">
            <a:extLst>
              <a:ext uri="{FF2B5EF4-FFF2-40B4-BE49-F238E27FC236}">
                <a16:creationId xmlns:a16="http://schemas.microsoft.com/office/drawing/2014/main" id="{C901CF95-3592-46E6-8619-1C25CAB360ED}"/>
              </a:ext>
            </a:extLst>
          </p:cNvPr>
          <p:cNvPicPr>
            <a:picLocks noChangeAspect="1"/>
          </p:cNvPicPr>
          <p:nvPr/>
        </p:nvPicPr>
        <p:blipFill>
          <a:blip r:embed="rId2"/>
          <a:stretch>
            <a:fillRect/>
          </a:stretch>
        </p:blipFill>
        <p:spPr>
          <a:xfrm>
            <a:off x="685800" y="1640817"/>
            <a:ext cx="5898207" cy="3978304"/>
          </a:xfrm>
          <a:prstGeom prst="rect">
            <a:avLst/>
          </a:prstGeom>
        </p:spPr>
      </p:pic>
      <p:sp>
        <p:nvSpPr>
          <p:cNvPr id="4" name="Rectangle: Rounded Corners 3">
            <a:extLst>
              <a:ext uri="{FF2B5EF4-FFF2-40B4-BE49-F238E27FC236}">
                <a16:creationId xmlns:a16="http://schemas.microsoft.com/office/drawing/2014/main" id="{6456F5A1-807F-4154-A4D0-DD07D65E910F}"/>
              </a:ext>
            </a:extLst>
          </p:cNvPr>
          <p:cNvSpPr/>
          <p:nvPr/>
        </p:nvSpPr>
        <p:spPr>
          <a:xfrm>
            <a:off x="1447799" y="2362200"/>
            <a:ext cx="7162799" cy="862971"/>
          </a:xfrm>
          <a:prstGeom prst="roundRect">
            <a:avLst/>
          </a:prstGeom>
          <a:solidFill>
            <a:srgbClr val="006699">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rgbClr val="006699"/>
                </a:solidFill>
              </a:rPr>
              <a:t>Peregrine Target Market</a:t>
            </a:r>
          </a:p>
          <a:p>
            <a:pPr algn="r"/>
            <a:r>
              <a:rPr lang="en-US" sz="1200" dirty="0">
                <a:solidFill>
                  <a:srgbClr val="006699"/>
                </a:solidFill>
              </a:rPr>
              <a:t>About 31,000 </a:t>
            </a:r>
          </a:p>
          <a:p>
            <a:pPr algn="r"/>
            <a:r>
              <a:rPr lang="en-US" sz="1200" dirty="0">
                <a:solidFill>
                  <a:srgbClr val="006699"/>
                </a:solidFill>
              </a:rPr>
              <a:t>Fixed Wing Aircraft</a:t>
            </a:r>
          </a:p>
        </p:txBody>
      </p:sp>
      <p:sp>
        <p:nvSpPr>
          <p:cNvPr id="7" name="Rectangle: Rounded Corners 6">
            <a:extLst>
              <a:ext uri="{FF2B5EF4-FFF2-40B4-BE49-F238E27FC236}">
                <a16:creationId xmlns:a16="http://schemas.microsoft.com/office/drawing/2014/main" id="{07E29C58-6611-49A0-8314-CF390743CFB7}"/>
              </a:ext>
            </a:extLst>
          </p:cNvPr>
          <p:cNvSpPr/>
          <p:nvPr/>
        </p:nvSpPr>
        <p:spPr>
          <a:xfrm>
            <a:off x="1483894" y="3962400"/>
            <a:ext cx="7126705" cy="457200"/>
          </a:xfrm>
          <a:prstGeom prst="roundRect">
            <a:avLst/>
          </a:prstGeom>
          <a:solidFill>
            <a:srgbClr val="006699">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a:solidFill>
                  <a:srgbClr val="006699"/>
                </a:solidFill>
              </a:rPr>
              <a:t>Peregrine Target Market</a:t>
            </a:r>
          </a:p>
          <a:p>
            <a:pPr algn="r"/>
            <a:r>
              <a:rPr lang="en-US" sz="1200" dirty="0">
                <a:solidFill>
                  <a:srgbClr val="006699"/>
                </a:solidFill>
              </a:rPr>
              <a:t>About 17,000 Helicopters</a:t>
            </a:r>
          </a:p>
        </p:txBody>
      </p:sp>
      <p:sp>
        <p:nvSpPr>
          <p:cNvPr id="5" name="Rectangle: Rounded Corners 4">
            <a:extLst>
              <a:ext uri="{FF2B5EF4-FFF2-40B4-BE49-F238E27FC236}">
                <a16:creationId xmlns:a16="http://schemas.microsoft.com/office/drawing/2014/main" id="{91F77FF7-801F-4A2F-9F88-4C4338C562D7}"/>
              </a:ext>
            </a:extLst>
          </p:cNvPr>
          <p:cNvSpPr/>
          <p:nvPr/>
        </p:nvSpPr>
        <p:spPr>
          <a:xfrm>
            <a:off x="2971800" y="1905000"/>
            <a:ext cx="1219200" cy="4038600"/>
          </a:xfrm>
          <a:prstGeom prst="roundRect">
            <a:avLst/>
          </a:prstGeom>
          <a:solidFill>
            <a:srgbClr val="0066CC">
              <a:alpha val="1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9C5F128-7D15-4B11-AC40-A78EAAD09373}"/>
              </a:ext>
            </a:extLst>
          </p:cNvPr>
          <p:cNvSpPr txBox="1"/>
          <p:nvPr/>
        </p:nvSpPr>
        <p:spPr>
          <a:xfrm>
            <a:off x="3172276" y="5128645"/>
            <a:ext cx="925253" cy="830997"/>
          </a:xfrm>
          <a:prstGeom prst="rect">
            <a:avLst/>
          </a:prstGeom>
          <a:noFill/>
        </p:spPr>
        <p:txBody>
          <a:bodyPr wrap="none" rtlCol="0">
            <a:spAutoFit/>
          </a:bodyPr>
          <a:lstStyle/>
          <a:p>
            <a:pPr algn="ctr"/>
            <a:r>
              <a:rPr lang="en-US" sz="1200" dirty="0"/>
              <a:t>Total FAA </a:t>
            </a:r>
          </a:p>
          <a:p>
            <a:pPr algn="ctr"/>
            <a:r>
              <a:rPr lang="en-US" sz="1200" dirty="0"/>
              <a:t>Registered</a:t>
            </a:r>
          </a:p>
          <a:p>
            <a:pPr algn="ctr"/>
            <a:r>
              <a:rPr lang="en-US" sz="1200" dirty="0"/>
              <a:t>254,000</a:t>
            </a:r>
          </a:p>
          <a:p>
            <a:pPr algn="ctr"/>
            <a:r>
              <a:rPr lang="en-US" sz="1200" dirty="0"/>
              <a:t>Aircraft</a:t>
            </a:r>
          </a:p>
        </p:txBody>
      </p:sp>
      <p:sp>
        <p:nvSpPr>
          <p:cNvPr id="9" name="Rectangle: Rounded Corners 8">
            <a:extLst>
              <a:ext uri="{FF2B5EF4-FFF2-40B4-BE49-F238E27FC236}">
                <a16:creationId xmlns:a16="http://schemas.microsoft.com/office/drawing/2014/main" id="{E88F18F3-2F6D-470C-8DC6-F368978995B4}"/>
              </a:ext>
            </a:extLst>
          </p:cNvPr>
          <p:cNvSpPr/>
          <p:nvPr/>
        </p:nvSpPr>
        <p:spPr>
          <a:xfrm>
            <a:off x="6664215" y="1417638"/>
            <a:ext cx="1946383" cy="566485"/>
          </a:xfrm>
          <a:prstGeom prst="roundRect">
            <a:avLst/>
          </a:prstGeom>
          <a:solidFill>
            <a:srgbClr val="006699">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b="1" dirty="0">
                <a:solidFill>
                  <a:srgbClr val="006699"/>
                </a:solidFill>
              </a:rPr>
              <a:t>Peregrine Target Market</a:t>
            </a:r>
          </a:p>
          <a:p>
            <a:pPr algn="r"/>
            <a:r>
              <a:rPr lang="en-US" sz="1200" b="1" dirty="0">
                <a:solidFill>
                  <a:srgbClr val="006699"/>
                </a:solidFill>
              </a:rPr>
              <a:t>About 48,000 </a:t>
            </a:r>
          </a:p>
          <a:p>
            <a:pPr algn="r"/>
            <a:r>
              <a:rPr lang="en-US" sz="1200" b="1" dirty="0">
                <a:solidFill>
                  <a:srgbClr val="006699"/>
                </a:solidFill>
              </a:rPr>
              <a:t>Fixed Wing &amp;Helicopters</a:t>
            </a:r>
          </a:p>
        </p:txBody>
      </p:sp>
    </p:spTree>
    <p:extLst>
      <p:ext uri="{BB962C8B-B14F-4D97-AF65-F5344CB8AC3E}">
        <p14:creationId xmlns:p14="http://schemas.microsoft.com/office/powerpoint/2010/main" val="39800918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7510</TotalTime>
  <Words>2379</Words>
  <Application>Microsoft Office PowerPoint</Application>
  <PresentationFormat>On-screen Show (4:3)</PresentationFormat>
  <Paragraphs>450</Paragraphs>
  <Slides>41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Arial Narrow</vt:lpstr>
      <vt:lpstr>Calibri</vt:lpstr>
      <vt:lpstr>Tahoma</vt:lpstr>
      <vt:lpstr>Times</vt:lpstr>
      <vt:lpstr>Office Theme</vt:lpstr>
      <vt:lpstr>PowerPoint Presentation</vt:lpstr>
      <vt:lpstr>Business Plan Overview</vt:lpstr>
      <vt:lpstr>Peregrine Profile</vt:lpstr>
      <vt:lpstr>PowerPoint Presentation</vt:lpstr>
      <vt:lpstr>PowerPoint Presentation</vt:lpstr>
      <vt:lpstr>PowerPoint Presentation</vt:lpstr>
      <vt:lpstr>Target Market Discussion</vt:lpstr>
      <vt:lpstr>Avionics Market Characterization</vt:lpstr>
      <vt:lpstr>Market Segmentation Total Aircraft Fleets</vt:lpstr>
      <vt:lpstr>PowerPoint Presentation</vt:lpstr>
      <vt:lpstr>Competition</vt:lpstr>
      <vt:lpstr>PowerPoint Presentation</vt:lpstr>
      <vt:lpstr>Key Competitive Factors</vt:lpstr>
      <vt:lpstr>Peregrine Value Proposition</vt:lpstr>
      <vt:lpstr>Strategy &amp; Planning</vt:lpstr>
      <vt:lpstr>Five Year Goals</vt:lpstr>
      <vt:lpstr>Our Institutional Knowledge Provides us with rare expertise in the Complex FAA STC Process</vt:lpstr>
      <vt:lpstr>Strategy Statement</vt:lpstr>
      <vt:lpstr>4 Pillar Growth Strategy</vt:lpstr>
      <vt:lpstr>Tactics for Pillar #1</vt:lpstr>
      <vt:lpstr>Tactics for Pillar #2</vt:lpstr>
      <vt:lpstr>Tactics for Pillar #3</vt:lpstr>
      <vt:lpstr>Tactics for Pillar #4</vt:lpstr>
      <vt:lpstr>2019 &amp; 2020 Initiatives:  Add ODA and Part 145 First Installation Capabilities</vt:lpstr>
      <vt:lpstr>PowerPoint Presentation</vt:lpstr>
      <vt:lpstr>PowerPoint Presentation</vt:lpstr>
      <vt:lpstr>PowerPoint Presentation</vt:lpstr>
      <vt:lpstr>David Rankin, CEO</vt:lpstr>
      <vt:lpstr>Peregrine Board of Advisors</vt:lpstr>
      <vt:lpstr>Financial Outlook</vt:lpstr>
      <vt:lpstr>PowerPoint Presentation</vt:lpstr>
      <vt:lpstr>Expense Breakdown</vt:lpstr>
      <vt:lpstr>Financial Results – 2018 (Audited?)</vt:lpstr>
      <vt:lpstr>PowerPoint Presentation</vt:lpstr>
      <vt:lpstr>Financial Outlook/ Projections  Annually FY 2020 through 2025</vt:lpstr>
      <vt:lpstr>Appendix</vt:lpstr>
      <vt:lpstr>PowerPoint Presentation</vt:lpstr>
      <vt:lpstr>PowerPoint Presentation</vt:lpstr>
      <vt:lpstr>PowerPoint Presentation</vt:lpstr>
      <vt:lpstr>What our Customers say:</vt:lpstr>
      <vt:lpstr>Typical STC Project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Bill</dc:creator>
  <cp:lastModifiedBy>Kevin Gould</cp:lastModifiedBy>
  <cp:revision>564</cp:revision>
  <cp:lastPrinted>2015-02-24T15:38:07Z</cp:lastPrinted>
  <dcterms:created xsi:type="dcterms:W3CDTF">2012-03-17T16:17:21Z</dcterms:created>
  <dcterms:modified xsi:type="dcterms:W3CDTF">2019-03-13T22:05:38Z</dcterms:modified>
</cp:coreProperties>
</file>