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90A2-C52F-7BAE-641C-7B80F33EB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C85AA-E33A-FF3F-6CE5-78995A156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711B7-9B63-F65B-7CB6-6708C9651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8179C-C717-071F-1340-B7A34A31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A44-B22A-EE1C-12D2-507117DF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8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EC0A-3491-7E75-D7D0-D6867A92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1538A7-8B88-2166-51AF-CCFCBC125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FB4FE-45D4-7DE6-C836-2E38F61E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FAF7B-CEA7-FE26-FE21-96818F17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5F03E-A081-677B-E70F-A2490180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6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068907-EE49-9972-CCE8-CABE64E1B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6471C-EBB8-E9FC-48F3-EF61AD8F8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541EE-57A7-3F05-9CFB-27C5605F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8A06B-E680-8950-3556-E7F0F3E2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BD1DB-F55C-02DB-0B5D-407B8179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2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180C5-8956-6F64-05D0-4887DEFC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6E58-5554-BDA1-68A2-15D4343D7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27FF1-8900-A49A-56D3-0632C8DA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AA837-9041-FC53-836A-5456E813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33A7-6040-9E69-A8BA-45FC73F0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6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5B6F9-514F-382E-DE8B-9589B9CB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5E56A-3E64-DFA6-F535-6C687B826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A1F00-8ABF-951C-9E4F-8FCB82F5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1FAE1-5AC7-27CC-368F-0C913C5B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BA5A3-B8B1-A032-E3B4-B3C87AD1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BDCB-08C3-C277-9A17-E5330C41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ECB7A-8B38-D3A1-E1A5-1BBF3F031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60533-D5F4-8D6C-C093-31DB84BD5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1D8DD-D309-1280-A709-8748D77C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BA0C7-094A-35B0-77DD-1EE469A0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0C4B4-5386-43DC-37DE-AD02381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0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3577-33E4-EBB2-1595-7455A75E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7EC42-8E07-1E41-031B-F702D418F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E389D-BD78-DF4E-C49A-AF13AB125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6677D-8C4B-572D-EE30-75F2F5A91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022F9-C15B-1809-E44B-712101276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570E3-4026-0F33-A211-F5EF01AD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53A08-7851-B194-9C1E-11692CF1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775FBD-3727-40A6-5AC4-28C7E943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6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451D5-093F-7860-5F5C-9B48A1B5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2EE5-C181-B0B7-EA3D-BB680A27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53593-FE28-A1CE-C24E-718BBB57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66163-669A-BEAA-2E6D-51B285F4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2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27ACD6-0F5E-DA8E-BF58-F54E53CE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E3581-F298-35AB-3BBD-9562A1A3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A350F-8819-D684-4FF3-39E9418E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BFBA7-EFCB-ADA0-89CA-9C4CA9FA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AED98-3388-3DEE-9B24-2226F5F1E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EADE2-1BBE-1BB0-7E9A-F6B6CF897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3F70B-78F9-F2C7-A88E-B72C9806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2F5EA-4A85-82E8-FD37-AEC900AC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5DD9B-67B6-CA53-CC83-C9EF0A24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0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25CF0-1957-EBD5-4857-C036113A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FEF6F0-2671-51AA-66DA-CF72D21BC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36DC7-7DC3-1422-88B4-01DECFBE0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DDB7B-2100-8083-E4C6-B5E8F7D4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D3D39-F21C-56D7-55DA-3FD924245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AA181-B794-5364-A708-561768A8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5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7731A5-EDA0-49A7-9787-A1D91F379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B37EE-58CB-8B8E-6FC1-C0B27AF88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848B8-88F1-C349-87C2-DCF7C43F7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16AB-B6E1-49DD-A1C5-8CE158E0B3E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42760-F7EF-CA16-6D8F-75E0E8AAA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7972E-AE3B-7496-1FAE-5D0849FDF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6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86AE5B-7EA7-14CB-D8F0-8806CF7C0A6B}"/>
              </a:ext>
            </a:extLst>
          </p:cNvPr>
          <p:cNvSpPr txBox="1"/>
          <p:nvPr/>
        </p:nvSpPr>
        <p:spPr>
          <a:xfrm>
            <a:off x="988453" y="358898"/>
            <a:ext cx="94691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AviaGlobal recommends a restructuring of the website to merge STC/Product and Project pages, with new material developed around projects in progress, to reinforce the core business message</a:t>
            </a:r>
          </a:p>
          <a:p>
            <a:pPr lvl="1"/>
            <a:r>
              <a:rPr lang="en-US" dirty="0"/>
              <a:t>Focus should be on enhancing content related to </a:t>
            </a:r>
            <a:r>
              <a:rPr lang="en-US" b="1" u="sng" dirty="0"/>
              <a:t>project achievements and blog entries</a:t>
            </a:r>
          </a:p>
          <a:p>
            <a:pPr lvl="1"/>
            <a:r>
              <a:rPr lang="en-US" dirty="0"/>
              <a:t>Enhance depth of new Peregrine scope content including current in-progress project presentations; </a:t>
            </a:r>
            <a:r>
              <a:rPr lang="en-US" b="1" u="sng" dirty="0"/>
              <a:t>focus website on attracting new project clients</a:t>
            </a:r>
          </a:p>
          <a:p>
            <a:pPr lvl="1"/>
            <a:r>
              <a:rPr lang="en-US" dirty="0"/>
              <a:t>Website could be personalized with </a:t>
            </a:r>
            <a:r>
              <a:rPr lang="en-US" b="1" u="sng" dirty="0"/>
              <a:t>addition of a Peregrine Management blog,</a:t>
            </a:r>
            <a:r>
              <a:rPr lang="en-US" dirty="0"/>
              <a:t> in addition to the current news feed</a:t>
            </a:r>
          </a:p>
        </p:txBody>
      </p:sp>
    </p:spTree>
    <p:extLst>
      <p:ext uri="{BB962C8B-B14F-4D97-AF65-F5344CB8AC3E}">
        <p14:creationId xmlns:p14="http://schemas.microsoft.com/office/powerpoint/2010/main" val="288550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CC688D-AE19-B040-BC36-63DFBFB03049}"/>
              </a:ext>
            </a:extLst>
          </p:cNvPr>
          <p:cNvSpPr txBox="1"/>
          <p:nvPr/>
        </p:nvSpPr>
        <p:spPr>
          <a:xfrm>
            <a:off x="1687132" y="643944"/>
            <a:ext cx="182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STCs and Projects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E45B5B-F842-1F28-1675-954F6172F6A7}"/>
              </a:ext>
            </a:extLst>
          </p:cNvPr>
          <p:cNvSpPr/>
          <p:nvPr/>
        </p:nvSpPr>
        <p:spPr>
          <a:xfrm>
            <a:off x="940158" y="1165676"/>
            <a:ext cx="7920507" cy="161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6FD44-41BF-F13B-7195-9FDDD38EF25F}"/>
              </a:ext>
            </a:extLst>
          </p:cNvPr>
          <p:cNvSpPr txBox="1"/>
          <p:nvPr/>
        </p:nvSpPr>
        <p:spPr>
          <a:xfrm>
            <a:off x="9053848" y="1635617"/>
            <a:ext cx="24985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 STCS, Transport (Part 25), Rotorcraft (part 27 &amp; 29) and Normal (Part 23)</a:t>
            </a:r>
          </a:p>
          <a:p>
            <a:endParaRPr lang="en-US" dirty="0"/>
          </a:p>
          <a:p>
            <a:r>
              <a:rPr lang="en-US" dirty="0"/>
              <a:t>21 different equipment models</a:t>
            </a:r>
          </a:p>
          <a:p>
            <a:r>
              <a:rPr lang="en-US" dirty="0"/>
              <a:t>100 Makes</a:t>
            </a:r>
          </a:p>
          <a:p>
            <a:r>
              <a:rPr lang="en-US" dirty="0"/>
              <a:t>2200 Aircraft Models</a:t>
            </a:r>
          </a:p>
          <a:p>
            <a:endParaRPr lang="en-US" dirty="0"/>
          </a:p>
          <a:p>
            <a:r>
              <a:rPr lang="en-US" dirty="0"/>
              <a:t>4 different Air Agencies (FAA, ANAC, AFAC, Transport Canada)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7777C-FBDD-01BF-5CEE-8FD6130B7F34}"/>
              </a:ext>
            </a:extLst>
          </p:cNvPr>
          <p:cNvSpPr txBox="1"/>
          <p:nvPr/>
        </p:nvSpPr>
        <p:spPr>
          <a:xfrm>
            <a:off x="1249251" y="1365161"/>
            <a:ext cx="4118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Peregrine STCs: your engineering leverage</a:t>
            </a:r>
          </a:p>
          <a:p>
            <a:r>
              <a:rPr lang="en-US" dirty="0"/>
              <a:t>	- Experts</a:t>
            </a:r>
          </a:p>
          <a:p>
            <a:r>
              <a:rPr lang="en-US" dirty="0"/>
              <a:t>	- Timely</a:t>
            </a:r>
          </a:p>
          <a:p>
            <a:r>
              <a:rPr lang="en-US" dirty="0"/>
              <a:t>	- Free up your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96075-F6FC-EA2D-E457-74F0043F73B9}"/>
              </a:ext>
            </a:extLst>
          </p:cNvPr>
          <p:cNvSpPr/>
          <p:nvPr/>
        </p:nvSpPr>
        <p:spPr>
          <a:xfrm>
            <a:off x="1687132" y="4893972"/>
            <a:ext cx="6130344" cy="434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C74582-2D44-9143-C15A-60EA2F84F71E}"/>
              </a:ext>
            </a:extLst>
          </p:cNvPr>
          <p:cNvSpPr/>
          <p:nvPr/>
        </p:nvSpPr>
        <p:spPr>
          <a:xfrm>
            <a:off x="1687132" y="5481336"/>
            <a:ext cx="6130344" cy="434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B8D09-FFFA-833C-FCAC-31EFD6DCE2EF}"/>
              </a:ext>
            </a:extLst>
          </p:cNvPr>
          <p:cNvSpPr/>
          <p:nvPr/>
        </p:nvSpPr>
        <p:spPr>
          <a:xfrm>
            <a:off x="1687132" y="6068700"/>
            <a:ext cx="6130344" cy="434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DD791-380C-3356-9162-D2B6BD630567}"/>
              </a:ext>
            </a:extLst>
          </p:cNvPr>
          <p:cNvSpPr txBox="1"/>
          <p:nvPr/>
        </p:nvSpPr>
        <p:spPr>
          <a:xfrm>
            <a:off x="887261" y="4524640"/>
            <a:ext cx="60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F1DFC-7ED9-7C87-2172-35098862790A}"/>
              </a:ext>
            </a:extLst>
          </p:cNvPr>
          <p:cNvSpPr txBox="1"/>
          <p:nvPr/>
        </p:nvSpPr>
        <p:spPr>
          <a:xfrm>
            <a:off x="887261" y="2796301"/>
            <a:ext cx="194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project focus: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BDE4DA-F2D3-682F-471C-EB43C1FDA76C}"/>
              </a:ext>
            </a:extLst>
          </p:cNvPr>
          <p:cNvSpPr txBox="1"/>
          <p:nvPr/>
        </p:nvSpPr>
        <p:spPr>
          <a:xfrm>
            <a:off x="1584101" y="3138545"/>
            <a:ext cx="6946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Ajax avionics contracted with Peregrine for an AML STC for a 666-01-01</a:t>
            </a:r>
          </a:p>
          <a:p>
            <a:r>
              <a:rPr lang="en-US" dirty="0"/>
              <a:t>Seat heater for arctic operations…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EC5A28-FA33-4798-B025-36DBE90757D8}"/>
              </a:ext>
            </a:extLst>
          </p:cNvPr>
          <p:cNvSpPr txBox="1"/>
          <p:nvPr/>
        </p:nvSpPr>
        <p:spPr>
          <a:xfrm>
            <a:off x="887261" y="3870375"/>
            <a:ext cx="17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Recent projects: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147935-4D13-625B-728A-974EAF7E0DBC}"/>
              </a:ext>
            </a:extLst>
          </p:cNvPr>
          <p:cNvSpPr txBox="1"/>
          <p:nvPr/>
        </p:nvSpPr>
        <p:spPr>
          <a:xfrm>
            <a:off x="1584101" y="4154758"/>
            <a:ext cx="3452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COVID disinfections, ADS-B, TCAS II</a:t>
            </a:r>
          </a:p>
        </p:txBody>
      </p:sp>
    </p:spTree>
    <p:extLst>
      <p:ext uri="{BB962C8B-B14F-4D97-AF65-F5344CB8AC3E}">
        <p14:creationId xmlns:p14="http://schemas.microsoft.com/office/powerpoint/2010/main" val="311040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08C9C-AA65-3326-BE04-A36884C9D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367" y="90152"/>
            <a:ext cx="7011241" cy="4890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6674A5-C65D-0DE9-8957-3103103C3ADA}"/>
              </a:ext>
            </a:extLst>
          </p:cNvPr>
          <p:cNvSpPr txBox="1"/>
          <p:nvPr/>
        </p:nvSpPr>
        <p:spPr>
          <a:xfrm>
            <a:off x="4395989" y="2573885"/>
            <a:ext cx="227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And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CD2ED-C421-B56B-684F-5B6E24397775}"/>
              </a:ext>
            </a:extLst>
          </p:cNvPr>
          <p:cNvSpPr txBox="1"/>
          <p:nvPr/>
        </p:nvSpPr>
        <p:spPr>
          <a:xfrm>
            <a:off x="2493367" y="4980345"/>
            <a:ext cx="701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Peregrine’s expertise and experience can bring your certification and engineering projects to market with cost-effective speed and efficiency, allowing your company resources to focus on your core business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9BA956-BB28-9D48-807B-DC5B093EAB42}"/>
              </a:ext>
            </a:extLst>
          </p:cNvPr>
          <p:cNvSpPr/>
          <p:nvPr/>
        </p:nvSpPr>
        <p:spPr>
          <a:xfrm>
            <a:off x="2493367" y="6091707"/>
            <a:ext cx="3263489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Explore our STC portfolio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B7B877-2CC6-C4D2-99B6-72BF571F1DE4}"/>
              </a:ext>
            </a:extLst>
          </p:cNvPr>
          <p:cNvSpPr/>
          <p:nvPr/>
        </p:nvSpPr>
        <p:spPr>
          <a:xfrm>
            <a:off x="6241119" y="6091707"/>
            <a:ext cx="3263489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Explore our projects</a:t>
            </a:r>
          </a:p>
        </p:txBody>
      </p:sp>
    </p:spTree>
    <p:extLst>
      <p:ext uri="{BB962C8B-B14F-4D97-AF65-F5344CB8AC3E}">
        <p14:creationId xmlns:p14="http://schemas.microsoft.com/office/powerpoint/2010/main" val="154517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A97C66-DC8C-2BF6-8080-8650759FFE07}"/>
              </a:ext>
            </a:extLst>
          </p:cNvPr>
          <p:cNvSpPr/>
          <p:nvPr/>
        </p:nvSpPr>
        <p:spPr>
          <a:xfrm>
            <a:off x="239564" y="154547"/>
            <a:ext cx="3263489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Explore our STC portfolio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29B0AE-508B-91E5-BF70-5F0F9378FC21}"/>
              </a:ext>
            </a:extLst>
          </p:cNvPr>
          <p:cNvSpPr/>
          <p:nvPr/>
        </p:nvSpPr>
        <p:spPr>
          <a:xfrm>
            <a:off x="746975" y="3193961"/>
            <a:ext cx="2908481" cy="515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Transport Category STCs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1B250-D3AD-BD38-20A0-28FE50AB1732}"/>
              </a:ext>
            </a:extLst>
          </p:cNvPr>
          <p:cNvSpPr txBox="1"/>
          <p:nvPr/>
        </p:nvSpPr>
        <p:spPr>
          <a:xfrm>
            <a:off x="746975" y="790271"/>
            <a:ext cx="9684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 STCS, Transport (Part 25), Rotorcraft (part 27 &amp; 29) and Normal (Part 23)</a:t>
            </a:r>
          </a:p>
          <a:p>
            <a:endParaRPr lang="en-US" dirty="0"/>
          </a:p>
          <a:p>
            <a:r>
              <a:rPr lang="en-US" dirty="0"/>
              <a:t>21 different equipment models</a:t>
            </a:r>
          </a:p>
          <a:p>
            <a:r>
              <a:rPr lang="en-US" dirty="0"/>
              <a:t>100 Makes</a:t>
            </a:r>
          </a:p>
          <a:p>
            <a:r>
              <a:rPr lang="en-US" dirty="0"/>
              <a:t>2200 Aircraft Models</a:t>
            </a:r>
          </a:p>
          <a:p>
            <a:endParaRPr lang="en-US" dirty="0"/>
          </a:p>
          <a:p>
            <a:r>
              <a:rPr lang="en-US" dirty="0"/>
              <a:t>4 different Air Agencies (FAA, ANAC, AFAC, Transport Canada)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FF261-DE8E-900C-093E-8381262E7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06"/>
          <a:stretch/>
        </p:blipFill>
        <p:spPr>
          <a:xfrm>
            <a:off x="746975" y="3804481"/>
            <a:ext cx="10450383" cy="30474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AF7905-88F5-A073-7161-F96A9846FDED}"/>
              </a:ext>
            </a:extLst>
          </p:cNvPr>
          <p:cNvSpPr/>
          <p:nvPr/>
        </p:nvSpPr>
        <p:spPr>
          <a:xfrm>
            <a:off x="4641759" y="3193961"/>
            <a:ext cx="2908481" cy="515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Rotorcraft Category STCs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05392-2A97-4E16-05A2-AC95F4D1C482}"/>
              </a:ext>
            </a:extLst>
          </p:cNvPr>
          <p:cNvSpPr/>
          <p:nvPr/>
        </p:nvSpPr>
        <p:spPr>
          <a:xfrm>
            <a:off x="8288877" y="3193961"/>
            <a:ext cx="2908481" cy="515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Normal Category STCs</a:t>
            </a:r>
          </a:p>
        </p:txBody>
      </p:sp>
    </p:spTree>
    <p:extLst>
      <p:ext uri="{BB962C8B-B14F-4D97-AF65-F5344CB8AC3E}">
        <p14:creationId xmlns:p14="http://schemas.microsoft.com/office/powerpoint/2010/main" val="102770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A97C66-DC8C-2BF6-8080-8650759FFE07}"/>
              </a:ext>
            </a:extLst>
          </p:cNvPr>
          <p:cNvSpPr/>
          <p:nvPr/>
        </p:nvSpPr>
        <p:spPr>
          <a:xfrm>
            <a:off x="239564" y="154547"/>
            <a:ext cx="3263489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Explore our Projects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2C189-5E82-78D8-51BF-8ABADDC0B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76" y="971814"/>
            <a:ext cx="7273015" cy="51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8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DDE525-36F3-56A2-D08B-BE47051EAD0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47137"/>
          <a:ext cx="10515599" cy="4308314"/>
        </p:xfrm>
        <a:graphic>
          <a:graphicData uri="http://schemas.openxmlformats.org/drawingml/2006/table">
            <a:tbl>
              <a:tblPr/>
              <a:tblGrid>
                <a:gridCol w="1329241">
                  <a:extLst>
                    <a:ext uri="{9D8B030D-6E8A-4147-A177-3AD203B41FA5}">
                      <a16:colId xmlns:a16="http://schemas.microsoft.com/office/drawing/2014/main" val="3767923517"/>
                    </a:ext>
                  </a:extLst>
                </a:gridCol>
                <a:gridCol w="2185190">
                  <a:extLst>
                    <a:ext uri="{9D8B030D-6E8A-4147-A177-3AD203B41FA5}">
                      <a16:colId xmlns:a16="http://schemas.microsoft.com/office/drawing/2014/main" val="3166272644"/>
                    </a:ext>
                  </a:extLst>
                </a:gridCol>
                <a:gridCol w="1762250">
                  <a:extLst>
                    <a:ext uri="{9D8B030D-6E8A-4147-A177-3AD203B41FA5}">
                      <a16:colId xmlns:a16="http://schemas.microsoft.com/office/drawing/2014/main" val="1938498111"/>
                    </a:ext>
                  </a:extLst>
                </a:gridCol>
                <a:gridCol w="1288960">
                  <a:extLst>
                    <a:ext uri="{9D8B030D-6E8A-4147-A177-3AD203B41FA5}">
                      <a16:colId xmlns:a16="http://schemas.microsoft.com/office/drawing/2014/main" val="4140754994"/>
                    </a:ext>
                  </a:extLst>
                </a:gridCol>
                <a:gridCol w="1268820">
                  <a:extLst>
                    <a:ext uri="{9D8B030D-6E8A-4147-A177-3AD203B41FA5}">
                      <a16:colId xmlns:a16="http://schemas.microsoft.com/office/drawing/2014/main" val="1318764135"/>
                    </a:ext>
                  </a:extLst>
                </a:gridCol>
                <a:gridCol w="2681138">
                  <a:extLst>
                    <a:ext uri="{9D8B030D-6E8A-4147-A177-3AD203B41FA5}">
                      <a16:colId xmlns:a16="http://schemas.microsoft.com/office/drawing/2014/main" val="1905990534"/>
                    </a:ext>
                  </a:extLst>
                </a:gridCol>
              </a:tblGrid>
              <a:tr h="1510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7554" marR="7554" marT="755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Client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Peregrine Project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Phase2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332601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Avionics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FDL-DB STC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FreeFlight Systems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P1206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ST07720DE-T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Addressing PSCP Comments / FF Software Change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551533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Avionics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Caravan DAA Sensor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XWing / Answer Engineering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P1364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Plans in Review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534870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Avionics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TX56 VHF Nav-Com Part 23 AML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Trig Avionics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P1449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PSCP Development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90311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Avionics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BendixKing Aerocruze Autopilot 100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Duncan Aviation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P1285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SA10462CH-A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Amendment Issued / Later Approved Data Submitted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72027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Dual TB44 Battery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Finnoff Aviation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P1216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SA07651DE-A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Rework for TB40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256117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 Blue Power TB40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Mid-Continent Instruments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P1398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ST06791WI-T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Addressing PSCP Comments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700230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TB14 Main Ship Battery Part 23 AML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Mid-Continent Instruments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P1450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Kickoff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224095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TS60 Emergency Power Supply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DAC International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P1305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ST07680DE-T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STC Issued, Foreign Validations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86477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Cockpit Displays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TCAS II IVSI Replacement STC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Aerospace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P1380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ST06767WI-T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Awaiting Test Plan Approvals, Installation / Conformity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179964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Cockpit Displays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 275 Electrical Standby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Aerospace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P1379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ST06793WI-T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Awaiting Test Plan Approvals, Installation / Conformity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197144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Cockpit Displays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EMB-120 Engine Instruments STC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Berry Aviation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P1413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ST07728DE-T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PSCP Submitted, Design Phase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297188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Cockpit Displays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MD-835 F90 AML Expansion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Mid-Continent Instruments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P1444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SA06824WI-A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Submitted *Stored in Engineering Drive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346090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Lighting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Exterior Lighting Upgrade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Wichita Aerospace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P1391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ST06776WI-A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Report, Compliance Package in Work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256438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 60 AC Power System STC Support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ATSI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P1447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Kickoff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799237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Recorder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G200 DFDAU Flight Data Recorder Interface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Curtiss Wright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P1431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PSCP in Work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15030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Recorder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TSO Accelerometer for Fortress FDR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 Aerospace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P1396 FDR Accelerometer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Prototyping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839397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Recorder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ST01070DE CVR AML Expansion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SoCal Jets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P1424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ST07734DE-T / ST01070DE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PSCP Submitted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471015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Bonanza Cabin Heaters STC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Bascom Hunter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P1457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Kickoff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642029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Equipment</a:t>
                      </a: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Thrust Reverser Actuators Test Stand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Talon Air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P1374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Testing / Waiting for actuator parts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452466"/>
                  </a:ext>
                </a:extLst>
              </a:tr>
              <a:tr h="273466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 Qualification DO-160 / Flammability Special Project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Gulfstream Aerospace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P1433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 RIP XX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627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188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578</Words>
  <Application>Microsoft Office PowerPoint</Application>
  <PresentationFormat>Widescreen</PresentationFormat>
  <Paragraphs>163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Carlson</dc:creator>
  <cp:lastModifiedBy>Lee Carlson</cp:lastModifiedBy>
  <cp:revision>2</cp:revision>
  <dcterms:created xsi:type="dcterms:W3CDTF">2022-05-06T13:43:04Z</dcterms:created>
  <dcterms:modified xsi:type="dcterms:W3CDTF">2022-05-06T17:14:12Z</dcterms:modified>
</cp:coreProperties>
</file>