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238AD-3875-4B18-B8A0-C559C76D3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28BE4C-745E-4D9B-80EE-D9EAD1DDD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4E156-1FF6-4677-8F0C-D0B0A7AC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A504F-25F3-4875-9950-DDE2C12A7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88351-1EAC-4838-9713-C2BBE2246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1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61B34-8AED-4540-B9BF-0A8937FB7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6B0B8-8852-4E1D-8E3D-9A329402D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B24CA-1D55-4A18-8D2A-A926811C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E33CF-C3CD-4CF0-B34D-465873E16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99AE2-583B-47F9-BB73-E8622FD62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04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86752C-6B45-4DEB-9B9B-8158882F91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DBCEFD-A4D0-4C7F-B7EA-8B2D37D6F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B17CF-7B20-46B6-874E-916B3D83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A8DA-30F5-48E5-8D50-4EA27E854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E17DA-DC39-4EF8-AD0D-43C8C44DD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8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DF102-14F5-4631-ADC0-EE99574DD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516CF-6421-4D44-BF73-EF4D7AAA4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6495F-115F-4EC9-8125-3963305D8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8E6D1-B8BD-40B1-A73F-C27BAA69B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95383-E479-487C-BDE9-CD39290BD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7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FF1EA-AF48-46E0-9694-276717900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7937A3-4F16-4BEA-A6CA-DC6B9399D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63387-215E-451A-AE83-79BF1C792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C09C4-F4B0-493D-9F58-F2D97E90C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9C24E-9708-44BF-86A6-36EA0FDB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1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EBCEF-39FC-4ADA-B390-FE7C57E51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12F9A-BE7A-4BAA-983C-58815D9EB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986C02-94A0-420F-86FB-A329E8978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B2E1E-FDC7-4B47-A93C-AD9689FCA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F8EC6-F264-4275-B084-79CA14D5C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BEC46-7713-447A-9DAF-CCF2B0FB8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85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D67E1-7F6A-4FD2-8087-F808C9BED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141A6-B738-4A4C-9CAF-AB029E53A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A5ECA-B502-4D48-9351-BBD067821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0649FA-235A-4F23-9728-9095DD1CA1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EE5E3-E1D3-480D-98F0-9B20E59CEE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54AF3C-655B-4B9B-9DCB-8677E0A12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65C8DE-F29F-4D25-8ED1-85DB1E4E4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0B0A22-ABAD-4C48-8877-7215D51C9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66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D8091-B1D4-41EE-8E42-AFABFB0F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5636DD-5903-4AF3-92AA-E88D2D8B5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E9CCC9-4B7B-4B32-8654-7954AD2FE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015D74-1247-4E19-93A6-C8A5A1C30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8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5F3496-DE17-48E8-905C-12AE443AD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ADE628-D0B4-4E98-9558-5A9AA8FC5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39675-396D-4972-8E11-D7D4FB51F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3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AD648-CD9E-4948-8320-58A90BC4F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5878C-1482-40ED-9C6A-D2316835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6DACEC-4224-4F9C-8280-21A582A34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B5B1-1A77-4287-B482-9F0185D5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6B34B5-6E22-42A8-BFC6-08A53D65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3B859-47C7-4FDD-9E66-1A94642D6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0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89B2-CCE8-487E-B687-17D0659F6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0B62FA-4F64-40FB-9B90-0450CA8078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479AF-75DD-4267-AD67-E5397B834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5531C-C843-4D7A-9BE1-FCDD8FDB8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E43F7-4F9C-4FF8-AEDB-521FA1276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FF248-E522-497A-A2AD-FC059B724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1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1E52C8-07B7-4408-84B5-C5C7F0E72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8C6CB-1A83-46A6-B2C8-01A8882F1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3FF46-11A1-4969-9AF4-8CE23A12C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8FF70-F8E0-47CB-B1FB-F67DF096D490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AA367-359A-4FD3-92E2-F0ABE706F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7F00C-2B38-46F5-8ACB-8C047C348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260C7-1616-4478-9742-752B68B3B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72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4CF3CE27-6617-4363-A7B4-7780A18E818D}"/>
              </a:ext>
            </a:extLst>
          </p:cNvPr>
          <p:cNvGrpSpPr/>
          <p:nvPr/>
        </p:nvGrpSpPr>
        <p:grpSpPr>
          <a:xfrm>
            <a:off x="705420" y="556592"/>
            <a:ext cx="10618008" cy="5395571"/>
            <a:chOff x="1904117" y="699714"/>
            <a:chExt cx="8643906" cy="362373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A7A834D-A214-45A9-8929-950603621519}"/>
                </a:ext>
              </a:extLst>
            </p:cNvPr>
            <p:cNvSpPr txBox="1"/>
            <p:nvPr/>
          </p:nvSpPr>
          <p:spPr>
            <a:xfrm>
              <a:off x="5339844" y="699714"/>
              <a:ext cx="1512306" cy="3514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AviaGlobal Group, LLC</a:t>
              </a:r>
            </a:p>
            <a:p>
              <a:pPr algn="ctr"/>
              <a:r>
                <a:rPr lang="en-US" sz="1400" dirty="0"/>
                <a:t>Financial Results </a:t>
              </a:r>
              <a:r>
                <a:rPr lang="en-US" sz="1400" b="1" dirty="0">
                  <a:solidFill>
                    <a:srgbClr val="00B050"/>
                  </a:solidFill>
                </a:rPr>
                <a:t>AGG$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63FF1CB-CB53-4263-AA7E-08FB741155BD}"/>
                </a:ext>
              </a:extLst>
            </p:cNvPr>
            <p:cNvSpPr txBox="1"/>
            <p:nvPr/>
          </p:nvSpPr>
          <p:spPr>
            <a:xfrm>
              <a:off x="1904117" y="3827348"/>
              <a:ext cx="2194754" cy="49609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Members</a:t>
              </a:r>
            </a:p>
            <a:p>
              <a:pPr algn="ctr"/>
              <a:r>
                <a:rPr lang="en-US" sz="1400" dirty="0"/>
                <a:t>Financial Results </a:t>
              </a:r>
              <a:r>
                <a:rPr lang="en-US" sz="1400" b="1" dirty="0">
                  <a:solidFill>
                    <a:srgbClr val="00B050"/>
                  </a:solidFill>
                </a:rPr>
                <a:t>AGG$</a:t>
              </a:r>
            </a:p>
            <a:p>
              <a:pPr algn="ctr"/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</a:rPr>
                <a:t>Federal &amp; State Tax Reconciliation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C09553E-475F-4456-846A-26EE719ABC43}"/>
                </a:ext>
              </a:extLst>
            </p:cNvPr>
            <p:cNvSpPr txBox="1"/>
            <p:nvPr/>
          </p:nvSpPr>
          <p:spPr>
            <a:xfrm>
              <a:off x="8278854" y="2166609"/>
              <a:ext cx="1823308" cy="3514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AeroNextGen Solutions, SAS</a:t>
              </a:r>
            </a:p>
            <a:p>
              <a:pPr algn="ctr"/>
              <a:r>
                <a:rPr lang="en-US" sz="1400" dirty="0"/>
                <a:t>Financial Results </a:t>
              </a:r>
              <a:r>
                <a:rPr lang="en-US" sz="1400" b="1" dirty="0">
                  <a:solidFill>
                    <a:srgbClr val="00B050"/>
                  </a:solidFill>
                </a:rPr>
                <a:t>AGG$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1FC334B-F5D9-477C-A62E-5AD7C05FC20C}"/>
                </a:ext>
              </a:extLst>
            </p:cNvPr>
            <p:cNvSpPr txBox="1"/>
            <p:nvPr/>
          </p:nvSpPr>
          <p:spPr>
            <a:xfrm>
              <a:off x="5339847" y="2176850"/>
              <a:ext cx="1512306" cy="3514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ADS-BD Global, LLC</a:t>
              </a:r>
            </a:p>
            <a:p>
              <a:pPr algn="ctr"/>
              <a:r>
                <a:rPr lang="en-US" sz="1400" dirty="0"/>
                <a:t>Financial Results </a:t>
              </a:r>
              <a:r>
                <a:rPr lang="en-US" sz="1400" b="1" dirty="0">
                  <a:solidFill>
                    <a:srgbClr val="00B050"/>
                  </a:solidFill>
                </a:rPr>
                <a:t>AGG$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9829E6E-C30D-4CA0-94EC-0D2E4011B574}"/>
                </a:ext>
              </a:extLst>
            </p:cNvPr>
            <p:cNvSpPr txBox="1"/>
            <p:nvPr/>
          </p:nvSpPr>
          <p:spPr>
            <a:xfrm>
              <a:off x="2322352" y="2185885"/>
              <a:ext cx="2083415" cy="3514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Aero Business Development, LLC</a:t>
              </a:r>
            </a:p>
            <a:p>
              <a:pPr algn="ctr"/>
              <a:r>
                <a:rPr lang="en-US" sz="1400" dirty="0"/>
                <a:t>Financial Results </a:t>
              </a:r>
              <a:r>
                <a:rPr lang="en-US" sz="1400" b="1" dirty="0">
                  <a:solidFill>
                    <a:srgbClr val="00B050"/>
                  </a:solidFill>
                </a:rPr>
                <a:t>AGG$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E074DD5-D780-4BA7-8AD8-FF1C22252254}"/>
                </a:ext>
              </a:extLst>
            </p:cNvPr>
            <p:cNvSpPr txBox="1"/>
            <p:nvPr/>
          </p:nvSpPr>
          <p:spPr>
            <a:xfrm>
              <a:off x="8059336" y="3827348"/>
              <a:ext cx="2488687" cy="49609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“Members”</a:t>
              </a:r>
            </a:p>
            <a:p>
              <a:pPr algn="ctr"/>
              <a:r>
                <a:rPr lang="en-US" sz="1400" dirty="0"/>
                <a:t>Financial Results </a:t>
              </a:r>
              <a:r>
                <a:rPr lang="en-US" sz="1400" b="1" dirty="0">
                  <a:solidFill>
                    <a:srgbClr val="00B050"/>
                  </a:solidFill>
                </a:rPr>
                <a:t>AGG$</a:t>
              </a:r>
            </a:p>
            <a:p>
              <a:pPr algn="ctr"/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</a:rPr>
                <a:t>US Federal &amp; French Tax Reconciliation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CDC0F40-230A-48CB-A75F-EDEE5A3F141F}"/>
                </a:ext>
              </a:extLst>
            </p:cNvPr>
            <p:cNvSpPr txBox="1"/>
            <p:nvPr/>
          </p:nvSpPr>
          <p:spPr>
            <a:xfrm>
              <a:off x="4998621" y="3827348"/>
              <a:ext cx="2194754" cy="49609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Members</a:t>
              </a:r>
            </a:p>
            <a:p>
              <a:pPr algn="ctr"/>
              <a:r>
                <a:rPr lang="en-US" sz="1400" dirty="0"/>
                <a:t>Financial Results </a:t>
              </a:r>
              <a:r>
                <a:rPr lang="en-US" sz="1400" b="1" dirty="0">
                  <a:solidFill>
                    <a:srgbClr val="00B050"/>
                  </a:solidFill>
                </a:rPr>
                <a:t>AGG$</a:t>
              </a:r>
            </a:p>
            <a:p>
              <a:pPr algn="ctr"/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</a:rPr>
                <a:t>Federal &amp; State Tax Reconciliation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4B104FE-20C2-4000-8CEC-0A7E7C4362F7}"/>
                </a:ext>
              </a:extLst>
            </p:cNvPr>
            <p:cNvCxnSpPr>
              <a:cxnSpLocks/>
              <a:stCxn id="6" idx="2"/>
              <a:endCxn id="9" idx="0"/>
            </p:cNvCxnSpPr>
            <p:nvPr/>
          </p:nvCxnSpPr>
          <p:spPr>
            <a:xfrm>
              <a:off x="6095997" y="1051115"/>
              <a:ext cx="2" cy="1125735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1184D639-66FA-455B-B4B6-E1C1E1BA134D}"/>
                </a:ext>
              </a:extLst>
            </p:cNvPr>
            <p:cNvCxnSpPr>
              <a:cxnSpLocks/>
              <a:stCxn id="6" idx="2"/>
              <a:endCxn id="10" idx="0"/>
            </p:cNvCxnSpPr>
            <p:nvPr/>
          </p:nvCxnSpPr>
          <p:spPr>
            <a:xfrm flipH="1">
              <a:off x="3364060" y="1051115"/>
              <a:ext cx="2731938" cy="113477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A28AA5EF-0E1A-4D7D-98A5-E306CF8B6A70}"/>
                </a:ext>
              </a:extLst>
            </p:cNvPr>
            <p:cNvCxnSpPr>
              <a:cxnSpLocks/>
              <a:stCxn id="6" idx="2"/>
              <a:endCxn id="8" idx="0"/>
            </p:cNvCxnSpPr>
            <p:nvPr/>
          </p:nvCxnSpPr>
          <p:spPr>
            <a:xfrm>
              <a:off x="6095997" y="1051115"/>
              <a:ext cx="3094511" cy="111549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75590C5-A23F-4BA5-B557-AB03308E9744}"/>
                </a:ext>
              </a:extLst>
            </p:cNvPr>
            <p:cNvCxnSpPr>
              <a:cxnSpLocks/>
              <a:stCxn id="10" idx="2"/>
              <a:endCxn id="7" idx="0"/>
            </p:cNvCxnSpPr>
            <p:nvPr/>
          </p:nvCxnSpPr>
          <p:spPr>
            <a:xfrm flipH="1">
              <a:off x="3001494" y="2537286"/>
              <a:ext cx="362566" cy="1290062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423AE9B-BBF4-49BC-8D30-557227AD5EB4}"/>
                </a:ext>
              </a:extLst>
            </p:cNvPr>
            <p:cNvCxnSpPr>
              <a:cxnSpLocks/>
              <a:stCxn id="9" idx="2"/>
              <a:endCxn id="12" idx="0"/>
            </p:cNvCxnSpPr>
            <p:nvPr/>
          </p:nvCxnSpPr>
          <p:spPr>
            <a:xfrm flipH="1">
              <a:off x="6095998" y="2528251"/>
              <a:ext cx="2" cy="1299097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E1A59F2-88BB-42E1-8C2C-C96FAD3E77ED}"/>
                </a:ext>
              </a:extLst>
            </p:cNvPr>
            <p:cNvCxnSpPr>
              <a:cxnSpLocks/>
              <a:stCxn id="8" idx="2"/>
              <a:endCxn id="11" idx="0"/>
            </p:cNvCxnSpPr>
            <p:nvPr/>
          </p:nvCxnSpPr>
          <p:spPr>
            <a:xfrm>
              <a:off x="9190508" y="2518010"/>
              <a:ext cx="113172" cy="1309338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Callout: Bent Line 30">
              <a:extLst>
                <a:ext uri="{FF2B5EF4-FFF2-40B4-BE49-F238E27FC236}">
                  <a16:creationId xmlns:a16="http://schemas.microsoft.com/office/drawing/2014/main" id="{C0C77D6A-E812-4EFF-BF76-8880E213831D}"/>
                </a:ext>
              </a:extLst>
            </p:cNvPr>
            <p:cNvSpPr/>
            <p:nvPr/>
          </p:nvSpPr>
          <p:spPr>
            <a:xfrm>
              <a:off x="8511032" y="985901"/>
              <a:ext cx="1266186" cy="660561"/>
            </a:xfrm>
            <a:prstGeom prst="borderCallout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21% Withholding – US Fed Requirement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6598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 Adams</dc:creator>
  <cp:lastModifiedBy>Hal Adams</cp:lastModifiedBy>
  <cp:revision>6</cp:revision>
  <dcterms:created xsi:type="dcterms:W3CDTF">2019-01-28T18:34:43Z</dcterms:created>
  <dcterms:modified xsi:type="dcterms:W3CDTF">2019-03-15T00:08:13Z</dcterms:modified>
</cp:coreProperties>
</file>